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</p:sldMasterIdLst>
  <p:handoutMasterIdLst>
    <p:handoutMasterId r:id="rId17"/>
  </p:handoutMasterIdLst>
  <p:sldIdLst>
    <p:sldId id="256" r:id="rId2"/>
    <p:sldId id="264" r:id="rId3"/>
    <p:sldId id="271" r:id="rId4"/>
    <p:sldId id="257" r:id="rId5"/>
    <p:sldId id="259" r:id="rId6"/>
    <p:sldId id="261" r:id="rId7"/>
    <p:sldId id="272" r:id="rId8"/>
    <p:sldId id="270" r:id="rId9"/>
    <p:sldId id="262" r:id="rId10"/>
    <p:sldId id="263" r:id="rId11"/>
    <p:sldId id="265" r:id="rId12"/>
    <p:sldId id="268" r:id="rId13"/>
    <p:sldId id="269" r:id="rId14"/>
    <p:sldId id="267" r:id="rId15"/>
    <p:sldId id="273" r:id="rId16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5" autoAdjust="0"/>
    <p:restoredTop sz="94660"/>
  </p:normalViewPr>
  <p:slideViewPr>
    <p:cSldViewPr>
      <p:cViewPr varScale="1">
        <p:scale>
          <a:sx n="90" d="100"/>
          <a:sy n="90" d="100"/>
        </p:scale>
        <p:origin x="1026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E5952D-F6C6-4A7C-9EB0-625BE23862B0}" type="datetimeFigureOut">
              <a:rPr lang="en-GB" smtClean="0"/>
              <a:t>07/09/2023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34EEE9-850D-4E1F-9B2C-CA2966A3C3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839057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07/09/2023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98805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07/09/2023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34788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07/09/2023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2216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07/09/2023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36674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07/09/2023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23733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07/09/2023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49989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07/09/2023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71986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07/09/2023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75155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07/09/2023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91451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07/09/2023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37171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07/09/2023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548416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07/09/2023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24118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07/09/2023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083465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07/09/2023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20176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07/09/2023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58079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07/09/2023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13522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FCB5FD-5969-459B-ABDF-878DD30471F4}" type="datetimeFigureOut">
              <a:rPr lang="en-GB" smtClean="0"/>
              <a:t>07/09/2023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67726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  <p:sldLayoutId id="2147483714" r:id="rId12"/>
    <p:sldLayoutId id="2147483715" r:id="rId13"/>
    <p:sldLayoutId id="2147483716" r:id="rId14"/>
    <p:sldLayoutId id="2147483717" r:id="rId15"/>
    <p:sldLayoutId id="214748371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mailto:finchparents@finchampstead.wokingham.sch.uk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mailto:finchparents@finchampstead.Wokingham.sch.uk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43608" y="692696"/>
            <a:ext cx="5917679" cy="2550877"/>
          </a:xfrm>
        </p:spPr>
        <p:txBody>
          <a:bodyPr/>
          <a:lstStyle/>
          <a:p>
            <a:r>
              <a:rPr lang="en-GB" dirty="0"/>
              <a:t>Welcome to Chaffinch Class</a:t>
            </a:r>
            <a:br>
              <a:rPr lang="en-GB" dirty="0"/>
            </a:br>
            <a:r>
              <a:rPr lang="en-GB" dirty="0"/>
              <a:t>Year 3 and 4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0"/>
            <a:ext cx="6400800" cy="3113360"/>
          </a:xfrm>
        </p:spPr>
        <p:txBody>
          <a:bodyPr>
            <a:normAutofit lnSpcReduction="10000"/>
          </a:bodyPr>
          <a:lstStyle/>
          <a:p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Mrs Dodds : Monday – Thursday am</a:t>
            </a:r>
          </a:p>
          <a:p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Mrs Gan : Thursday pm - all day Friday</a:t>
            </a:r>
          </a:p>
          <a:p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Mrs Grey: Monday, Tuesday</a:t>
            </a:r>
          </a:p>
          <a:p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Mrs Martinez: Wednesday</a:t>
            </a:r>
          </a:p>
          <a:p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Mrs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Baker: Thursday, Friday</a:t>
            </a:r>
            <a:endParaRPr lang="en-GB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Mrs Coulson and parental volunteers in the afternoons</a:t>
            </a:r>
          </a:p>
          <a:p>
            <a:endParaRPr lang="en-GB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Sports Coach – Mr O’Reilly ( Wednesday)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17638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Welcome to Chaffinch</a:t>
            </a:r>
            <a:endParaRPr lang="en-GB" dirty="0"/>
          </a:p>
        </p:txBody>
      </p:sp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F14B5EC3-65D9-4ECB-AECD-6CE4D5B85D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15981" y="1198538"/>
            <a:ext cx="3555577" cy="266668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45EA484-38C6-440A-9BFF-0DC9D1ED16E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609600"/>
            <a:ext cx="3778277" cy="325562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1E92F16-2A95-4F86-836E-EB3010067D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132523"/>
            <a:ext cx="8998349" cy="2285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60395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296AF8-9D89-4FD5-9591-3EA4555A52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005" y="321448"/>
            <a:ext cx="6482681" cy="1320800"/>
          </a:xfrm>
        </p:spPr>
        <p:txBody>
          <a:bodyPr>
            <a:normAutofit fontScale="90000"/>
          </a:bodyPr>
          <a:lstStyle/>
          <a:p>
            <a:r>
              <a:rPr lang="en-US" dirty="0"/>
              <a:t>Who’s who? </a:t>
            </a:r>
            <a:br>
              <a:rPr lang="en-US" dirty="0"/>
            </a:br>
            <a:r>
              <a:rPr lang="en-US" sz="2700" dirty="0"/>
              <a:t>Please come and say hello at pick up – we enjoy sharing your child's progress with you</a:t>
            </a:r>
            <a:r>
              <a:rPr lang="en-US" dirty="0"/>
              <a:t>.  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82C45-B060-4F96-9601-96981F2D8F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599" y="1844824"/>
            <a:ext cx="6347714" cy="4196539"/>
          </a:xfrm>
        </p:spPr>
        <p:txBody>
          <a:bodyPr/>
          <a:lstStyle/>
          <a:p>
            <a:pPr marL="0" lvl="0" indent="0" algn="r">
              <a:buClr>
                <a:srgbClr val="90C226"/>
              </a:buClr>
              <a:buNone/>
            </a:pPr>
            <a:r>
              <a:rPr lang="en-GB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Mrs Dodds : Monday – Thursday am</a:t>
            </a:r>
          </a:p>
          <a:p>
            <a:pPr marL="0" lvl="0" indent="0" algn="r">
              <a:buClr>
                <a:srgbClr val="90C226"/>
              </a:buClr>
              <a:buNone/>
            </a:pPr>
            <a:r>
              <a:rPr lang="en-GB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Mrs Gan : Thursday pm - all day Friday</a:t>
            </a:r>
          </a:p>
          <a:p>
            <a:pPr marL="0" lvl="0" indent="0" algn="r">
              <a:buClr>
                <a:srgbClr val="90C226"/>
              </a:buClr>
              <a:buNone/>
            </a:pPr>
            <a:r>
              <a:rPr lang="en-GB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Mrs Grey: Monday, Tuesday</a:t>
            </a:r>
          </a:p>
          <a:p>
            <a:pPr marL="0" lvl="0" indent="0" algn="r">
              <a:buClr>
                <a:srgbClr val="90C226"/>
              </a:buClr>
              <a:buNone/>
            </a:pPr>
            <a:r>
              <a:rPr lang="en-GB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Mrs Martinez: Wednesday</a:t>
            </a:r>
          </a:p>
          <a:p>
            <a:pPr marL="0" lvl="0" indent="0" algn="r">
              <a:buClr>
                <a:srgbClr val="90C226"/>
              </a:buClr>
              <a:buNone/>
            </a:pPr>
            <a:r>
              <a:rPr lang="en-US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Mrs</a:t>
            </a: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Baker: Thursday, Friday</a:t>
            </a:r>
            <a:endParaRPr lang="en-GB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r">
              <a:buClr>
                <a:srgbClr val="90C226"/>
              </a:buClr>
              <a:buNone/>
            </a:pPr>
            <a:r>
              <a:rPr lang="en-GB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Mrs Coulson and parental volunteers in the afternoons</a:t>
            </a:r>
          </a:p>
          <a:p>
            <a:pPr marL="0" lvl="0" indent="0" algn="r">
              <a:buClr>
                <a:srgbClr val="90C226"/>
              </a:buClr>
              <a:buNone/>
            </a:pPr>
            <a:endParaRPr lang="en-GB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r">
              <a:buClr>
                <a:srgbClr val="90C226"/>
              </a:buClr>
              <a:buNone/>
            </a:pPr>
            <a:r>
              <a:rPr lang="en-GB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Sports Coach – Mr O’Reilly ( Wednesday)</a:t>
            </a:r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7EB265A-9C82-4C52-9BC0-49D80C5C35AC}"/>
              </a:ext>
            </a:extLst>
          </p:cNvPr>
          <p:cNvSpPr txBox="1"/>
          <p:nvPr/>
        </p:nvSpPr>
        <p:spPr>
          <a:xfrm>
            <a:off x="539552" y="5445224"/>
            <a:ext cx="727280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Contact us:  </a:t>
            </a:r>
          </a:p>
          <a:p>
            <a:r>
              <a:rPr lang="en-US" dirty="0"/>
              <a:t>Leave a message on the door at drop off</a:t>
            </a:r>
          </a:p>
          <a:p>
            <a:r>
              <a:rPr lang="en-US" dirty="0"/>
              <a:t>Email </a:t>
            </a:r>
            <a:r>
              <a:rPr lang="en-US" dirty="0">
                <a:hlinkClick r:id="rId2"/>
              </a:rPr>
              <a:t>finchparents@finchampstead.wokingham.sch.uk</a:t>
            </a:r>
            <a:endParaRPr lang="en-US" dirty="0"/>
          </a:p>
          <a:p>
            <a:r>
              <a:rPr lang="en-US" dirty="0"/>
              <a:t>Call the office</a:t>
            </a:r>
          </a:p>
          <a:p>
            <a:r>
              <a:rPr lang="en-US" dirty="0"/>
              <a:t>Speak to us at pick up</a:t>
            </a: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11F1F46-3462-4A57-813A-77DADF4181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97807" y="5856702"/>
            <a:ext cx="1883240" cy="654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46445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5122912" cy="1252728"/>
          </a:xfrm>
        </p:spPr>
        <p:txBody>
          <a:bodyPr/>
          <a:lstStyle/>
          <a:p>
            <a:r>
              <a:rPr lang="en-GB" dirty="0"/>
              <a:t>Equipment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27584" y="1268760"/>
            <a:ext cx="7632848" cy="3777283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PE kit Monday, Wednesday or when advised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Art shirt or apron Fridays or when advised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Reading book and reading record every day – detailed check on Thursdays 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No Pencil cases please but we would welcome donations of coloured pencils and glue sticks  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Water bottle with a sports lid to avoid spillages </a:t>
            </a: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Healthy snack for break time – fruit or veg only please. 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03351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5410944" cy="1252728"/>
          </a:xfrm>
        </p:spPr>
        <p:txBody>
          <a:bodyPr>
            <a:normAutofit fontScale="90000"/>
          </a:bodyPr>
          <a:lstStyle/>
          <a:p>
            <a:r>
              <a:rPr lang="en-GB" dirty="0"/>
              <a:t>Chaffinch Curriculum and updates  - see the school website </a:t>
            </a:r>
            <a:br>
              <a:rPr lang="en-GB" dirty="0"/>
            </a:br>
            <a:endParaRPr lang="en-GB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B6BA25E-7DCA-4F75-96F6-B9BA36D56B19}"/>
              </a:ext>
            </a:extLst>
          </p:cNvPr>
          <p:cNvSpPr/>
          <p:nvPr/>
        </p:nvSpPr>
        <p:spPr>
          <a:xfrm>
            <a:off x="457200" y="2060848"/>
            <a:ext cx="6400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https://www.finchampsteadschool.org/class-information/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5E2D723-308F-4E18-8DE6-71DBE43835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3140968"/>
            <a:ext cx="3091515" cy="2102396"/>
          </a:xfrm>
          <a:prstGeom prst="rect">
            <a:avLst/>
          </a:prstGeom>
        </p:spPr>
      </p:pic>
      <p:sp>
        <p:nvSpPr>
          <p:cNvPr id="9" name="Title 2">
            <a:extLst>
              <a:ext uri="{FF2B5EF4-FFF2-40B4-BE49-F238E27FC236}">
                <a16:creationId xmlns:a16="http://schemas.microsoft.com/office/drawing/2014/main" id="{1F3AE994-4609-4E9B-9B24-3BC908EE39C3}"/>
              </a:ext>
            </a:extLst>
          </p:cNvPr>
          <p:cNvSpPr txBox="1">
            <a:spLocks/>
          </p:cNvSpPr>
          <p:nvPr/>
        </p:nvSpPr>
        <p:spPr>
          <a:xfrm>
            <a:off x="3635896" y="3140968"/>
            <a:ext cx="3888432" cy="3168352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450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dirty="0"/>
              <a:t>Click on the above link and then ‘termly overview’ to see the detail of each term. </a:t>
            </a:r>
          </a:p>
          <a:p>
            <a:r>
              <a:rPr lang="en-GB" dirty="0"/>
              <a:t>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dirty="0"/>
              <a:t>Class pages are updated to show more detail and celebrate our learning. 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dirty="0"/>
              <a:t>We also post information and photographs of learning in each of the subject areas under the ‘Our Curriculum’ tag.  </a:t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08921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Trips and Visits</a:t>
            </a:r>
            <a:endParaRPr lang="en-GB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09599" y="1700808"/>
            <a:ext cx="6347714" cy="4340555"/>
          </a:xfrm>
        </p:spPr>
        <p:txBody>
          <a:bodyPr>
            <a:normAutofit/>
          </a:bodyPr>
          <a:lstStyle/>
          <a:p>
            <a:endParaRPr lang="en-US" dirty="0"/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Autumn:  9</a:t>
            </a:r>
            <a:r>
              <a:rPr lang="en-US" sz="28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October trip to River Pang in Bradfield – a separate letter with details will follow</a:t>
            </a: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Spring: TBA  ‘Viking Day’ in school</a:t>
            </a: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Summer:  TBA ‘European Fair’ learning event in school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B329158-AFBA-4C45-B549-8EBC95E65E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96136" y="4679964"/>
            <a:ext cx="3095880" cy="198519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17FEBAC-C77F-44F1-B80C-C22DCCCC9A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52120" y="236472"/>
            <a:ext cx="3178324" cy="1767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72304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07E422-039B-4C98-94D7-0C504A1DB3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Can you help?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21248E-8E56-4B32-8D55-962DA3C901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599" y="1700808"/>
            <a:ext cx="6347714" cy="4340555"/>
          </a:xfrm>
        </p:spPr>
        <p:txBody>
          <a:bodyPr/>
          <a:lstStyle/>
          <a:p>
            <a:r>
              <a:rPr lang="en-US" dirty="0"/>
              <a:t>We are always looking for volunteers in Chaffinch Class.  If you would be able to help with reading, trips, learning event days or other busy times please drop </a:t>
            </a:r>
            <a:r>
              <a:rPr lang="en-US" dirty="0" err="1"/>
              <a:t>Mrs</a:t>
            </a:r>
            <a:r>
              <a:rPr lang="en-US" dirty="0"/>
              <a:t> Dodds an email with your availability and the type of help you can offer on </a:t>
            </a:r>
            <a:r>
              <a:rPr lang="en-US" dirty="0">
                <a:hlinkClick r:id="rId2"/>
              </a:rPr>
              <a:t>finchparents@finchampstead.Wokingham.sch.uk</a:t>
            </a:r>
            <a:r>
              <a:rPr lang="en-US" dirty="0"/>
              <a:t> and I’ll contact you as and when we are in need </a:t>
            </a:r>
          </a:p>
          <a:p>
            <a:endParaRPr lang="en-GB" dirty="0"/>
          </a:p>
        </p:txBody>
      </p:sp>
      <p:sp>
        <p:nvSpPr>
          <p:cNvPr id="4" name="Heart 3">
            <a:extLst>
              <a:ext uri="{FF2B5EF4-FFF2-40B4-BE49-F238E27FC236}">
                <a16:creationId xmlns:a16="http://schemas.microsoft.com/office/drawing/2014/main" id="{EAD61634-8700-405E-B3B0-F5638E27E571}"/>
              </a:ext>
            </a:extLst>
          </p:cNvPr>
          <p:cNvSpPr/>
          <p:nvPr/>
        </p:nvSpPr>
        <p:spPr>
          <a:xfrm>
            <a:off x="5364088" y="3429000"/>
            <a:ext cx="216024" cy="216024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3EBAD16-7063-48BF-A6FB-9966DFB278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0697" y="4077072"/>
            <a:ext cx="3419415" cy="2420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11474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D94E90-4F63-48FC-A282-088F154CBB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Home learning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454E6E-5210-4D9D-8A14-21CBD87E5E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599" y="1268760"/>
            <a:ext cx="6347714" cy="4772603"/>
          </a:xfrm>
        </p:spPr>
        <p:txBody>
          <a:bodyPr>
            <a:normAutofit fontScale="92500" lnSpcReduction="10000"/>
          </a:bodyPr>
          <a:lstStyle/>
          <a:p>
            <a:r>
              <a:rPr lang="en-US" sz="1600" dirty="0"/>
              <a:t>Please support your child by talking about and enjoying the topics covered on the curriculum jigsaw.  </a:t>
            </a:r>
          </a:p>
          <a:p>
            <a:r>
              <a:rPr lang="en-US" sz="1600" dirty="0"/>
              <a:t>Each term has an optional home learning grid to give ideas but feel free to support the subjects however you'd like to.</a:t>
            </a:r>
          </a:p>
          <a:p>
            <a:r>
              <a:rPr lang="en-US" sz="1600" dirty="0"/>
              <a:t>Weekly expectations:</a:t>
            </a:r>
          </a:p>
          <a:p>
            <a:pPr lvl="1"/>
            <a:r>
              <a:rPr lang="en-US" dirty="0"/>
              <a:t>Regular reading – see later slide</a:t>
            </a:r>
          </a:p>
          <a:p>
            <a:pPr lvl="1"/>
            <a:r>
              <a:rPr lang="en-US" dirty="0">
                <a:latin typeface="+mj-lt"/>
              </a:rPr>
              <a:t>New spelling sound or pattern to learn each week – termly summary is sent home at the start of term.  2 lessons each week are dedicated to spelling practice but home learning is also important.  </a:t>
            </a:r>
          </a:p>
          <a:p>
            <a:pPr lvl="1"/>
            <a:r>
              <a:rPr lang="en-US" dirty="0">
                <a:latin typeface="+mj-lt"/>
              </a:rPr>
              <a:t>Times tables mountain challenge is a weekly challenge set at the stage of each child. A w</a:t>
            </a:r>
            <a:r>
              <a:rPr lang="en-US" dirty="0">
                <a:latin typeface="+mj-lt"/>
                <a:cs typeface="Arial" panose="020B0604020202020204" pitchFamily="34" charset="0"/>
              </a:rPr>
              <a:t>eekly lesson is </a:t>
            </a:r>
            <a:r>
              <a:rPr lang="en-US" dirty="0">
                <a:solidFill>
                  <a:prstClr val="black">
                    <a:lumMod val="75000"/>
                    <a:lumOff val="25000"/>
                  </a:prstClr>
                </a:solidFill>
                <a:latin typeface="+mj-lt"/>
              </a:rPr>
              <a:t>dedicated to spelling practice but home learning is also important </a:t>
            </a:r>
            <a:r>
              <a:rPr lang="en-US" dirty="0">
                <a:latin typeface="+mj-lt"/>
              </a:rPr>
              <a:t>– see later slide</a:t>
            </a:r>
          </a:p>
          <a:p>
            <a:pPr lvl="1"/>
            <a:r>
              <a:rPr lang="en-US" dirty="0">
                <a:solidFill>
                  <a:srgbClr val="333333"/>
                </a:solidFill>
                <a:latin typeface="+mj-lt"/>
              </a:rPr>
              <a:t>In Year 3, children are expected to learn the 3, 4 and 8 times table (year 2 is 2,5,10) – multiply and divide</a:t>
            </a:r>
          </a:p>
          <a:p>
            <a:pPr lvl="1"/>
            <a:r>
              <a:rPr lang="en-US" dirty="0">
                <a:solidFill>
                  <a:srgbClr val="333333"/>
                </a:solidFill>
                <a:latin typeface="+mj-lt"/>
              </a:rPr>
              <a:t>In year 4, the expectation is all tables up to 12 x 12 and the related division facts.</a:t>
            </a:r>
            <a:endParaRPr lang="en-US" dirty="0">
              <a:latin typeface="+mj-lt"/>
            </a:endParaRPr>
          </a:p>
          <a:p>
            <a:pPr lvl="1"/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7C9DD7E-1CCA-47D5-8387-913A1A743A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0152" y="177485"/>
            <a:ext cx="3081248" cy="1091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6405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Times tables – Y4 statutory assessment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9" y="1930400"/>
            <a:ext cx="6347714" cy="4110963"/>
          </a:xfrm>
        </p:spPr>
        <p:txBody>
          <a:bodyPr>
            <a:normAutofit fontScale="92500" lnSpcReduction="20000"/>
          </a:bodyPr>
          <a:lstStyle/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Summer 2023</a:t>
            </a: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Up to 12 x 12</a:t>
            </a: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Multiplication and division facts</a:t>
            </a:r>
          </a:p>
          <a:p>
            <a:pPr lvl="1"/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Eg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6x8=48 and 48 divided by 6=8</a:t>
            </a: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Accuracy and speed</a:t>
            </a: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Focus in school and at home</a:t>
            </a: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Practice ideas on school website</a:t>
            </a: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TTRS passwords have been sent home for regular practice please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7502E51-2FE3-4CCC-A609-9B2A07D433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63474" y="4827379"/>
            <a:ext cx="1452941" cy="1827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90670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Reading Challenge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b="1" u="sng" dirty="0">
                <a:solidFill>
                  <a:schemeClr val="tx2"/>
                </a:solidFill>
              </a:rPr>
              <a:t>AIM</a:t>
            </a:r>
          </a:p>
          <a:p>
            <a:pPr>
              <a:defRPr/>
            </a:pPr>
            <a:r>
              <a:rPr lang="en-US" b="1" dirty="0">
                <a:solidFill>
                  <a:schemeClr val="tx2"/>
                </a:solidFill>
              </a:rPr>
              <a:t>To introduce children to a wide range of genre and compare and contrast the different styles. </a:t>
            </a:r>
          </a:p>
          <a:p>
            <a:pPr>
              <a:defRPr/>
            </a:pPr>
            <a:r>
              <a:rPr lang="en-US" b="1" dirty="0">
                <a:solidFill>
                  <a:schemeClr val="tx2"/>
                </a:solidFill>
              </a:rPr>
              <a:t>Stages 8 – 16</a:t>
            </a:r>
          </a:p>
          <a:p>
            <a:pPr>
              <a:defRPr/>
            </a:pPr>
            <a:r>
              <a:rPr lang="en-US" b="1" dirty="0">
                <a:solidFill>
                  <a:schemeClr val="tx2"/>
                </a:solidFill>
                <a:ea typeface="ＭＳ Ｐゴシック" panose="020B0600070205080204" pitchFamily="34" charset="-128"/>
              </a:rPr>
              <a:t>Each stage includes books that cover a wide range of genres including Myths and Legends, Poetry, Comedy, Non-Fiction, Range of stories including animal, adventure, mysteries etc. </a:t>
            </a:r>
            <a:endParaRPr lang="en-US" b="1" dirty="0">
              <a:solidFill>
                <a:schemeClr val="tx2"/>
              </a:solidFill>
            </a:endParaRPr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A0F6FCF-EA0C-4108-A46B-913648AC4C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96336" y="179387"/>
            <a:ext cx="1232994" cy="2473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797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FB6146-E535-437F-825A-0A16E0FBDB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en-US" b="1" dirty="0"/>
              <a:t>Reading Records</a:t>
            </a:r>
            <a:br>
              <a:rPr lang="en-US" altLang="en-US" b="1" dirty="0"/>
            </a:br>
            <a:r>
              <a:rPr lang="en-US" altLang="en-US" b="1" dirty="0">
                <a:solidFill>
                  <a:srgbClr val="941651"/>
                </a:solidFill>
              </a:rPr>
              <a:t>Handed in Thursday and returned Friday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97671B-478A-4655-9CD9-88D14E5867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US" altLang="en-US" sz="2400" b="1" dirty="0">
                <a:solidFill>
                  <a:srgbClr val="00B050"/>
                </a:solidFill>
                <a:ea typeface="ＭＳ Ｐゴシック" panose="020B0600070205080204" pitchFamily="34" charset="-128"/>
              </a:rPr>
              <a:t>Year 3</a:t>
            </a:r>
          </a:p>
          <a:p>
            <a:pPr>
              <a:defRPr/>
            </a:pPr>
            <a:r>
              <a:rPr lang="en-US" altLang="en-US" dirty="0">
                <a:solidFill>
                  <a:srgbClr val="00B050"/>
                </a:solidFill>
                <a:ea typeface="ＭＳ Ｐゴシック" panose="020B0600070205080204" pitchFamily="34" charset="-128"/>
              </a:rPr>
              <a:t>Daily reading with an adult</a:t>
            </a:r>
          </a:p>
          <a:p>
            <a:pPr>
              <a:defRPr/>
            </a:pPr>
            <a:r>
              <a:rPr lang="en-US" altLang="en-US" dirty="0">
                <a:solidFill>
                  <a:srgbClr val="00B050"/>
                </a:solidFill>
                <a:ea typeface="ＭＳ Ｐゴシック" panose="020B0600070205080204" pitchFamily="34" charset="-128"/>
              </a:rPr>
              <a:t>Recording at least 4 times in the reading record during the week. </a:t>
            </a:r>
          </a:p>
          <a:p>
            <a:pPr>
              <a:defRPr/>
            </a:pPr>
            <a:r>
              <a:rPr lang="en-US" altLang="en-US" dirty="0">
                <a:solidFill>
                  <a:srgbClr val="00B050"/>
                </a:solidFill>
                <a:ea typeface="ＭＳ Ｐゴシック" panose="020B0600070205080204" pitchFamily="34" charset="-128"/>
              </a:rPr>
              <a:t>Initially 1 recording by the reader and 3 by the parent building up to 3 recorded by the reader and 1 by the parent. 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US" altLang="en-US" sz="2400" b="1" dirty="0">
                <a:solidFill>
                  <a:srgbClr val="0070C0"/>
                </a:solidFill>
                <a:ea typeface="ＭＳ Ｐゴシック" panose="020B0600070205080204" pitchFamily="34" charset="-128"/>
              </a:rPr>
              <a:t>Year 4</a:t>
            </a:r>
          </a:p>
          <a:p>
            <a:pPr>
              <a:defRPr/>
            </a:pPr>
            <a:r>
              <a:rPr lang="en-US" altLang="en-US" dirty="0">
                <a:solidFill>
                  <a:srgbClr val="0070C0"/>
                </a:solidFill>
                <a:ea typeface="ＭＳ Ｐゴシック" panose="020B0600070205080204" pitchFamily="34" charset="-128"/>
              </a:rPr>
              <a:t>Daily </a:t>
            </a:r>
            <a:r>
              <a:rPr lang="en-US" altLang="en-US">
                <a:solidFill>
                  <a:srgbClr val="0070C0"/>
                </a:solidFill>
                <a:ea typeface="ＭＳ Ｐゴシック" panose="020B0600070205080204" pitchFamily="34" charset="-128"/>
              </a:rPr>
              <a:t>reading wirth </a:t>
            </a:r>
            <a:r>
              <a:rPr lang="en-US" altLang="en-US" dirty="0">
                <a:solidFill>
                  <a:srgbClr val="0070C0"/>
                </a:solidFill>
                <a:ea typeface="ＭＳ Ｐゴシック" panose="020B0600070205080204" pitchFamily="34" charset="-128"/>
              </a:rPr>
              <a:t>an adult</a:t>
            </a:r>
          </a:p>
          <a:p>
            <a:pPr>
              <a:defRPr/>
            </a:pPr>
            <a:r>
              <a:rPr lang="en-US" altLang="en-US" dirty="0">
                <a:solidFill>
                  <a:srgbClr val="0070C0"/>
                </a:solidFill>
                <a:ea typeface="ＭＳ Ｐゴシック" panose="020B0600070205080204" pitchFamily="34" charset="-128"/>
              </a:rPr>
              <a:t>Recording in the reading record at least 4 times in the week. </a:t>
            </a:r>
          </a:p>
          <a:p>
            <a:pPr>
              <a:defRPr/>
            </a:pPr>
            <a:r>
              <a:rPr lang="en-US" altLang="en-US" dirty="0">
                <a:solidFill>
                  <a:srgbClr val="0070C0"/>
                </a:solidFill>
                <a:ea typeface="ＭＳ Ｐゴシック" panose="020B0600070205080204" pitchFamily="34" charset="-128"/>
              </a:rPr>
              <a:t>Initially twice by the child and twice by the parent building to 4 times by the child and signature by the parent. 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2F965E8-D05F-4555-82B2-C28F197525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32240" y="188640"/>
            <a:ext cx="1917117" cy="2613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50531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0838B601-947D-4079-A0F8-CBD46FC3A8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800" y="1547813"/>
            <a:ext cx="7772400" cy="2087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TextBox 3">
            <a:extLst>
              <a:ext uri="{FF2B5EF4-FFF2-40B4-BE49-F238E27FC236}">
                <a16:creationId xmlns:a16="http://schemas.microsoft.com/office/drawing/2014/main" id="{3EDB78B4-3925-4A13-AEB9-C069AE4275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6013" y="582613"/>
            <a:ext cx="41084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b="1"/>
              <a:t>LKS2 Reading Curriculum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9D10017-D3C0-41F1-9D68-98A3A1FD57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1687" y="3976687"/>
            <a:ext cx="5836577" cy="2406836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Table&#10;&#10;Description automatically generated">
            <a:extLst>
              <a:ext uri="{FF2B5EF4-FFF2-40B4-BE49-F238E27FC236}">
                <a16:creationId xmlns:a16="http://schemas.microsoft.com/office/drawing/2014/main" id="{E351200D-CBE4-43A4-929F-9D72FBBB6B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0"/>
            <a:ext cx="5354637" cy="417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4" descr="Table&#10;&#10;Description automatically generated">
            <a:extLst>
              <a:ext uri="{FF2B5EF4-FFF2-40B4-BE49-F238E27FC236}">
                <a16:creationId xmlns:a16="http://schemas.microsoft.com/office/drawing/2014/main" id="{F7689BFD-3DE5-4354-8CA2-9ACBCE7EA5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4179888"/>
            <a:ext cx="5818187" cy="2392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Box 2">
            <a:extLst>
              <a:ext uri="{FF2B5EF4-FFF2-40B4-BE49-F238E27FC236}">
                <a16:creationId xmlns:a16="http://schemas.microsoft.com/office/drawing/2014/main" id="{BCA5824A-3606-4C2C-8104-88F826B8DD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7838" y="592138"/>
            <a:ext cx="515461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800" b="1" u="sng"/>
              <a:t>Read a </a:t>
            </a:r>
            <a:r>
              <a:rPr lang="en-US" altLang="en-US" sz="2800" b="1" u="sng">
                <a:solidFill>
                  <a:srgbClr val="FF0000"/>
                </a:solidFill>
              </a:rPr>
              <a:t>VARIETY</a:t>
            </a:r>
            <a:r>
              <a:rPr lang="en-US" altLang="en-US" sz="2800" b="1" u="sng"/>
              <a:t> and have </a:t>
            </a:r>
            <a:r>
              <a:rPr lang="en-US" altLang="en-US" sz="2800" b="1" u="sng">
                <a:solidFill>
                  <a:srgbClr val="FF0000"/>
                </a:solidFill>
              </a:rPr>
              <a:t>FUN!</a:t>
            </a:r>
          </a:p>
        </p:txBody>
      </p:sp>
      <p:pic>
        <p:nvPicPr>
          <p:cNvPr id="9219" name="Picture 3" descr="Friends-and-Family.jpg">
            <a:extLst>
              <a:ext uri="{FF2B5EF4-FFF2-40B4-BE49-F238E27FC236}">
                <a16:creationId xmlns:a16="http://schemas.microsoft.com/office/drawing/2014/main" id="{E75BAEFA-A3BB-49C0-BFC9-D83CA98DD95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18287">
            <a:off x="6402388" y="396875"/>
            <a:ext cx="1936750" cy="274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4" descr="Cracking-Comedy-1.jpg">
            <a:extLst>
              <a:ext uri="{FF2B5EF4-FFF2-40B4-BE49-F238E27FC236}">
                <a16:creationId xmlns:a16="http://schemas.microsoft.com/office/drawing/2014/main" id="{033FC395-CE3F-48E7-A173-3FF389651F5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910430">
            <a:off x="419100" y="579438"/>
            <a:ext cx="1784350" cy="2525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5" descr="Awesome-Adventures-1.jpg">
            <a:extLst>
              <a:ext uri="{FF2B5EF4-FFF2-40B4-BE49-F238E27FC236}">
                <a16:creationId xmlns:a16="http://schemas.microsoft.com/office/drawing/2014/main" id="{A4984D53-3F56-4D85-BA62-DB20AEB465D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944596">
            <a:off x="6553200" y="3636963"/>
            <a:ext cx="1941513" cy="3014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Picture 6" descr="Back-in-Time.jpg">
            <a:extLst>
              <a:ext uri="{FF2B5EF4-FFF2-40B4-BE49-F238E27FC236}">
                <a16:creationId xmlns:a16="http://schemas.microsoft.com/office/drawing/2014/main" id="{99A2BF09-4B72-44E6-A369-7AFF92A7830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763" y="3644900"/>
            <a:ext cx="2176462" cy="3078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3" name="Picture 7" descr="Amazing-Animals-2.jpg">
            <a:extLst>
              <a:ext uri="{FF2B5EF4-FFF2-40B4-BE49-F238E27FC236}">
                <a16:creationId xmlns:a16="http://schemas.microsoft.com/office/drawing/2014/main" id="{4B52A225-1650-4BB4-8CF3-E762D7D5EEF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1388" y="1260475"/>
            <a:ext cx="158115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4" name="Picture 8" descr="All-Around-the-World-1.jpg">
            <a:extLst>
              <a:ext uri="{FF2B5EF4-FFF2-40B4-BE49-F238E27FC236}">
                <a16:creationId xmlns:a16="http://schemas.microsoft.com/office/drawing/2014/main" id="{DBB35AD1-8FFB-4FA6-9E1C-957063EDD86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71176">
            <a:off x="544513" y="3478213"/>
            <a:ext cx="1808162" cy="272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B03ED3-A6FA-45D2-B1D0-077E0FF93E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60" y="131682"/>
            <a:ext cx="6347713" cy="1320800"/>
          </a:xfrm>
        </p:spPr>
        <p:txBody>
          <a:bodyPr/>
          <a:lstStyle/>
          <a:p>
            <a:r>
              <a:rPr lang="en-US" dirty="0"/>
              <a:t>Thank you for entrusting us with your child’s learning!</a:t>
            </a:r>
            <a:endParaRPr lang="en-GB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29E27E0-0E5F-443B-95D3-A16B44C9D5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4133" y="4806873"/>
            <a:ext cx="5556325" cy="2059446"/>
          </a:xfrm>
          <a:prstGeom prst="rect">
            <a:avLst/>
          </a:prstGeom>
        </p:spPr>
      </p:pic>
      <p:sp>
        <p:nvSpPr>
          <p:cNvPr id="4" name="Heart 3">
            <a:extLst>
              <a:ext uri="{FF2B5EF4-FFF2-40B4-BE49-F238E27FC236}">
                <a16:creationId xmlns:a16="http://schemas.microsoft.com/office/drawing/2014/main" id="{DB5F1D13-75CC-4163-89B5-BB7E5DB45655}"/>
              </a:ext>
            </a:extLst>
          </p:cNvPr>
          <p:cNvSpPr/>
          <p:nvPr/>
        </p:nvSpPr>
        <p:spPr>
          <a:xfrm>
            <a:off x="6276158" y="766109"/>
            <a:ext cx="504056" cy="432048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32E87EA-22F1-43A7-B8F7-86A18EFBA8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6162" y="4822755"/>
            <a:ext cx="3246318" cy="206099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374A5E6-9EC6-4573-BA3D-3BBC5A18AD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0" y="1351944"/>
            <a:ext cx="2760634" cy="307160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ECC628D-E391-4ED3-B5A6-EC7003B40DF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32634" y="131682"/>
            <a:ext cx="990106" cy="19290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477798B-DBCE-42C8-A41C-74704D5FB2F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82989" y="3144410"/>
            <a:ext cx="1057008" cy="146232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8121958-33A5-4B2C-A94D-E54E5269712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7901880" y="1687085"/>
            <a:ext cx="990600" cy="145732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AEF3A09-0497-4A15-9E9A-F1523AA789D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87988" y="1332622"/>
            <a:ext cx="3962400" cy="24384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B54492F-1D3F-4446-9B90-603E368D06E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939125" y="3059569"/>
            <a:ext cx="2696504" cy="1933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6347532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962</TotalTime>
  <Words>806</Words>
  <Application>Microsoft Office PowerPoint</Application>
  <PresentationFormat>On-screen Show (4:3)</PresentationFormat>
  <Paragraphs>81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ＭＳ Ｐゴシック</vt:lpstr>
      <vt:lpstr>ＭＳ Ｐゴシック</vt:lpstr>
      <vt:lpstr>Arial</vt:lpstr>
      <vt:lpstr>Calibri</vt:lpstr>
      <vt:lpstr>Trebuchet MS</vt:lpstr>
      <vt:lpstr>Wingdings 3</vt:lpstr>
      <vt:lpstr>Facet</vt:lpstr>
      <vt:lpstr>Welcome to Chaffinch Class Year 3 and 4</vt:lpstr>
      <vt:lpstr>Welcome to Chaffinch</vt:lpstr>
      <vt:lpstr>Who’s who?  Please come and say hello at pick up – we enjoy sharing your child's progress with you.  </vt:lpstr>
      <vt:lpstr>Equipment</vt:lpstr>
      <vt:lpstr>Chaffinch Curriculum and updates  - see the school website  </vt:lpstr>
      <vt:lpstr>Trips and Visits</vt:lpstr>
      <vt:lpstr>Can you help?</vt:lpstr>
      <vt:lpstr>Home learning</vt:lpstr>
      <vt:lpstr>Times tables – Y4 statutory assessment</vt:lpstr>
      <vt:lpstr>Reading Challenge</vt:lpstr>
      <vt:lpstr>Reading Records Handed in Thursday and returned Friday</vt:lpstr>
      <vt:lpstr>PowerPoint Presentation</vt:lpstr>
      <vt:lpstr>PowerPoint Presentation</vt:lpstr>
      <vt:lpstr>PowerPoint Presentation</vt:lpstr>
      <vt:lpstr>Thank you for entrusting us with your child’s learning!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Goldfinch Class Year 5 and 6</dc:title>
  <dc:creator>Andrea Wirth</dc:creator>
  <cp:lastModifiedBy>Sarah Dodds</cp:lastModifiedBy>
  <cp:revision>55</cp:revision>
  <cp:lastPrinted>2018-09-03T08:24:35Z</cp:lastPrinted>
  <dcterms:created xsi:type="dcterms:W3CDTF">2016-09-13T20:43:49Z</dcterms:created>
  <dcterms:modified xsi:type="dcterms:W3CDTF">2023-09-07T10:16:15Z</dcterms:modified>
</cp:coreProperties>
</file>