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2682" y="15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149776"/>
            <a:ext cx="6858000" cy="1046440"/>
          </a:xfrm>
          <a:prstGeom prst="rect">
            <a:avLst/>
          </a:prstGeom>
          <a:noFill/>
        </p:spPr>
        <p:txBody>
          <a:bodyPr wrap="square" rtlCol="0">
            <a:spAutoFit/>
          </a:bodyPr>
          <a:lstStyle/>
          <a:p>
            <a:pPr algn="ctr"/>
            <a:r>
              <a:rPr lang="en-GB" sz="6200" b="1" dirty="0">
                <a:effectLst>
                  <a:outerShdw blurRad="38100" dist="38100" dir="2700000" algn="tl">
                    <a:srgbClr val="000000">
                      <a:alpha val="43137"/>
                    </a:srgbClr>
                  </a:outerShdw>
                </a:effectLst>
                <a:latin typeface="Castellar" panose="020A0402060406010301" pitchFamily="18" charset="0"/>
              </a:rPr>
              <a:t>The Times </a:t>
            </a:r>
            <a:endParaRPr lang="en-GB" sz="1050" b="1" dirty="0">
              <a:effectLst>
                <a:outerShdw blurRad="38100" dist="38100" dir="2700000" algn="tl">
                  <a:srgbClr val="000000">
                    <a:alpha val="43137"/>
                  </a:srgbClr>
                </a:outerShdw>
              </a:effectLst>
              <a:latin typeface="Castellar" panose="020A0402060406010301" pitchFamily="18" charset="0"/>
            </a:endParaRPr>
          </a:p>
        </p:txBody>
      </p:sp>
      <p:sp>
        <p:nvSpPr>
          <p:cNvPr id="6" name="TextBox 5"/>
          <p:cNvSpPr txBox="1"/>
          <p:nvPr/>
        </p:nvSpPr>
        <p:spPr>
          <a:xfrm>
            <a:off x="0" y="1288117"/>
            <a:ext cx="6857999" cy="830997"/>
          </a:xfrm>
          <a:prstGeom prst="rect">
            <a:avLst/>
          </a:prstGeom>
          <a:noFill/>
        </p:spPr>
        <p:txBody>
          <a:bodyPr wrap="square" rtlCol="0">
            <a:spAutoFit/>
          </a:bodyPr>
          <a:lstStyle/>
          <a:p>
            <a:pPr algn="ctr"/>
            <a:r>
              <a:rPr lang="en-GB" sz="4800" b="1" dirty="0">
                <a:latin typeface="Times New Roman" panose="02020603050405020304" pitchFamily="18" charset="0"/>
                <a:cs typeface="Times New Roman" pitchFamily="18" charset="0"/>
              </a:rPr>
              <a:t>Onslaught on Orangutan</a:t>
            </a:r>
          </a:p>
        </p:txBody>
      </p:sp>
      <p:sp>
        <p:nvSpPr>
          <p:cNvPr id="7" name="TextBox 6"/>
          <p:cNvSpPr txBox="1"/>
          <p:nvPr/>
        </p:nvSpPr>
        <p:spPr>
          <a:xfrm>
            <a:off x="0" y="2503646"/>
            <a:ext cx="3592305" cy="6355586"/>
          </a:xfrm>
          <a:prstGeom prst="rect">
            <a:avLst/>
          </a:prstGeom>
          <a:noFill/>
        </p:spPr>
        <p:txBody>
          <a:bodyPr wrap="square" rtlCol="0">
            <a:spAutoFit/>
          </a:bodyPr>
          <a:lstStyle/>
          <a:p>
            <a:pPr algn="just"/>
            <a:r>
              <a:rPr lang="en-GB" sz="1500" b="1" dirty="0">
                <a:effectLst>
                  <a:outerShdw blurRad="38100" dist="38100" dir="2700000" algn="tl">
                    <a:srgbClr val="000000">
                      <a:alpha val="43137"/>
                    </a:srgbClr>
                  </a:outerShdw>
                </a:effectLst>
              </a:rPr>
              <a:t>At around 12:00, in the Borneo  rainforest, a tree was chopped down and an orangutan came down with it. After a brief attack,  the   orangutan was  knocked off the tree and  tranquillised, midway through  attacking the righthand side when the effects of sedation took effect.</a:t>
            </a:r>
            <a:r>
              <a:rPr lang="en-GB" sz="1500" b="1" dirty="0"/>
              <a:t> </a:t>
            </a:r>
            <a:endParaRPr lang="en-GB" sz="1500" dirty="0"/>
          </a:p>
          <a:p>
            <a:pPr algn="just"/>
            <a:r>
              <a:rPr lang="en-GB" sz="1300" dirty="0"/>
              <a:t>                                                                                                                                            </a:t>
            </a:r>
          </a:p>
          <a:p>
            <a:pPr algn="just"/>
            <a:r>
              <a:rPr lang="en-GB" sz="1300" dirty="0"/>
              <a:t>After a few weeks of the rainforest being worked on by the diggers, it was already only two thirds of the original size and it is estimated that 8,500 plants and animals have been destroyed already. While the digger driver was being interviewed, he claimed, “I was jus’ </a:t>
            </a:r>
            <a:r>
              <a:rPr lang="en-GB" sz="1300" dirty="0" err="1"/>
              <a:t>followin</a:t>
            </a:r>
            <a:r>
              <a:rPr lang="en-GB" sz="1300" dirty="0"/>
              <a:t>’ m’ boss’s orders go’ a </a:t>
            </a:r>
            <a:r>
              <a:rPr lang="en-GB" sz="1300" dirty="0" err="1"/>
              <a:t>ge</a:t>
            </a:r>
            <a:r>
              <a:rPr lang="en-GB" sz="1300" dirty="0"/>
              <a:t>’ y’ cash some ‘ere y’ know.” He also claimed that he felt threatened by the orangutan when it attacked him and felt that he was more important that the orangutan. </a:t>
            </a:r>
          </a:p>
          <a:p>
            <a:pPr algn="just"/>
            <a:endParaRPr lang="en-GB" sz="1300" dirty="0"/>
          </a:p>
          <a:p>
            <a:pPr algn="just"/>
            <a:r>
              <a:rPr lang="en-GB" sz="1300" dirty="0"/>
              <a:t>Halfway along the planned logging ground, an orangutan was spotted but was not approached carefully and even the signs of aggression such as pacing and creating a wider posture were ignored causing  the orangutan to lash back. “We here at Loggers Incorporated can care for all animals,  proper protocols are organised and will be enforced,” claimed the </a:t>
            </a:r>
            <a:r>
              <a:rPr lang="en-GB" sz="1300" dirty="0">
                <a:solidFill>
                  <a:prstClr val="black"/>
                </a:solidFill>
              </a:rPr>
              <a:t>C.E.O of Loggers Incorporated stiffly.</a:t>
            </a:r>
          </a:p>
          <a:p>
            <a:pPr algn="just"/>
            <a:endParaRPr lang="en-GB" sz="1300" dirty="0"/>
          </a:p>
          <a:p>
            <a:endParaRPr lang="en-GB" sz="1600" u="sng" dirty="0"/>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http://images4.fanpop.com/image/photos/21800000/Romeo-romeo-and-juliet-1968-21831976-477-571.jpg"/>
          <p:cNvSpPr>
            <a:spLocks noChangeAspect="1" noChangeArrowheads="1"/>
          </p:cNvSpPr>
          <p:nvPr/>
        </p:nvSpPr>
        <p:spPr bwMode="auto">
          <a:xfrm>
            <a:off x="632370" y="-1865487"/>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46221"/>
          </a:xfrm>
          <a:prstGeom prst="rect">
            <a:avLst/>
          </a:prstGeom>
          <a:noFill/>
        </p:spPr>
        <p:txBody>
          <a:bodyPr wrap="square" rtlCol="0">
            <a:spAutoFit/>
          </a:bodyPr>
          <a:lstStyle/>
          <a:p>
            <a:r>
              <a:rPr lang="en-GB" sz="1000" dirty="0"/>
              <a:t>Name: </a:t>
            </a:r>
            <a:r>
              <a:rPr lang="en-GB" sz="1000"/>
              <a:t>Laurie                                                               Hot </a:t>
            </a:r>
            <a:r>
              <a:rPr lang="en-GB" sz="1000" dirty="0"/>
              <a:t>Write </a:t>
            </a:r>
            <a:endParaRPr lang="en-US" sz="100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0523" y="2595563"/>
            <a:ext cx="2613268" cy="1616397"/>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1F53BD97-4222-4800-AB39-8FB8FFAEBE06}"/>
              </a:ext>
            </a:extLst>
          </p:cNvPr>
          <p:cNvSpPr txBox="1"/>
          <p:nvPr/>
        </p:nvSpPr>
        <p:spPr>
          <a:xfrm>
            <a:off x="3717032" y="4572000"/>
            <a:ext cx="3015400" cy="3693319"/>
          </a:xfrm>
          <a:prstGeom prst="rect">
            <a:avLst/>
          </a:prstGeom>
          <a:noFill/>
        </p:spPr>
        <p:txBody>
          <a:bodyPr wrap="square" rtlCol="0">
            <a:spAutoFit/>
          </a:bodyPr>
          <a:lstStyle/>
          <a:p>
            <a:pPr algn="just"/>
            <a:endParaRPr lang="en-GB" sz="1300" dirty="0"/>
          </a:p>
          <a:p>
            <a:pPr algn="just"/>
            <a:r>
              <a:rPr lang="en-GB" sz="1300" dirty="0"/>
              <a:t>The spokesman of Loggers Incorporated</a:t>
            </a:r>
          </a:p>
          <a:p>
            <a:pPr algn="just"/>
            <a:r>
              <a:rPr lang="en-GB" sz="1300" dirty="0"/>
              <a:t>later claimed that the actions of their employees are not controlled by the company and must be considered as separate entities.</a:t>
            </a:r>
          </a:p>
          <a:p>
            <a:pPr algn="just"/>
            <a:endParaRPr lang="en-GB" sz="1300" dirty="0"/>
          </a:p>
          <a:p>
            <a:pPr algn="just"/>
            <a:r>
              <a:rPr lang="en-GB" sz="1300" dirty="0"/>
              <a:t>Animal control was contacted by a local farmer and was deployed to the scene immediately, properly equipped to defuse the situation. After arriving at the scene they were horrified to watch the orangutan being hit off the tree by the insolent digger driver and animal rescue was forced to tranquilise the orangutan. In an interview, the responder who tranquilised the orangutan stated that it was a regrettable incident.</a:t>
            </a:r>
          </a:p>
        </p:txBody>
      </p:sp>
    </p:spTree>
    <p:extLst>
      <p:ext uri="{BB962C8B-B14F-4D97-AF65-F5344CB8AC3E}">
        <p14:creationId xmlns:p14="http://schemas.microsoft.com/office/powerpoint/2010/main" val="3779425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51520"/>
            <a:ext cx="4149080" cy="954107"/>
          </a:xfrm>
          <a:prstGeom prst="rect">
            <a:avLst/>
          </a:prstGeom>
          <a:solidFill>
            <a:schemeClr val="bg2"/>
          </a:solidFill>
        </p:spPr>
        <p:txBody>
          <a:bodyPr wrap="square" rtlCol="0">
            <a:spAutoFit/>
          </a:bodyPr>
          <a:lstStyle/>
          <a:p>
            <a:r>
              <a:rPr lang="en-GB" sz="3200" b="1" dirty="0"/>
              <a:t>Headline</a:t>
            </a:r>
            <a:r>
              <a:rPr lang="en-GB" sz="2400" dirty="0"/>
              <a:t> – short, punchy, alliteration, play on words (pun)</a:t>
            </a:r>
          </a:p>
        </p:txBody>
      </p:sp>
      <p:sp>
        <p:nvSpPr>
          <p:cNvPr id="6" name="TextBox 5"/>
          <p:cNvSpPr txBox="1"/>
          <p:nvPr/>
        </p:nvSpPr>
        <p:spPr>
          <a:xfrm>
            <a:off x="16421" y="1358027"/>
            <a:ext cx="4149080" cy="954107"/>
          </a:xfrm>
          <a:prstGeom prst="rect">
            <a:avLst/>
          </a:prstGeom>
          <a:solidFill>
            <a:schemeClr val="bg2"/>
          </a:solidFill>
        </p:spPr>
        <p:txBody>
          <a:bodyPr wrap="square" rtlCol="0">
            <a:spAutoFit/>
          </a:bodyPr>
          <a:lstStyle/>
          <a:p>
            <a:r>
              <a:rPr lang="en-GB" sz="3200" b="1" dirty="0"/>
              <a:t>Quotes </a:t>
            </a:r>
            <a:r>
              <a:rPr lang="en-GB" sz="2400" dirty="0"/>
              <a:t>– reported or direct speech</a:t>
            </a:r>
          </a:p>
        </p:txBody>
      </p:sp>
      <p:sp>
        <p:nvSpPr>
          <p:cNvPr id="7" name="TextBox 6"/>
          <p:cNvSpPr txBox="1"/>
          <p:nvPr/>
        </p:nvSpPr>
        <p:spPr>
          <a:xfrm>
            <a:off x="-17835" y="2483767"/>
            <a:ext cx="4183335" cy="923330"/>
          </a:xfrm>
          <a:prstGeom prst="rect">
            <a:avLst/>
          </a:prstGeom>
          <a:solidFill>
            <a:schemeClr val="bg2"/>
          </a:solidFill>
        </p:spPr>
        <p:txBody>
          <a:bodyPr wrap="square" rtlCol="0">
            <a:spAutoFit/>
          </a:bodyPr>
          <a:lstStyle/>
          <a:p>
            <a:r>
              <a:rPr lang="en-GB" sz="3200" b="1" dirty="0"/>
              <a:t>Introductory statement </a:t>
            </a:r>
            <a:r>
              <a:rPr lang="en-GB" sz="2200" dirty="0"/>
              <a:t>– </a:t>
            </a:r>
            <a:r>
              <a:rPr lang="en-GB" sz="2200" dirty="0" err="1"/>
              <a:t>who,what,when,where,why,how</a:t>
            </a:r>
            <a:endParaRPr lang="en-GB" sz="2200" dirty="0"/>
          </a:p>
        </p:txBody>
      </p:sp>
      <p:sp>
        <p:nvSpPr>
          <p:cNvPr id="8" name="TextBox 7"/>
          <p:cNvSpPr txBox="1"/>
          <p:nvPr/>
        </p:nvSpPr>
        <p:spPr>
          <a:xfrm>
            <a:off x="-17835" y="3635895"/>
            <a:ext cx="4149080" cy="1077218"/>
          </a:xfrm>
          <a:prstGeom prst="rect">
            <a:avLst/>
          </a:prstGeom>
          <a:solidFill>
            <a:schemeClr val="bg2"/>
          </a:solidFill>
        </p:spPr>
        <p:txBody>
          <a:bodyPr wrap="square" rtlCol="0">
            <a:spAutoFit/>
          </a:bodyPr>
          <a:lstStyle/>
          <a:p>
            <a:r>
              <a:rPr lang="en-GB" sz="3200" b="1" dirty="0"/>
              <a:t>Facts </a:t>
            </a:r>
            <a:r>
              <a:rPr lang="en-GB" sz="2400" b="1" dirty="0"/>
              <a:t>(it is certain) </a:t>
            </a:r>
            <a:r>
              <a:rPr lang="en-GB" sz="3200" b="1" dirty="0"/>
              <a:t>and opinions </a:t>
            </a:r>
            <a:r>
              <a:rPr lang="en-GB" sz="2400" b="1" dirty="0"/>
              <a:t>(many believe)</a:t>
            </a:r>
            <a:endParaRPr lang="en-GB" sz="2400" dirty="0"/>
          </a:p>
        </p:txBody>
      </p:sp>
      <p:sp>
        <p:nvSpPr>
          <p:cNvPr id="9" name="TextBox 8"/>
          <p:cNvSpPr txBox="1"/>
          <p:nvPr/>
        </p:nvSpPr>
        <p:spPr>
          <a:xfrm>
            <a:off x="-708" y="5004047"/>
            <a:ext cx="4149080" cy="584775"/>
          </a:xfrm>
          <a:prstGeom prst="rect">
            <a:avLst/>
          </a:prstGeom>
          <a:solidFill>
            <a:schemeClr val="bg2"/>
          </a:solidFill>
        </p:spPr>
        <p:txBody>
          <a:bodyPr wrap="square" rtlCol="0">
            <a:spAutoFit/>
          </a:bodyPr>
          <a:lstStyle/>
          <a:p>
            <a:pPr algn="ctr"/>
            <a:r>
              <a:rPr lang="en-GB" sz="3200" b="1" dirty="0"/>
              <a:t>Formal tone</a:t>
            </a:r>
            <a:endParaRPr lang="en-GB" sz="2400" dirty="0"/>
          </a:p>
        </p:txBody>
      </p:sp>
      <p:sp>
        <p:nvSpPr>
          <p:cNvPr id="10" name="TextBox 9"/>
          <p:cNvSpPr txBox="1"/>
          <p:nvPr/>
        </p:nvSpPr>
        <p:spPr>
          <a:xfrm>
            <a:off x="16421" y="5823136"/>
            <a:ext cx="4149080" cy="584775"/>
          </a:xfrm>
          <a:prstGeom prst="rect">
            <a:avLst/>
          </a:prstGeom>
          <a:solidFill>
            <a:schemeClr val="bg2"/>
          </a:solidFill>
        </p:spPr>
        <p:txBody>
          <a:bodyPr wrap="square" rtlCol="0">
            <a:spAutoFit/>
          </a:bodyPr>
          <a:lstStyle/>
          <a:p>
            <a:pPr algn="ctr"/>
            <a:r>
              <a:rPr lang="en-GB" sz="3200" b="1" dirty="0"/>
              <a:t>Third Person</a:t>
            </a:r>
            <a:endParaRPr lang="en-GB" sz="2400" dirty="0"/>
          </a:p>
        </p:txBody>
      </p:sp>
      <p:sp>
        <p:nvSpPr>
          <p:cNvPr id="11" name="TextBox 10"/>
          <p:cNvSpPr txBox="1"/>
          <p:nvPr/>
        </p:nvSpPr>
        <p:spPr>
          <a:xfrm>
            <a:off x="-29642" y="6588224"/>
            <a:ext cx="4149080" cy="584775"/>
          </a:xfrm>
          <a:prstGeom prst="rect">
            <a:avLst/>
          </a:prstGeom>
          <a:solidFill>
            <a:schemeClr val="bg2"/>
          </a:solidFill>
        </p:spPr>
        <p:txBody>
          <a:bodyPr wrap="square" rtlCol="0">
            <a:spAutoFit/>
          </a:bodyPr>
          <a:lstStyle/>
          <a:p>
            <a:pPr algn="ctr"/>
            <a:r>
              <a:rPr lang="en-GB" sz="3200" b="1" dirty="0"/>
              <a:t>Chronological order</a:t>
            </a:r>
            <a:endParaRPr lang="en-GB" sz="2400" dirty="0"/>
          </a:p>
        </p:txBody>
      </p:sp>
      <p:sp>
        <p:nvSpPr>
          <p:cNvPr id="12" name="TextBox 11"/>
          <p:cNvSpPr txBox="1"/>
          <p:nvPr/>
        </p:nvSpPr>
        <p:spPr>
          <a:xfrm>
            <a:off x="-17835" y="7452320"/>
            <a:ext cx="4149080" cy="584775"/>
          </a:xfrm>
          <a:prstGeom prst="rect">
            <a:avLst/>
          </a:prstGeom>
          <a:solidFill>
            <a:schemeClr val="bg2"/>
          </a:solidFill>
        </p:spPr>
        <p:txBody>
          <a:bodyPr wrap="square" rtlCol="0">
            <a:spAutoFit/>
          </a:bodyPr>
          <a:lstStyle/>
          <a:p>
            <a:pPr algn="ctr"/>
            <a:r>
              <a:rPr lang="en-GB" sz="3200" b="1" dirty="0"/>
              <a:t>Mainly past tense</a:t>
            </a:r>
            <a:endParaRPr lang="en-GB" sz="2400" dirty="0"/>
          </a:p>
        </p:txBody>
      </p:sp>
      <p:sp>
        <p:nvSpPr>
          <p:cNvPr id="13" name="TextBox 12"/>
          <p:cNvSpPr txBox="1"/>
          <p:nvPr/>
        </p:nvSpPr>
        <p:spPr>
          <a:xfrm>
            <a:off x="-29642" y="8316416"/>
            <a:ext cx="4149080" cy="584775"/>
          </a:xfrm>
          <a:prstGeom prst="rect">
            <a:avLst/>
          </a:prstGeom>
          <a:solidFill>
            <a:schemeClr val="bg2"/>
          </a:solidFill>
        </p:spPr>
        <p:txBody>
          <a:bodyPr wrap="square" rtlCol="0">
            <a:spAutoFit/>
          </a:bodyPr>
          <a:lstStyle/>
          <a:p>
            <a:pPr algn="ctr"/>
            <a:r>
              <a:rPr lang="en-GB" sz="3200" b="1" dirty="0"/>
              <a:t>Conclusion</a:t>
            </a:r>
            <a:endParaRPr lang="en-GB" sz="2400" dirty="0"/>
          </a:p>
        </p:txBody>
      </p:sp>
    </p:spTree>
    <p:extLst>
      <p:ext uri="{BB962C8B-B14F-4D97-AF65-F5344CB8AC3E}">
        <p14:creationId xmlns:p14="http://schemas.microsoft.com/office/powerpoint/2010/main" val="125490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568</TotalTime>
  <Words>390</Words>
  <Application>Microsoft Office PowerPoint</Application>
  <PresentationFormat>On-screen Show (4:3)</PresentationFormat>
  <Paragraphs>22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Castellar</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47</cp:revision>
  <cp:lastPrinted>2019-01-28T16:59:30Z</cp:lastPrinted>
  <dcterms:created xsi:type="dcterms:W3CDTF">2013-03-03T20:59:17Z</dcterms:created>
  <dcterms:modified xsi:type="dcterms:W3CDTF">2022-04-04T20:49:50Z</dcterms:modified>
</cp:coreProperties>
</file>