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8" r:id="rId3"/>
    <p:sldId id="271" r:id="rId4"/>
    <p:sldId id="261" r:id="rId5"/>
    <p:sldId id="259" r:id="rId6"/>
    <p:sldId id="263" r:id="rId7"/>
    <p:sldId id="264" r:id="rId8"/>
    <p:sldId id="273" r:id="rId9"/>
    <p:sldId id="265" r:id="rId10"/>
    <p:sldId id="266" r:id="rId11"/>
    <p:sldId id="267" r:id="rId12"/>
    <p:sldId id="272" r:id="rId13"/>
    <p:sldId id="268" r:id="rId14"/>
    <p:sldId id="274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-1686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F537ED-56BA-4E75-BCBA-CC0BB814D1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72CFC5-DAFF-4495-A8E7-BC93A8729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268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72CFC5-DAFF-4495-A8E7-BC93A87296D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816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524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641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98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907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5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84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455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45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79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80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873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526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816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6304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50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6409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5277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90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7167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135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4471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743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15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72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Unit 14 – Statistics – Parent Notes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412776"/>
            <a:ext cx="8579296" cy="4713387"/>
          </a:xfrm>
        </p:spPr>
        <p:txBody>
          <a:bodyPr>
            <a:noAutofit/>
          </a:bodyPr>
          <a:lstStyle/>
          <a:p>
            <a:r>
              <a:rPr lang="en-GB" sz="1800" dirty="0" smtClean="0">
                <a:latin typeface="+mj-lt"/>
              </a:rPr>
              <a:t>There are 5 lessons and 1 assessment lesson for this unit. ( we’re covering 7 days as we will add an extra day on Friday applying this maths to other curriculum areas )</a:t>
            </a:r>
          </a:p>
          <a:p>
            <a:r>
              <a:rPr lang="en-GB" sz="1800" dirty="0"/>
              <a:t>In this </a:t>
            </a:r>
            <a:r>
              <a:rPr lang="en-GB" sz="1800" dirty="0" smtClean="0"/>
              <a:t>unit we will extend our </a:t>
            </a:r>
            <a:r>
              <a:rPr lang="en-GB" sz="1800" dirty="0"/>
              <a:t>knowledge </a:t>
            </a:r>
            <a:r>
              <a:rPr lang="en-GB" sz="1800" dirty="0" smtClean="0"/>
              <a:t>of: bar </a:t>
            </a:r>
            <a:r>
              <a:rPr lang="en-GB" sz="1800" dirty="0"/>
              <a:t>charts, tables and pictograms to interpret </a:t>
            </a:r>
            <a:r>
              <a:rPr lang="en-GB" sz="1800" dirty="0" smtClean="0"/>
              <a:t>data </a:t>
            </a:r>
            <a:endParaRPr lang="en-GB" sz="1800" dirty="0"/>
          </a:p>
          <a:p>
            <a:r>
              <a:rPr lang="en-GB" sz="1800" dirty="0" smtClean="0"/>
              <a:t>To really master this topic children will be able to read </a:t>
            </a:r>
            <a:r>
              <a:rPr lang="en-GB" sz="1800" dirty="0"/>
              <a:t>data and values from a range of bar charts and pictograms which have various scales and symbol values</a:t>
            </a:r>
            <a:r>
              <a:rPr lang="en-GB" sz="1800" dirty="0" smtClean="0"/>
              <a:t>, including </a:t>
            </a:r>
            <a:r>
              <a:rPr lang="en-GB" sz="1800" dirty="0"/>
              <a:t>half and quarter values. Children can interpret data from tables and use this to complete charts and pictograms, </a:t>
            </a:r>
            <a:r>
              <a:rPr lang="en-GB" sz="1800" dirty="0" smtClean="0"/>
              <a:t>as well </a:t>
            </a:r>
            <a:r>
              <a:rPr lang="en-GB" sz="1800" dirty="0"/>
              <a:t>as answer simple comparison questions.</a:t>
            </a:r>
          </a:p>
          <a:p>
            <a:r>
              <a:rPr lang="en-GB" sz="1800" dirty="0"/>
              <a:t>COMMON </a:t>
            </a:r>
            <a:r>
              <a:rPr lang="en-GB" sz="1800" dirty="0" smtClean="0"/>
              <a:t>MISCONCEPTIONS: Children </a:t>
            </a:r>
            <a:r>
              <a:rPr lang="en-GB" sz="1800" dirty="0"/>
              <a:t>may misread the scales on a bar chart, assuming that each square always stands for one. Ask</a:t>
            </a:r>
            <a:r>
              <a:rPr lang="en-GB" sz="1800" dirty="0" smtClean="0"/>
              <a:t>:  </a:t>
            </a:r>
            <a:r>
              <a:rPr lang="en-GB" sz="1800" i="1" dirty="0"/>
              <a:t>What do you notice about the scale on the vertical axis of this chart? What does it increase in</a:t>
            </a:r>
            <a:r>
              <a:rPr lang="en-GB" sz="1800" i="1" dirty="0" smtClean="0"/>
              <a:t>? </a:t>
            </a:r>
            <a:r>
              <a:rPr lang="en-GB" sz="1800" dirty="0" smtClean="0"/>
              <a:t>Children </a:t>
            </a:r>
            <a:r>
              <a:rPr lang="en-GB" sz="1800" dirty="0"/>
              <a:t>may also assume that each symbol in a pictogram has a value of 1. Draw children’s attention to the key on </a:t>
            </a:r>
            <a:r>
              <a:rPr lang="en-GB" sz="1800" dirty="0" smtClean="0"/>
              <a:t>a pictogram </a:t>
            </a:r>
            <a:r>
              <a:rPr lang="en-GB" sz="1800" dirty="0"/>
              <a:t>and ask</a:t>
            </a:r>
            <a:r>
              <a:rPr lang="en-GB" sz="1800" dirty="0" smtClean="0"/>
              <a:t>:  </a:t>
            </a:r>
            <a:r>
              <a:rPr lang="en-GB" sz="1800" i="1" dirty="0"/>
              <a:t>What can you look at to identify the value of each symbol? Is this always the same for every pictogram?</a:t>
            </a:r>
          </a:p>
          <a:p>
            <a:r>
              <a:rPr lang="en-GB" sz="1800" dirty="0" smtClean="0"/>
              <a:t>Strengthen </a:t>
            </a:r>
            <a:r>
              <a:rPr lang="en-GB" sz="1800" dirty="0"/>
              <a:t>understanding of bar charts by asking children to recreate the bars using multilink cubes. This will help </a:t>
            </a:r>
            <a:r>
              <a:rPr lang="en-GB" sz="1800" dirty="0" smtClean="0"/>
              <a:t>children compare </a:t>
            </a:r>
            <a:r>
              <a:rPr lang="en-GB" sz="1800" dirty="0"/>
              <a:t>the heights of each bar</a:t>
            </a:r>
            <a:r>
              <a:rPr lang="en-GB" sz="1800" dirty="0" smtClean="0"/>
              <a:t>.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96985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776288"/>
            <a:ext cx="8677275" cy="530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Check you’re happy with this vocabulary and these ideas before starting this unit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235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55160" cy="6207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Monday </a:t>
            </a:r>
            <a:r>
              <a:rPr lang="en-GB" dirty="0" smtClean="0"/>
              <a:t>08.06.20 </a:t>
            </a:r>
            <a:r>
              <a:rPr lang="en-GB" dirty="0" smtClean="0"/>
              <a:t>Overview </a:t>
            </a:r>
            <a:r>
              <a:rPr lang="en-GB" dirty="0" smtClean="0"/>
              <a:t>L5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05" y="1268760"/>
            <a:ext cx="8677275" cy="515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671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266"/>
            <a:ext cx="8229600" cy="1143000"/>
          </a:xfrm>
        </p:spPr>
        <p:txBody>
          <a:bodyPr/>
          <a:lstStyle/>
          <a:p>
            <a:r>
              <a:rPr lang="en-GB" dirty="0"/>
              <a:t>Monday </a:t>
            </a:r>
            <a:r>
              <a:rPr lang="en-GB" dirty="0" smtClean="0"/>
              <a:t> talk together then </a:t>
            </a:r>
            <a:r>
              <a:rPr lang="en-GB" dirty="0" smtClean="0"/>
              <a:t>pg87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93" y="1340768"/>
            <a:ext cx="8877300" cy="529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558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66357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</a:t>
            </a:r>
            <a:r>
              <a:rPr lang="en-GB" dirty="0" smtClean="0"/>
              <a:t>09.06.20 </a:t>
            </a:r>
            <a:r>
              <a:rPr lang="en-GB" dirty="0" smtClean="0"/>
              <a:t>Overview </a:t>
            </a:r>
            <a:r>
              <a:rPr lang="en-GB" dirty="0" smtClean="0"/>
              <a:t>– unit check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54" y="1124744"/>
            <a:ext cx="8705850" cy="543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09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Parents notes - geometry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340768"/>
            <a:ext cx="8686800" cy="4785395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This unit develops children’s understanding of types of </a:t>
            </a:r>
            <a:r>
              <a:rPr lang="en-GB" dirty="0" smtClean="0"/>
              <a:t>2D shapes </a:t>
            </a:r>
            <a:r>
              <a:rPr lang="en-GB" dirty="0"/>
              <a:t>and their properties. </a:t>
            </a:r>
            <a:r>
              <a:rPr lang="en-GB" dirty="0" smtClean="0"/>
              <a:t>  There are 11 lessons over 13 days with extra activities added that are not in the booklet.   </a:t>
            </a:r>
          </a:p>
          <a:p>
            <a:r>
              <a:rPr lang="en-GB" dirty="0" smtClean="0"/>
              <a:t>Children </a:t>
            </a:r>
            <a:r>
              <a:rPr lang="en-GB" dirty="0"/>
              <a:t>begin by learning </a:t>
            </a:r>
            <a:r>
              <a:rPr lang="en-GB" dirty="0" smtClean="0"/>
              <a:t>about three </a:t>
            </a:r>
            <a:r>
              <a:rPr lang="en-GB" dirty="0"/>
              <a:t>types of angles: acute, obtuse and right angles. </a:t>
            </a:r>
            <a:endParaRPr lang="en-GB" dirty="0" smtClean="0"/>
          </a:p>
          <a:p>
            <a:r>
              <a:rPr lang="en-GB" dirty="0" smtClean="0"/>
              <a:t>They will </a:t>
            </a:r>
            <a:r>
              <a:rPr lang="en-GB" dirty="0"/>
              <a:t>use right angles as a way of recognising when angles </a:t>
            </a:r>
            <a:r>
              <a:rPr lang="en-GB" dirty="0" smtClean="0"/>
              <a:t>are acute </a:t>
            </a:r>
            <a:r>
              <a:rPr lang="en-GB" dirty="0"/>
              <a:t>or obtuse. Children will then compare and order </a:t>
            </a:r>
            <a:r>
              <a:rPr lang="en-GB" dirty="0" smtClean="0"/>
              <a:t>angles in </a:t>
            </a:r>
            <a:r>
              <a:rPr lang="en-GB" dirty="0"/>
              <a:t>ascending and descending order. </a:t>
            </a:r>
            <a:endParaRPr lang="en-GB" dirty="0" smtClean="0"/>
          </a:p>
          <a:p>
            <a:r>
              <a:rPr lang="en-GB" dirty="0" smtClean="0"/>
              <a:t>Children </a:t>
            </a:r>
            <a:r>
              <a:rPr lang="en-GB" dirty="0"/>
              <a:t>will then </a:t>
            </a:r>
            <a:r>
              <a:rPr lang="en-GB" dirty="0" smtClean="0"/>
              <a:t>learn about </a:t>
            </a:r>
            <a:r>
              <a:rPr lang="en-GB" dirty="0"/>
              <a:t>how shapes can be regular or </a:t>
            </a:r>
            <a:r>
              <a:rPr lang="en-GB" dirty="0" smtClean="0"/>
              <a:t>irregular</a:t>
            </a:r>
          </a:p>
          <a:p>
            <a:r>
              <a:rPr lang="en-GB" dirty="0" smtClean="0"/>
              <a:t>Children </a:t>
            </a:r>
            <a:r>
              <a:rPr lang="en-GB" dirty="0"/>
              <a:t>then learn about </a:t>
            </a:r>
            <a:r>
              <a:rPr lang="en-GB" dirty="0" smtClean="0"/>
              <a:t>different </a:t>
            </a:r>
            <a:r>
              <a:rPr lang="en-GB" dirty="0"/>
              <a:t>types of </a:t>
            </a:r>
            <a:r>
              <a:rPr lang="en-GB" dirty="0" smtClean="0"/>
              <a:t>triangles and different </a:t>
            </a:r>
            <a:r>
              <a:rPr lang="en-GB" dirty="0"/>
              <a:t>types of quadrilaterals. </a:t>
            </a:r>
            <a:endParaRPr lang="en-GB" dirty="0" smtClean="0"/>
          </a:p>
          <a:p>
            <a:r>
              <a:rPr lang="en-GB" dirty="0" smtClean="0"/>
              <a:t>Children </a:t>
            </a:r>
            <a:r>
              <a:rPr lang="en-GB" dirty="0"/>
              <a:t>will </a:t>
            </a:r>
            <a:r>
              <a:rPr lang="en-GB" dirty="0" smtClean="0"/>
              <a:t>be encouraged </a:t>
            </a:r>
            <a:r>
              <a:rPr lang="en-GB" dirty="0"/>
              <a:t>to apply all they have learnt to deduce </a:t>
            </a:r>
            <a:r>
              <a:rPr lang="en-GB" dirty="0" smtClean="0"/>
              <a:t>facts about </a:t>
            </a:r>
            <a:r>
              <a:rPr lang="en-GB" dirty="0"/>
              <a:t>shapes and solve shape based problems and puzzles</a:t>
            </a:r>
            <a:r>
              <a:rPr lang="en-GB" dirty="0" smtClean="0"/>
              <a:t>. </a:t>
            </a:r>
          </a:p>
          <a:p>
            <a:r>
              <a:rPr lang="en-GB" dirty="0" smtClean="0"/>
              <a:t>Finally</a:t>
            </a:r>
            <a:r>
              <a:rPr lang="en-GB" dirty="0"/>
              <a:t>, children will develop their understanding </a:t>
            </a:r>
            <a:r>
              <a:rPr lang="en-GB" dirty="0" smtClean="0"/>
              <a:t>of symmetry</a:t>
            </a:r>
            <a:r>
              <a:rPr lang="en-GB" dirty="0"/>
              <a:t>, both inside and outside of shapes, and </a:t>
            </a:r>
            <a:r>
              <a:rPr lang="en-GB" dirty="0" smtClean="0"/>
              <a:t>will complete </a:t>
            </a:r>
            <a:r>
              <a:rPr lang="en-GB" dirty="0"/>
              <a:t>symmetrical shapes and patterns.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390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prstClr val="black"/>
                </a:solidFill>
              </a:rPr>
              <a:t>Parents notes - geometry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1916832"/>
            <a:ext cx="3872879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128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</a:t>
            </a:r>
            <a:r>
              <a:rPr lang="en-GB" dirty="0" smtClean="0"/>
              <a:t>10.0</a:t>
            </a:r>
            <a:r>
              <a:rPr lang="en-GB" dirty="0" smtClean="0"/>
              <a:t>6.20 </a:t>
            </a:r>
            <a:r>
              <a:rPr lang="en-GB" dirty="0" smtClean="0"/>
              <a:t>Overview </a:t>
            </a:r>
            <a:r>
              <a:rPr lang="en-GB" dirty="0" smtClean="0"/>
              <a:t>L1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852488"/>
            <a:ext cx="8772525" cy="515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437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92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talk together then page </a:t>
            </a:r>
            <a:r>
              <a:rPr lang="en-GB" dirty="0" smtClean="0"/>
              <a:t>93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72" y="980728"/>
            <a:ext cx="8677275" cy="560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691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5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Thursday </a:t>
            </a:r>
            <a:r>
              <a:rPr lang="en-GB" dirty="0" smtClean="0"/>
              <a:t>11</a:t>
            </a:r>
            <a:r>
              <a:rPr lang="en-GB" dirty="0" smtClean="0"/>
              <a:t>.06.20 </a:t>
            </a:r>
            <a:r>
              <a:rPr lang="en-GB" dirty="0" smtClean="0"/>
              <a:t>Overview </a:t>
            </a:r>
            <a:r>
              <a:rPr lang="en-GB" dirty="0" smtClean="0"/>
              <a:t>L2 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196752"/>
            <a:ext cx="8820150" cy="528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167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  talk together then </a:t>
            </a:r>
            <a:r>
              <a:rPr lang="en-GB" dirty="0" err="1" smtClean="0"/>
              <a:t>pg</a:t>
            </a:r>
            <a:r>
              <a:rPr lang="en-GB" dirty="0" smtClean="0"/>
              <a:t> </a:t>
            </a:r>
            <a:r>
              <a:rPr lang="en-GB" dirty="0" smtClean="0"/>
              <a:t>96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190945"/>
            <a:ext cx="8715375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91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58787"/>
          </a:xfrm>
        </p:spPr>
        <p:txBody>
          <a:bodyPr>
            <a:noAutofit/>
          </a:bodyPr>
          <a:lstStyle/>
          <a:p>
            <a:r>
              <a:rPr lang="en-GB" sz="4000" dirty="0" smtClean="0">
                <a:solidFill>
                  <a:prstClr val="black"/>
                </a:solidFill>
              </a:rPr>
              <a:t>Friday 12.06.20 </a:t>
            </a:r>
            <a:r>
              <a:rPr lang="en-GB" sz="4000" dirty="0">
                <a:solidFill>
                  <a:prstClr val="black"/>
                </a:solidFill>
              </a:rPr>
              <a:t>Overview </a:t>
            </a:r>
            <a:r>
              <a:rPr lang="en-GB" sz="4000" dirty="0" smtClean="0">
                <a:solidFill>
                  <a:prstClr val="black"/>
                </a:solidFill>
              </a:rPr>
              <a:t>L3 </a:t>
            </a:r>
            <a:endParaRPr lang="en-GB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052736"/>
            <a:ext cx="887730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184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prstClr val="black"/>
                </a:solidFill>
              </a:rPr>
              <a:t>Friday talk </a:t>
            </a:r>
            <a:r>
              <a:rPr lang="en-GB" dirty="0">
                <a:solidFill>
                  <a:prstClr val="black"/>
                </a:solidFill>
              </a:rPr>
              <a:t>together then </a:t>
            </a:r>
            <a:r>
              <a:rPr lang="en-GB" dirty="0" err="1">
                <a:solidFill>
                  <a:prstClr val="black"/>
                </a:solidFill>
              </a:rPr>
              <a:t>pg</a:t>
            </a:r>
            <a:r>
              <a:rPr lang="en-GB" dirty="0">
                <a:solidFill>
                  <a:prstClr val="black"/>
                </a:solidFill>
              </a:rPr>
              <a:t> </a:t>
            </a:r>
            <a:r>
              <a:rPr lang="en-GB" dirty="0" smtClean="0">
                <a:solidFill>
                  <a:prstClr val="black"/>
                </a:solidFill>
              </a:rPr>
              <a:t>99 </a:t>
            </a:r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48" y="1162050"/>
            <a:ext cx="8696325" cy="569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7308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461</Words>
  <Application>Microsoft Office PowerPoint</Application>
  <PresentationFormat>On-screen Show (4:3)</PresentationFormat>
  <Paragraphs>26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Office Theme</vt:lpstr>
      <vt:lpstr>1_Office Theme</vt:lpstr>
      <vt:lpstr>Unit 14 – Statistics – Parent Notes </vt:lpstr>
      <vt:lpstr>PowerPoint Presentation</vt:lpstr>
      <vt:lpstr>Monday 08.06.20 Overview L5</vt:lpstr>
      <vt:lpstr>Monday  talk together then pg87</vt:lpstr>
      <vt:lpstr>Tuesday 09.06.20 Overview – unit check</vt:lpstr>
      <vt:lpstr>Parents notes - geometry</vt:lpstr>
      <vt:lpstr>Parents notes - geometry</vt:lpstr>
      <vt:lpstr>Wednesday 10.06.20 Overview L1</vt:lpstr>
      <vt:lpstr>Wednesday talk together then page 93</vt:lpstr>
      <vt:lpstr>Thursday 11.06.20 Overview L2 </vt:lpstr>
      <vt:lpstr>Thursday  talk together then pg 96 </vt:lpstr>
      <vt:lpstr>Friday 12.06.20 Overview L3 </vt:lpstr>
      <vt:lpstr>Friday talk together then pg 99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12 – Time – Parent Notes</dc:title>
  <dc:creator>Mark Dodds</dc:creator>
  <cp:lastModifiedBy>Mark Dodds</cp:lastModifiedBy>
  <cp:revision>16</cp:revision>
  <dcterms:created xsi:type="dcterms:W3CDTF">2020-05-12T08:32:08Z</dcterms:created>
  <dcterms:modified xsi:type="dcterms:W3CDTF">2020-06-05T09:22:42Z</dcterms:modified>
</cp:coreProperties>
</file>