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4"/>
  </p:sldMasterIdLst>
  <p:sldIdLst>
    <p:sldId id="256" r:id="rId5"/>
    <p:sldId id="257" r:id="rId6"/>
    <p:sldId id="258" r:id="rId7"/>
    <p:sldId id="261" r:id="rId8"/>
    <p:sldId id="262" r:id="rId9"/>
    <p:sldId id="263" r:id="rId10"/>
    <p:sldId id="264" r:id="rId11"/>
    <p:sldId id="260" r:id="rId12"/>
    <p:sldId id="268" r:id="rId13"/>
    <p:sldId id="267" r:id="rId14"/>
    <p:sldId id="259" r:id="rId15"/>
    <p:sldId id="265" r:id="rId16"/>
    <p:sldId id="266" r:id="rId1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F097"/>
    <a:srgbClr val="F0F097"/>
    <a:srgbClr val="C0C0C0"/>
    <a:srgbClr val="A1EC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DDB131-48B5-4B8A-8CA0-68457C288037}" v="5520" dt="2020-07-15T14:39:07.3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74" autoAdjust="0"/>
    <p:restoredTop sz="94660"/>
  </p:normalViewPr>
  <p:slideViewPr>
    <p:cSldViewPr snapToGrid="0">
      <p:cViewPr varScale="1">
        <p:scale>
          <a:sx n="52" d="100"/>
          <a:sy n="52" d="100"/>
        </p:scale>
        <p:origin x="106" y="6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597805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433930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772187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1562935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39888320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3432081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2728599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626983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dirty="0"/>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46778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3184079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7/15/2020</a:t>
            </a:fld>
            <a:endParaRPr lang="en-US" dirty="0"/>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dirty="0"/>
          </a:p>
        </p:txBody>
      </p:sp>
    </p:spTree>
    <p:extLst>
      <p:ext uri="{BB962C8B-B14F-4D97-AF65-F5344CB8AC3E}">
        <p14:creationId xmlns:p14="http://schemas.microsoft.com/office/powerpoint/2010/main" val="869665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7/15/2020</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477696197"/>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txStyles>
    <p:titleStyle>
      <a:lvl1pPr algn="l" defTabSz="914400" rtl="0" eaLnBrk="1" latinLnBrk="0" hangingPunct="1">
        <a:lnSpc>
          <a:spcPct val="10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9.xml"/><Relationship Id="rId3" Type="http://schemas.openxmlformats.org/officeDocument/2006/relationships/slide" Target="slide3.xml"/><Relationship Id="rId7" Type="http://schemas.openxmlformats.org/officeDocument/2006/relationships/slide" Target="slide5.xml"/><Relationship Id="rId12" Type="http://schemas.openxmlformats.org/officeDocument/2006/relationships/slide" Target="slide10.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 Target="slide4.xml"/><Relationship Id="rId11" Type="http://schemas.openxmlformats.org/officeDocument/2006/relationships/slide" Target="slide13.xml"/><Relationship Id="rId5" Type="http://schemas.openxmlformats.org/officeDocument/2006/relationships/slide" Target="slide8.xml"/><Relationship Id="rId10" Type="http://schemas.openxmlformats.org/officeDocument/2006/relationships/slide" Target="slide12.xml"/><Relationship Id="rId4" Type="http://schemas.openxmlformats.org/officeDocument/2006/relationships/slide" Target="slide11.xml"/><Relationship Id="rId9" Type="http://schemas.openxmlformats.org/officeDocument/2006/relationships/slide" Target="slide7.xml"/></Relationships>
</file>

<file path=ppt/slides/_rels/slide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 Target="slide4.xml"/><Relationship Id="rId7"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www.youtube.com/watch?v=SrvPOkMs4U4" TargetMode="External"/><Relationship Id="rId5" Type="http://schemas.openxmlformats.org/officeDocument/2006/relationships/slide" Target="slide6.xml"/><Relationship Id="rId4" Type="http://schemas.openxmlformats.org/officeDocument/2006/relationships/slide" Target="slide5.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UFE3t7qNJSs"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DkXHi-udxg"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pWHCyyWCCLc"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HEYQM58PpiE"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slide" Target="slide2.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_fP13qn6Bbc"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slide" Target="slide2.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4229305"/>
          </a:xfrm>
        </p:spPr>
        <p:txBody>
          <a:bodyPr anchor="t">
            <a:normAutofit/>
          </a:bodyPr>
          <a:lstStyle/>
          <a:p>
            <a:r>
              <a:rPr lang="en-GB" dirty="0">
                <a:solidFill>
                  <a:schemeClr val="bg1"/>
                </a:solidFill>
                <a:cs typeface="Calibri Light"/>
              </a:rPr>
              <a:t>Pre-Historic</a:t>
            </a:r>
            <a:r>
              <a:rPr lang="en-GB" sz="11500" dirty="0">
                <a:solidFill>
                  <a:schemeClr val="bg1"/>
                </a:solidFill>
                <a:cs typeface="Calibri Light"/>
              </a:rPr>
              <a:t> T</a:t>
            </a:r>
            <a:r>
              <a:rPr lang="en-GB" dirty="0">
                <a:solidFill>
                  <a:schemeClr val="bg1"/>
                </a:solidFill>
                <a:cs typeface="Calibri Light"/>
              </a:rPr>
              <a:t>imes</a:t>
            </a:r>
            <a:endParaRPr lang="en-GB" dirty="0">
              <a:solidFill>
                <a:schemeClr val="bg1"/>
              </a:solidFill>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321733" y="4718033"/>
            <a:ext cx="10634738" cy="1175039"/>
          </a:xfrm>
        </p:spPr>
        <p:txBody>
          <a:bodyPr anchor="b">
            <a:normAutofit/>
          </a:bodyPr>
          <a:lstStyle/>
          <a:p>
            <a:r>
              <a:rPr lang="en-GB" sz="3600" dirty="0">
                <a:solidFill>
                  <a:schemeClr val="bg1"/>
                </a:solidFill>
                <a:latin typeface="Modern Love"/>
              </a:rPr>
              <a:t>By Amy Honour</a:t>
            </a:r>
          </a:p>
        </p:txBody>
      </p:sp>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dirty="0">
                <a:solidFill>
                  <a:schemeClr val="bg1"/>
                </a:solidFill>
                <a:cs typeface="Calibri Light"/>
              </a:rPr>
              <a:t>Topics</a:t>
            </a:r>
            <a:br>
              <a:rPr lang="en-GB"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hlinkClick r:id="rId3" action="ppaction://hlinksldjump"/>
            <a:extLst>
              <a:ext uri="{FF2B5EF4-FFF2-40B4-BE49-F238E27FC236}">
                <a16:creationId xmlns:a16="http://schemas.microsoft.com/office/drawing/2014/main" id="{203F19D1-C1A1-4E8B-A710-0753585C3924}"/>
              </a:ext>
            </a:extLst>
          </p:cNvPr>
          <p:cNvSpPr/>
          <p:nvPr/>
        </p:nvSpPr>
        <p:spPr>
          <a:xfrm>
            <a:off x="30418" y="2042651"/>
            <a:ext cx="4039215" cy="413263"/>
          </a:xfrm>
          <a:prstGeom prst="roundRect">
            <a:avLst/>
          </a:prstGeom>
          <a:solidFill>
            <a:srgbClr val="CB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dirty="0">
                <a:solidFill>
                  <a:schemeClr val="bg1">
                    <a:lumMod val="65000"/>
                  </a:schemeClr>
                </a:solidFill>
                <a:latin typeface="Modern Love"/>
              </a:rPr>
              <a:t>Stone Age</a:t>
            </a:r>
          </a:p>
        </p:txBody>
      </p:sp>
      <p:sp>
        <p:nvSpPr>
          <p:cNvPr id="7" name="Rectangle: Rounded Corners 6">
            <a:hlinkClick r:id="rId4" action="ppaction://hlinksldjump"/>
            <a:extLst>
              <a:ext uri="{FF2B5EF4-FFF2-40B4-BE49-F238E27FC236}">
                <a16:creationId xmlns:a16="http://schemas.microsoft.com/office/drawing/2014/main" id="{395006E1-CB12-4F23-B260-E544432BA694}"/>
              </a:ext>
            </a:extLst>
          </p:cNvPr>
          <p:cNvSpPr/>
          <p:nvPr/>
        </p:nvSpPr>
        <p:spPr>
          <a:xfrm>
            <a:off x="8108847" y="2042650"/>
            <a:ext cx="4039215" cy="413263"/>
          </a:xfrm>
          <a:prstGeom prst="roundRect">
            <a:avLst/>
          </a:prstGeom>
          <a:solidFill>
            <a:srgbClr val="CB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dirty="0">
                <a:solidFill>
                  <a:schemeClr val="bg1">
                    <a:lumMod val="65000"/>
                  </a:schemeClr>
                </a:solidFill>
                <a:latin typeface="Modern Love"/>
              </a:rPr>
              <a:t>Iron Age</a:t>
            </a:r>
          </a:p>
        </p:txBody>
      </p:sp>
      <p:sp>
        <p:nvSpPr>
          <p:cNvPr id="8" name="Rectangle: Rounded Corners 7">
            <a:hlinkClick r:id="rId5" action="ppaction://hlinksldjump"/>
            <a:extLst>
              <a:ext uri="{FF2B5EF4-FFF2-40B4-BE49-F238E27FC236}">
                <a16:creationId xmlns:a16="http://schemas.microsoft.com/office/drawing/2014/main" id="{BA2D5E3D-5FAB-46BC-85CA-BF887955F531}"/>
              </a:ext>
            </a:extLst>
          </p:cNvPr>
          <p:cNvSpPr/>
          <p:nvPr/>
        </p:nvSpPr>
        <p:spPr>
          <a:xfrm>
            <a:off x="4069633" y="2049821"/>
            <a:ext cx="4039215" cy="413263"/>
          </a:xfrm>
          <a:prstGeom prst="roundRect">
            <a:avLst/>
          </a:prstGeom>
          <a:solidFill>
            <a:srgbClr val="F0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dirty="0">
                <a:solidFill>
                  <a:schemeClr val="bg1">
                    <a:lumMod val="65000"/>
                  </a:schemeClr>
                </a:solidFill>
                <a:latin typeface="Modern Love"/>
              </a:rPr>
              <a:t>Bronze Age</a:t>
            </a:r>
          </a:p>
        </p:txBody>
      </p:sp>
      <p:sp>
        <p:nvSpPr>
          <p:cNvPr id="3" name="Rectangle: Rounded Corners 2">
            <a:hlinkClick r:id="rId6" action="ppaction://hlinksldjump"/>
            <a:extLst>
              <a:ext uri="{FF2B5EF4-FFF2-40B4-BE49-F238E27FC236}">
                <a16:creationId xmlns:a16="http://schemas.microsoft.com/office/drawing/2014/main" id="{F4544E94-0E0C-4475-802B-AFD54C434A87}"/>
              </a:ext>
            </a:extLst>
          </p:cNvPr>
          <p:cNvSpPr/>
          <p:nvPr/>
        </p:nvSpPr>
        <p:spPr>
          <a:xfrm>
            <a:off x="30418" y="2632585"/>
            <a:ext cx="4039215" cy="413263"/>
          </a:xfrm>
          <a:prstGeom prst="roundRect">
            <a:avLst/>
          </a:prstGeom>
          <a:solidFill>
            <a:srgbClr val="CB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dirty="0">
                <a:solidFill>
                  <a:schemeClr val="bg1">
                    <a:lumMod val="65000"/>
                  </a:schemeClr>
                </a:solidFill>
                <a:latin typeface="Modern Love"/>
              </a:rPr>
              <a:t>Old Stone Age</a:t>
            </a:r>
          </a:p>
        </p:txBody>
      </p:sp>
      <p:sp>
        <p:nvSpPr>
          <p:cNvPr id="5" name="Rectangle: Rounded Corners 4">
            <a:hlinkClick r:id="rId7" action="ppaction://hlinksldjump"/>
            <a:extLst>
              <a:ext uri="{FF2B5EF4-FFF2-40B4-BE49-F238E27FC236}">
                <a16:creationId xmlns:a16="http://schemas.microsoft.com/office/drawing/2014/main" id="{8449C24C-FF37-40D9-85EF-65A02E5FB574}"/>
              </a:ext>
            </a:extLst>
          </p:cNvPr>
          <p:cNvSpPr/>
          <p:nvPr/>
        </p:nvSpPr>
        <p:spPr>
          <a:xfrm>
            <a:off x="30418" y="3179603"/>
            <a:ext cx="4039215" cy="413263"/>
          </a:xfrm>
          <a:prstGeom prst="roundRect">
            <a:avLst/>
          </a:prstGeom>
          <a:solidFill>
            <a:srgbClr val="CB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dirty="0">
                <a:solidFill>
                  <a:schemeClr val="bg1">
                    <a:lumMod val="65000"/>
                  </a:schemeClr>
                </a:solidFill>
                <a:latin typeface="Modern Love"/>
              </a:rPr>
              <a:t>Middle Stone Age</a:t>
            </a:r>
          </a:p>
        </p:txBody>
      </p:sp>
      <p:sp>
        <p:nvSpPr>
          <p:cNvPr id="14" name="Rectangle: Rounded Corners 13">
            <a:hlinkClick r:id="rId8" action="ppaction://hlinksldjump"/>
            <a:extLst>
              <a:ext uri="{FF2B5EF4-FFF2-40B4-BE49-F238E27FC236}">
                <a16:creationId xmlns:a16="http://schemas.microsoft.com/office/drawing/2014/main" id="{5566671A-2AF6-4599-9ABA-9D345CB253C9}"/>
              </a:ext>
            </a:extLst>
          </p:cNvPr>
          <p:cNvSpPr/>
          <p:nvPr/>
        </p:nvSpPr>
        <p:spPr>
          <a:xfrm>
            <a:off x="30418" y="3707957"/>
            <a:ext cx="4039215" cy="413263"/>
          </a:xfrm>
          <a:prstGeom prst="roundRect">
            <a:avLst/>
          </a:prstGeom>
          <a:solidFill>
            <a:srgbClr val="CB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dirty="0">
                <a:solidFill>
                  <a:schemeClr val="bg1">
                    <a:lumMod val="65000"/>
                  </a:schemeClr>
                </a:solidFill>
                <a:latin typeface="Modern Love"/>
              </a:rPr>
              <a:t>New Stone Age</a:t>
            </a:r>
          </a:p>
        </p:txBody>
      </p:sp>
      <p:sp>
        <p:nvSpPr>
          <p:cNvPr id="12" name="Rectangle: Rounded Corners 11">
            <a:hlinkClick r:id="rId9" action="ppaction://hlinksldjump"/>
            <a:extLst>
              <a:ext uri="{FF2B5EF4-FFF2-40B4-BE49-F238E27FC236}">
                <a16:creationId xmlns:a16="http://schemas.microsoft.com/office/drawing/2014/main" id="{654AF9D0-2DD8-4EFD-A328-C4B5636655DC}"/>
              </a:ext>
            </a:extLst>
          </p:cNvPr>
          <p:cNvSpPr/>
          <p:nvPr/>
        </p:nvSpPr>
        <p:spPr>
          <a:xfrm>
            <a:off x="30418" y="4291922"/>
            <a:ext cx="4039215" cy="413263"/>
          </a:xfrm>
          <a:prstGeom prst="roundRect">
            <a:avLst/>
          </a:prstGeom>
          <a:solidFill>
            <a:srgbClr val="CB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dirty="0">
                <a:solidFill>
                  <a:schemeClr val="bg1">
                    <a:lumMod val="65000"/>
                  </a:schemeClr>
                </a:solidFill>
                <a:latin typeface="Modern Love"/>
              </a:rPr>
              <a:t>Top Five Facts for Stone Age!</a:t>
            </a:r>
          </a:p>
        </p:txBody>
      </p:sp>
      <p:sp>
        <p:nvSpPr>
          <p:cNvPr id="13" name="Rectangle: Rounded Corners 12">
            <a:hlinkClick r:id="rId10" action="ppaction://hlinksldjump"/>
            <a:extLst>
              <a:ext uri="{FF2B5EF4-FFF2-40B4-BE49-F238E27FC236}">
                <a16:creationId xmlns:a16="http://schemas.microsoft.com/office/drawing/2014/main" id="{FC20DC5C-A347-42AD-9058-4CA79E5F630A}"/>
              </a:ext>
            </a:extLst>
          </p:cNvPr>
          <p:cNvSpPr/>
          <p:nvPr/>
        </p:nvSpPr>
        <p:spPr>
          <a:xfrm>
            <a:off x="8163422" y="2632585"/>
            <a:ext cx="4039215" cy="413263"/>
          </a:xfrm>
          <a:prstGeom prst="roundRect">
            <a:avLst/>
          </a:prstGeom>
          <a:solidFill>
            <a:srgbClr val="CB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dirty="0">
                <a:solidFill>
                  <a:schemeClr val="bg1">
                    <a:lumMod val="65000"/>
                  </a:schemeClr>
                </a:solidFill>
                <a:latin typeface="Modern Love"/>
              </a:rPr>
              <a:t>Iron Age Food</a:t>
            </a:r>
          </a:p>
        </p:txBody>
      </p:sp>
      <p:sp>
        <p:nvSpPr>
          <p:cNvPr id="15" name="Rectangle: Rounded Corners 14">
            <a:hlinkClick r:id="rId11" action="ppaction://hlinksldjump"/>
            <a:extLst>
              <a:ext uri="{FF2B5EF4-FFF2-40B4-BE49-F238E27FC236}">
                <a16:creationId xmlns:a16="http://schemas.microsoft.com/office/drawing/2014/main" id="{30517C52-AC75-4956-B92F-00C786096C4C}"/>
              </a:ext>
            </a:extLst>
          </p:cNvPr>
          <p:cNvSpPr/>
          <p:nvPr/>
        </p:nvSpPr>
        <p:spPr>
          <a:xfrm>
            <a:off x="8152785" y="3201489"/>
            <a:ext cx="4039215" cy="413263"/>
          </a:xfrm>
          <a:prstGeom prst="roundRect">
            <a:avLst/>
          </a:prstGeom>
          <a:solidFill>
            <a:srgbClr val="CB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dirty="0">
                <a:solidFill>
                  <a:schemeClr val="bg1">
                    <a:lumMod val="65000"/>
                  </a:schemeClr>
                </a:solidFill>
                <a:latin typeface="Modern Love"/>
              </a:rPr>
              <a:t>Top Five Facts for Iron Age!</a:t>
            </a:r>
          </a:p>
        </p:txBody>
      </p:sp>
      <p:sp>
        <p:nvSpPr>
          <p:cNvPr id="16" name="Rectangle: Rounded Corners 15">
            <a:hlinkClick r:id="rId12" action="ppaction://hlinksldjump"/>
            <a:extLst>
              <a:ext uri="{FF2B5EF4-FFF2-40B4-BE49-F238E27FC236}">
                <a16:creationId xmlns:a16="http://schemas.microsoft.com/office/drawing/2014/main" id="{C64982DE-153E-4AEC-88FF-61EC00A91875}"/>
              </a:ext>
            </a:extLst>
          </p:cNvPr>
          <p:cNvSpPr/>
          <p:nvPr/>
        </p:nvSpPr>
        <p:spPr>
          <a:xfrm>
            <a:off x="4052735" y="3179602"/>
            <a:ext cx="4039215" cy="413263"/>
          </a:xfrm>
          <a:prstGeom prst="roundRect">
            <a:avLst/>
          </a:prstGeom>
          <a:solidFill>
            <a:srgbClr val="F0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000" dirty="0">
                <a:solidFill>
                  <a:schemeClr val="bg1">
                    <a:lumMod val="65000"/>
                  </a:schemeClr>
                </a:solidFill>
                <a:latin typeface="Modern Love"/>
              </a:rPr>
              <a:t>Top Five Facts for Bronze Age!</a:t>
            </a:r>
          </a:p>
        </p:txBody>
      </p:sp>
      <p:sp>
        <p:nvSpPr>
          <p:cNvPr id="17" name="Rectangle: Rounded Corners 16">
            <a:hlinkClick r:id="rId13" action="ppaction://hlinksldjump"/>
            <a:extLst>
              <a:ext uri="{FF2B5EF4-FFF2-40B4-BE49-F238E27FC236}">
                <a16:creationId xmlns:a16="http://schemas.microsoft.com/office/drawing/2014/main" id="{2E36E342-040F-4557-BA57-6C748306461E}"/>
              </a:ext>
            </a:extLst>
          </p:cNvPr>
          <p:cNvSpPr/>
          <p:nvPr/>
        </p:nvSpPr>
        <p:spPr>
          <a:xfrm>
            <a:off x="4069632" y="2637370"/>
            <a:ext cx="4039215" cy="413263"/>
          </a:xfrm>
          <a:prstGeom prst="roundRect">
            <a:avLst/>
          </a:prstGeom>
          <a:solidFill>
            <a:srgbClr val="F0F097"/>
          </a:solidFill>
        </p:spPr>
        <p:style>
          <a:lnRef idx="2">
            <a:schemeClr val="accent6"/>
          </a:lnRef>
          <a:fillRef idx="1">
            <a:schemeClr val="lt1"/>
          </a:fillRef>
          <a:effectRef idx="0">
            <a:schemeClr val="accent6"/>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GB" sz="2400" dirty="0">
                <a:solidFill>
                  <a:schemeClr val="bg1">
                    <a:lumMod val="65000"/>
                  </a:schemeClr>
                </a:solidFill>
                <a:latin typeface="Modern Love"/>
              </a:rPr>
              <a:t>Bronze Age Houses</a:t>
            </a:r>
          </a:p>
        </p:txBody>
      </p:sp>
      <p:sp>
        <p:nvSpPr>
          <p:cNvPr id="10" name="TextBox 9">
            <a:extLst>
              <a:ext uri="{FF2B5EF4-FFF2-40B4-BE49-F238E27FC236}">
                <a16:creationId xmlns:a16="http://schemas.microsoft.com/office/drawing/2014/main" id="{A1E5044F-8256-40E9-86E7-B86842528518}"/>
              </a:ext>
            </a:extLst>
          </p:cNvPr>
          <p:cNvSpPr txBox="1"/>
          <p:nvPr/>
        </p:nvSpPr>
        <p:spPr>
          <a:xfrm rot="21071622">
            <a:off x="6170872" y="439243"/>
            <a:ext cx="2885752" cy="1200329"/>
          </a:xfrm>
          <a:prstGeom prst="rect">
            <a:avLst/>
          </a:prstGeom>
          <a:noFill/>
        </p:spPr>
        <p:txBody>
          <a:bodyPr wrap="square" rtlCol="0">
            <a:spAutoFit/>
          </a:bodyPr>
          <a:lstStyle/>
          <a:p>
            <a:r>
              <a:rPr lang="en-GB" sz="2400" dirty="0">
                <a:solidFill>
                  <a:schemeClr val="bg1"/>
                </a:solidFill>
                <a:latin typeface="+mj-lt"/>
              </a:rPr>
              <a:t>Click these links to go to the right slide you want</a:t>
            </a:r>
          </a:p>
        </p:txBody>
      </p:sp>
    </p:spTree>
    <p:extLst>
      <p:ext uri="{BB962C8B-B14F-4D97-AF65-F5344CB8AC3E}">
        <p14:creationId xmlns:p14="http://schemas.microsoft.com/office/powerpoint/2010/main" val="273101730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dirty="0">
                <a:solidFill>
                  <a:schemeClr val="bg1"/>
                </a:solidFill>
                <a:cs typeface="Calibri Light"/>
              </a:rPr>
              <a:t>Stone Age</a:t>
            </a:r>
            <a:br>
              <a:rPr lang="en-GB" dirty="0">
                <a:solidFill>
                  <a:schemeClr val="bg1"/>
                </a:solidFill>
                <a:cs typeface="Calibri Light"/>
              </a:rPr>
            </a:br>
            <a:br>
              <a:rPr lang="en-GB" dirty="0">
                <a:cs typeface="Calibri Light"/>
              </a:rPr>
            </a:br>
            <a:br>
              <a:rPr lang="en-GB" dirty="0">
                <a:cs typeface="Calibri Light"/>
              </a:rPr>
            </a:br>
            <a:br>
              <a:rPr lang="en-GB" dirty="0">
                <a:cs typeface="Calibri Light"/>
              </a:rPr>
            </a:br>
            <a:br>
              <a:rPr lang="en-GB" dirty="0">
                <a:cs typeface="Calibri Light"/>
              </a:rPr>
            </a:br>
            <a:br>
              <a:rPr lang="en-GB" dirty="0">
                <a:cs typeface="Calibri Light"/>
              </a:rPr>
            </a:br>
            <a:br>
              <a:rPr lang="en-GB" dirty="0">
                <a:cs typeface="Calibri Light"/>
              </a:rPr>
            </a:br>
            <a:br>
              <a:rPr lang="en-GB" dirty="0">
                <a:cs typeface="Calibri Light"/>
              </a:rPr>
            </a:br>
            <a:br>
              <a:rPr lang="en-GB" dirty="0">
                <a:cs typeface="Calibri Light"/>
              </a:rPr>
            </a:br>
            <a:br>
              <a:rPr lang="en-GB" dirty="0">
                <a:cs typeface="Calibri Light"/>
              </a:rPr>
            </a:br>
            <a:br>
              <a:rPr lang="en-GB" dirty="0">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CA9ED7-0964-4D2C-95D1-B6B088782CDD}"/>
              </a:ext>
            </a:extLst>
          </p:cNvPr>
          <p:cNvSpPr txBox="1"/>
          <p:nvPr/>
        </p:nvSpPr>
        <p:spPr>
          <a:xfrm>
            <a:off x="288356" y="1574623"/>
            <a:ext cx="4164011"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chemeClr val="bg1"/>
                </a:solidFill>
                <a:latin typeface="Modern Love"/>
              </a:rPr>
              <a:t>The Stone Age was when the early humans used stone for tools. The stone Age began about 2.6 million years ago, when scientists found evidence of humans using Stone tools, and lasted until about 3,300 BC (When the Bronze Age began). The Stone Age is split up into three periods </a:t>
            </a:r>
            <a:r>
              <a:rPr lang="en-GB" sz="2000" dirty="0">
                <a:solidFill>
                  <a:schemeClr val="bg1"/>
                </a:solidFill>
                <a:latin typeface="Modern Love"/>
                <a:hlinkClick r:id="rId3" action="ppaction://hlinksldjump">
                  <a:extLst>
                    <a:ext uri="{A12FA001-AC4F-418D-AE19-62706E023703}">
                      <ahyp:hlinkClr xmlns:ahyp="http://schemas.microsoft.com/office/drawing/2018/hyperlinkcolor" val="tx"/>
                    </a:ext>
                  </a:extLst>
                </a:hlinkClick>
              </a:rPr>
              <a:t>Old Stone Age</a:t>
            </a:r>
            <a:r>
              <a:rPr lang="en-GB" sz="2000" dirty="0">
                <a:latin typeface="Modern Love"/>
                <a:hlinkClick r:id="rId3" action="ppaction://hlinksldjump">
                  <a:extLst>
                    <a:ext uri="{A12FA001-AC4F-418D-AE19-62706E023703}">
                      <ahyp:hlinkClr xmlns:ahyp="http://schemas.microsoft.com/office/drawing/2018/hyperlinkcolor" val="tx"/>
                    </a:ext>
                  </a:extLst>
                </a:hlinkClick>
              </a:rPr>
              <a:t> </a:t>
            </a:r>
            <a:r>
              <a:rPr lang="en-GB" sz="2000" dirty="0">
                <a:solidFill>
                  <a:schemeClr val="bg1"/>
                </a:solidFill>
                <a:latin typeface="Modern Love"/>
              </a:rPr>
              <a:t>(Paleolithic), </a:t>
            </a:r>
            <a:r>
              <a:rPr lang="en-GB" sz="2000" dirty="0">
                <a:solidFill>
                  <a:schemeClr val="bg1"/>
                </a:solidFill>
                <a:latin typeface="Modern Love"/>
                <a:hlinkClick r:id="rId4" action="ppaction://hlinksldjump">
                  <a:extLst>
                    <a:ext uri="{A12FA001-AC4F-418D-AE19-62706E023703}">
                      <ahyp:hlinkClr xmlns:ahyp="http://schemas.microsoft.com/office/drawing/2018/hyperlinkcolor" val="tx"/>
                    </a:ext>
                  </a:extLst>
                </a:hlinkClick>
              </a:rPr>
              <a:t>Middle Stone Age </a:t>
            </a:r>
            <a:r>
              <a:rPr lang="en-GB" sz="2000" dirty="0">
                <a:solidFill>
                  <a:schemeClr val="bg1"/>
                </a:solidFill>
                <a:latin typeface="Modern Love"/>
              </a:rPr>
              <a:t>(Mesolithic), </a:t>
            </a:r>
            <a:r>
              <a:rPr lang="en-GB" sz="2000" dirty="0">
                <a:solidFill>
                  <a:schemeClr val="bg1"/>
                </a:solidFill>
                <a:latin typeface="Modern Love"/>
                <a:hlinkClick r:id="rId5" action="ppaction://hlinksldjump">
                  <a:extLst>
                    <a:ext uri="{A12FA001-AC4F-418D-AE19-62706E023703}">
                      <ahyp:hlinkClr xmlns:ahyp="http://schemas.microsoft.com/office/drawing/2018/hyperlinkcolor" val="tx"/>
                    </a:ext>
                  </a:extLst>
                </a:hlinkClick>
              </a:rPr>
              <a:t>New Stone Age</a:t>
            </a:r>
            <a:r>
              <a:rPr lang="en-GB" sz="2000" dirty="0">
                <a:latin typeface="Modern Love"/>
                <a:hlinkClick r:id="rId5" action="ppaction://hlinksldjump">
                  <a:extLst>
                    <a:ext uri="{A12FA001-AC4F-418D-AE19-62706E023703}">
                      <ahyp:hlinkClr xmlns:ahyp="http://schemas.microsoft.com/office/drawing/2018/hyperlinkcolor" val="tx"/>
                    </a:ext>
                  </a:extLst>
                </a:hlinkClick>
              </a:rPr>
              <a:t> </a:t>
            </a:r>
            <a:r>
              <a:rPr lang="en-GB" sz="2000" dirty="0">
                <a:solidFill>
                  <a:schemeClr val="bg1"/>
                </a:solidFill>
                <a:latin typeface="Modern Love"/>
              </a:rPr>
              <a:t>(Neolithic).  </a:t>
            </a:r>
          </a:p>
          <a:p>
            <a:endParaRPr lang="en-GB" sz="2000" dirty="0">
              <a:solidFill>
                <a:schemeClr val="bg1"/>
              </a:solidFill>
              <a:latin typeface="+mj-lt"/>
            </a:endParaRPr>
          </a:p>
          <a:p>
            <a:r>
              <a:rPr lang="en-GB" sz="2000" dirty="0">
                <a:solidFill>
                  <a:schemeClr val="bg1"/>
                </a:solidFill>
                <a:latin typeface="+mj-lt"/>
                <a:hlinkClick r:id="rId6">
                  <a:extLst>
                    <a:ext uri="{A12FA001-AC4F-418D-AE19-62706E023703}">
                      <ahyp:hlinkClr xmlns:ahyp="http://schemas.microsoft.com/office/drawing/2018/hyperlinkcolor" val="tx"/>
                    </a:ext>
                  </a:extLst>
                </a:hlinkClick>
              </a:rPr>
              <a:t>Click this link to find out how the Stone Age build their tools!</a:t>
            </a:r>
            <a:endParaRPr lang="en-GB" sz="2000" dirty="0">
              <a:solidFill>
                <a:schemeClr val="bg1"/>
              </a:solidFill>
              <a:latin typeface="+mj-lt"/>
            </a:endParaRPr>
          </a:p>
        </p:txBody>
      </p:sp>
      <p:pic>
        <p:nvPicPr>
          <p:cNvPr id="7" name="Picture 7" descr="This is a tool that was used in the Stone Age&#10;&#10;&#10;Description automatically generated">
            <a:extLst>
              <a:ext uri="{FF2B5EF4-FFF2-40B4-BE49-F238E27FC236}">
                <a16:creationId xmlns:a16="http://schemas.microsoft.com/office/drawing/2014/main" id="{7A34777D-A506-4BDD-A48F-AAD663C99C18}"/>
              </a:ext>
            </a:extLst>
          </p:cNvPr>
          <p:cNvPicPr>
            <a:picLocks noChangeAspect="1"/>
          </p:cNvPicPr>
          <p:nvPr/>
        </p:nvPicPr>
        <p:blipFill>
          <a:blip r:embed="rId7"/>
          <a:stretch>
            <a:fillRect/>
          </a:stretch>
        </p:blipFill>
        <p:spPr>
          <a:xfrm>
            <a:off x="5463251" y="2243986"/>
            <a:ext cx="4664597" cy="3571006"/>
          </a:xfrm>
          <a:prstGeom prst="rect">
            <a:avLst/>
          </a:prstGeom>
        </p:spPr>
      </p:pic>
      <p:cxnSp>
        <p:nvCxnSpPr>
          <p:cNvPr id="8" name="Straight Arrow Connector 7">
            <a:extLst>
              <a:ext uri="{FF2B5EF4-FFF2-40B4-BE49-F238E27FC236}">
                <a16:creationId xmlns:a16="http://schemas.microsoft.com/office/drawing/2014/main" id="{AD3746F4-77D9-4DC0-98AB-2AF25FDDBE17}"/>
              </a:ext>
            </a:extLst>
          </p:cNvPr>
          <p:cNvCxnSpPr>
            <a:cxnSpLocks/>
          </p:cNvCxnSpPr>
          <p:nvPr/>
        </p:nvCxnSpPr>
        <p:spPr>
          <a:xfrm>
            <a:off x="6713024" y="1674664"/>
            <a:ext cx="1327440" cy="997969"/>
          </a:xfrm>
          <a:prstGeom prst="straightConnector1">
            <a:avLst/>
          </a:prstGeom>
          <a:ln>
            <a:solidFill>
              <a:schemeClr val="bg1"/>
            </a:solidFill>
            <a:tailEnd type="triangle"/>
          </a:ln>
        </p:spPr>
        <p:style>
          <a:lnRef idx="2">
            <a:schemeClr val="dk1"/>
          </a:lnRef>
          <a:fillRef idx="0">
            <a:schemeClr val="dk1"/>
          </a:fillRef>
          <a:effectRef idx="1">
            <a:schemeClr val="dk1"/>
          </a:effectRef>
          <a:fontRef idx="minor">
            <a:schemeClr val="tx1"/>
          </a:fontRef>
        </p:style>
      </p:cxnSp>
      <p:sp>
        <p:nvSpPr>
          <p:cNvPr id="13" name="TextBox 12">
            <a:extLst>
              <a:ext uri="{FF2B5EF4-FFF2-40B4-BE49-F238E27FC236}">
                <a16:creationId xmlns:a16="http://schemas.microsoft.com/office/drawing/2014/main" id="{F5B7DAD2-FC2A-4EEF-9809-6A73C240B796}"/>
              </a:ext>
            </a:extLst>
          </p:cNvPr>
          <p:cNvSpPr txBox="1"/>
          <p:nvPr/>
        </p:nvSpPr>
        <p:spPr>
          <a:xfrm>
            <a:off x="5363996" y="1251458"/>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1"/>
                </a:solidFill>
                <a:latin typeface="Modern Love"/>
              </a:rPr>
              <a:t>A Tool used in the Stone Age</a:t>
            </a:r>
            <a:endParaRPr lang="en-GB" dirty="0">
              <a:solidFill>
                <a:schemeClr val="bg1"/>
              </a:solidFill>
            </a:endParaRPr>
          </a:p>
        </p:txBody>
      </p:sp>
      <p:sp>
        <p:nvSpPr>
          <p:cNvPr id="6" name="TextBox 5">
            <a:hlinkClick r:id="rId8" action="ppaction://hlinksldjump"/>
            <a:extLst>
              <a:ext uri="{FF2B5EF4-FFF2-40B4-BE49-F238E27FC236}">
                <a16:creationId xmlns:a16="http://schemas.microsoft.com/office/drawing/2014/main" id="{0DBF4B5B-AA07-4CC5-835A-4B1A387CE320}"/>
              </a:ext>
            </a:extLst>
          </p:cNvPr>
          <p:cNvSpPr txBox="1"/>
          <p:nvPr/>
        </p:nvSpPr>
        <p:spPr>
          <a:xfrm rot="20882919">
            <a:off x="8229600" y="722671"/>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238798017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a:bodyPr>
          <a:lstStyle/>
          <a:p>
            <a:r>
              <a:rPr lang="en-GB" dirty="0">
                <a:solidFill>
                  <a:schemeClr val="bg1"/>
                </a:solidFill>
                <a:cs typeface="Calibri Light"/>
              </a:rPr>
              <a:t>Old Stone Age</a:t>
            </a:r>
            <a:br>
              <a:rPr lang="en-GB" dirty="0">
                <a:cs typeface="Calibri Light"/>
              </a:rPr>
            </a:br>
            <a:br>
              <a:rPr lang="en-GB" dirty="0">
                <a:cs typeface="Calibri Light"/>
              </a:rPr>
            </a:br>
            <a:br>
              <a:rPr lang="en-GB" dirty="0">
                <a:cs typeface="Calibri Light"/>
              </a:rPr>
            </a:br>
            <a:endParaRPr lang="en-GB" sz="2200"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A3DD67-A8AB-4DDA-99FE-65AC5FC911BE}"/>
              </a:ext>
            </a:extLst>
          </p:cNvPr>
          <p:cNvSpPr txBox="1"/>
          <p:nvPr/>
        </p:nvSpPr>
        <p:spPr>
          <a:xfrm>
            <a:off x="457200" y="1934455"/>
            <a:ext cx="3181546" cy="4708981"/>
          </a:xfrm>
          <a:prstGeom prst="rect">
            <a:avLst/>
          </a:prstGeom>
          <a:noFill/>
        </p:spPr>
        <p:txBody>
          <a:bodyPr wrap="square" rtlCol="0">
            <a:spAutoFit/>
          </a:bodyPr>
          <a:lstStyle/>
          <a:p>
            <a:r>
              <a:rPr lang="en-GB" sz="2000" dirty="0">
                <a:solidFill>
                  <a:schemeClr val="bg1"/>
                </a:solidFill>
                <a:latin typeface="+mj-lt"/>
              </a:rPr>
              <a:t>The Old Stone Age was the longest period in the history of the Stone Age. During the Old Stone Age, man gathered food by hunting wild animals and birds, fishing, fruits and nuts. The Neanderthals (Cave Men) existed during this period.</a:t>
            </a:r>
          </a:p>
          <a:p>
            <a:endParaRPr lang="en-GB" sz="2000" dirty="0">
              <a:solidFill>
                <a:srgbClr val="987F5C"/>
              </a:solidFill>
              <a:latin typeface="+mj-lt"/>
              <a:hlinkClick r:id="rId3">
                <a:extLst>
                  <a:ext uri="{A12FA001-AC4F-418D-AE19-62706E023703}">
                    <ahyp:hlinkClr xmlns:ahyp="http://schemas.microsoft.com/office/drawing/2018/hyperlinkcolor" val="tx"/>
                  </a:ext>
                </a:extLst>
              </a:hlinkClick>
            </a:endParaRPr>
          </a:p>
          <a:p>
            <a:r>
              <a:rPr lang="en-GB" sz="2000" dirty="0">
                <a:solidFill>
                  <a:schemeClr val="bg1"/>
                </a:solidFill>
                <a:latin typeface="+mj-lt"/>
                <a:hlinkClick r:id="rId3">
                  <a:extLst>
                    <a:ext uri="{A12FA001-AC4F-418D-AE19-62706E023703}">
                      <ahyp:hlinkClr xmlns:ahyp="http://schemas.microsoft.com/office/drawing/2018/hyperlinkcolor" val="tx"/>
                    </a:ext>
                  </a:extLst>
                </a:hlinkClick>
              </a:rPr>
              <a:t>Click this link to find out more about the</a:t>
            </a:r>
            <a:br>
              <a:rPr lang="en-GB" sz="2000" dirty="0">
                <a:solidFill>
                  <a:schemeClr val="bg1"/>
                </a:solidFill>
                <a:latin typeface="+mj-lt"/>
                <a:hlinkClick r:id="rId3">
                  <a:extLst>
                    <a:ext uri="{A12FA001-AC4F-418D-AE19-62706E023703}">
                      <ahyp:hlinkClr xmlns:ahyp="http://schemas.microsoft.com/office/drawing/2018/hyperlinkcolor" val="tx"/>
                    </a:ext>
                  </a:extLst>
                </a:hlinkClick>
              </a:rPr>
            </a:br>
            <a:r>
              <a:rPr lang="en-GB" sz="2000" dirty="0">
                <a:solidFill>
                  <a:schemeClr val="bg1"/>
                </a:solidFill>
                <a:latin typeface="+mj-lt"/>
                <a:hlinkClick r:id="rId3">
                  <a:extLst>
                    <a:ext uri="{A12FA001-AC4F-418D-AE19-62706E023703}">
                      <ahyp:hlinkClr xmlns:ahyp="http://schemas.microsoft.com/office/drawing/2018/hyperlinkcolor" val="tx"/>
                    </a:ext>
                  </a:extLst>
                </a:hlinkClick>
              </a:rPr>
              <a:t>Old Stone Age! </a:t>
            </a:r>
            <a:endParaRPr lang="en-GB" sz="2000" dirty="0">
              <a:solidFill>
                <a:schemeClr val="bg1"/>
              </a:solidFill>
              <a:latin typeface="+mj-lt"/>
            </a:endParaRPr>
          </a:p>
        </p:txBody>
      </p:sp>
      <p:pic>
        <p:nvPicPr>
          <p:cNvPr id="5" name="Picture 4">
            <a:extLst>
              <a:ext uri="{FF2B5EF4-FFF2-40B4-BE49-F238E27FC236}">
                <a16:creationId xmlns:a16="http://schemas.microsoft.com/office/drawing/2014/main" id="{D6009142-7136-48F6-963B-1A87A7E28EAF}"/>
              </a:ext>
            </a:extLst>
          </p:cNvPr>
          <p:cNvPicPr>
            <a:picLocks noChangeAspect="1"/>
          </p:cNvPicPr>
          <p:nvPr/>
        </p:nvPicPr>
        <p:blipFill rotWithShape="1">
          <a:blip r:embed="rId4"/>
          <a:srcRect r="12586"/>
          <a:stretch/>
        </p:blipFill>
        <p:spPr>
          <a:xfrm>
            <a:off x="7118775" y="2244123"/>
            <a:ext cx="4616025" cy="3537616"/>
          </a:xfrm>
          <a:prstGeom prst="rect">
            <a:avLst/>
          </a:prstGeom>
          <a:ln w="38100" cap="sq">
            <a:solidFill>
              <a:srgbClr val="C0C0C0"/>
            </a:solidFill>
            <a:prstDash val="solid"/>
            <a:miter lim="800000"/>
          </a:ln>
          <a:effectLst>
            <a:outerShdw blurRad="50800" dist="38100" dir="2700000" algn="tl" rotWithShape="0">
              <a:srgbClr val="000000">
                <a:alpha val="43000"/>
              </a:srgbClr>
            </a:outerShdw>
          </a:effectLst>
        </p:spPr>
      </p:pic>
      <p:cxnSp>
        <p:nvCxnSpPr>
          <p:cNvPr id="7" name="Straight Arrow Connector 6">
            <a:extLst>
              <a:ext uri="{FF2B5EF4-FFF2-40B4-BE49-F238E27FC236}">
                <a16:creationId xmlns:a16="http://schemas.microsoft.com/office/drawing/2014/main" id="{3A02CCE5-0394-47D3-A2A5-A3A898DFEC5C}"/>
              </a:ext>
            </a:extLst>
          </p:cNvPr>
          <p:cNvCxnSpPr/>
          <p:nvPr/>
        </p:nvCxnSpPr>
        <p:spPr>
          <a:xfrm>
            <a:off x="5836920" y="2407920"/>
            <a:ext cx="1965960" cy="205740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3D335472-1FED-4A35-89DE-162B52677511}"/>
              </a:ext>
            </a:extLst>
          </p:cNvPr>
          <p:cNvSpPr txBox="1"/>
          <p:nvPr/>
        </p:nvSpPr>
        <p:spPr>
          <a:xfrm>
            <a:off x="4323473" y="2053976"/>
            <a:ext cx="2287355" cy="707886"/>
          </a:xfrm>
          <a:prstGeom prst="rect">
            <a:avLst/>
          </a:prstGeom>
          <a:noFill/>
        </p:spPr>
        <p:txBody>
          <a:bodyPr wrap="square" rtlCol="0">
            <a:spAutoFit/>
          </a:bodyPr>
          <a:lstStyle/>
          <a:p>
            <a:r>
              <a:rPr lang="en-GB" sz="2000" dirty="0">
                <a:solidFill>
                  <a:schemeClr val="bg1"/>
                </a:solidFill>
                <a:latin typeface="+mj-lt"/>
              </a:rPr>
              <a:t>Old Stone Age Weapons </a:t>
            </a:r>
          </a:p>
        </p:txBody>
      </p:sp>
      <p:sp>
        <p:nvSpPr>
          <p:cNvPr id="10" name="TextBox 9">
            <a:hlinkClick r:id="rId5" action="ppaction://hlinksldjump"/>
            <a:extLst>
              <a:ext uri="{FF2B5EF4-FFF2-40B4-BE49-F238E27FC236}">
                <a16:creationId xmlns:a16="http://schemas.microsoft.com/office/drawing/2014/main" id="{730D05E7-013C-432D-B4E3-8385B8C62BC2}"/>
              </a:ext>
            </a:extLst>
          </p:cNvPr>
          <p:cNvSpPr txBox="1"/>
          <p:nvPr/>
        </p:nvSpPr>
        <p:spPr>
          <a:xfrm rot="20882919">
            <a:off x="8620817" y="863554"/>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2996569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sz="10700" dirty="0">
                <a:solidFill>
                  <a:schemeClr val="bg1"/>
                </a:solidFill>
                <a:cs typeface="Calibri Light"/>
              </a:rPr>
              <a:t>Middle Stone Age</a:t>
            </a:r>
            <a:br>
              <a:rPr lang="en-GB" dirty="0">
                <a:solidFill>
                  <a:schemeClr val="bg1"/>
                </a:solidFill>
                <a:cs typeface="Calibri Light"/>
              </a:rPr>
            </a:br>
            <a:br>
              <a:rPr lang="en-GB"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9756914-D4CE-4535-A840-B2A2FE02A81A}"/>
              </a:ext>
            </a:extLst>
          </p:cNvPr>
          <p:cNvSpPr txBox="1"/>
          <p:nvPr/>
        </p:nvSpPr>
        <p:spPr>
          <a:xfrm>
            <a:off x="318685" y="1748377"/>
            <a:ext cx="3434131" cy="3785652"/>
          </a:xfrm>
          <a:prstGeom prst="rect">
            <a:avLst/>
          </a:prstGeom>
          <a:noFill/>
        </p:spPr>
        <p:txBody>
          <a:bodyPr wrap="square" rtlCol="0">
            <a:spAutoFit/>
          </a:bodyPr>
          <a:lstStyle/>
          <a:p>
            <a:r>
              <a:rPr lang="en-GB" sz="2000" dirty="0">
                <a:solidFill>
                  <a:schemeClr val="bg1"/>
                </a:solidFill>
                <a:latin typeface="+mj-lt"/>
              </a:rPr>
              <a:t>The Middle Stone Age was a period of African prehistory between  the Old Stone Age and the New Stone Age. The Middle Stone Age began around 280,000 years ago and ended around 50-25,000 years ago.</a:t>
            </a:r>
          </a:p>
          <a:p>
            <a:endParaRPr lang="en-GB" sz="2000" dirty="0">
              <a:solidFill>
                <a:schemeClr val="bg1"/>
              </a:solidFill>
              <a:latin typeface="+mj-lt"/>
            </a:endParaRPr>
          </a:p>
          <a:p>
            <a:r>
              <a:rPr lang="en-GB" sz="2000" dirty="0">
                <a:solidFill>
                  <a:schemeClr val="bg1"/>
                </a:solidFill>
                <a:latin typeface="+mj-lt"/>
                <a:hlinkClick r:id="rId3">
                  <a:extLst>
                    <a:ext uri="{A12FA001-AC4F-418D-AE19-62706E023703}">
                      <ahyp:hlinkClr xmlns:ahyp="http://schemas.microsoft.com/office/drawing/2018/hyperlinkcolor" val="tx"/>
                    </a:ext>
                  </a:extLst>
                </a:hlinkClick>
              </a:rPr>
              <a:t>Click this link so you can find out more about the Middle Stone Age </a:t>
            </a:r>
            <a:endParaRPr lang="en-GB" sz="2000" dirty="0">
              <a:solidFill>
                <a:schemeClr val="bg1"/>
              </a:solidFill>
              <a:latin typeface="+mj-lt"/>
            </a:endParaRPr>
          </a:p>
        </p:txBody>
      </p:sp>
      <p:pic>
        <p:nvPicPr>
          <p:cNvPr id="6" name="Picture 5">
            <a:extLst>
              <a:ext uri="{FF2B5EF4-FFF2-40B4-BE49-F238E27FC236}">
                <a16:creationId xmlns:a16="http://schemas.microsoft.com/office/drawing/2014/main" id="{AB40B820-0805-4DC7-BBD1-13D962488A2D}"/>
              </a:ext>
            </a:extLst>
          </p:cNvPr>
          <p:cNvPicPr>
            <a:picLocks noChangeAspect="1"/>
          </p:cNvPicPr>
          <p:nvPr/>
        </p:nvPicPr>
        <p:blipFill>
          <a:blip r:embed="rId4"/>
          <a:stretch>
            <a:fillRect/>
          </a:stretch>
        </p:blipFill>
        <p:spPr>
          <a:xfrm>
            <a:off x="6598920" y="2530094"/>
            <a:ext cx="4876800" cy="2965674"/>
          </a:xfrm>
          <a:prstGeom prst="rect">
            <a:avLst/>
          </a:prstGeom>
          <a:ln w="38100" cap="sq">
            <a:solidFill>
              <a:srgbClr val="C0C0C0"/>
            </a:solidFill>
            <a:prstDash val="solid"/>
            <a:miter lim="800000"/>
          </a:ln>
          <a:effectLst>
            <a:outerShdw blurRad="50800" dist="38100" dir="2700000" algn="tl" rotWithShape="0">
              <a:srgbClr val="000000">
                <a:alpha val="43000"/>
              </a:srgbClr>
            </a:outerShdw>
          </a:effectLst>
        </p:spPr>
      </p:pic>
      <p:cxnSp>
        <p:nvCxnSpPr>
          <p:cNvPr id="8" name="Straight Arrow Connector 7">
            <a:extLst>
              <a:ext uri="{FF2B5EF4-FFF2-40B4-BE49-F238E27FC236}">
                <a16:creationId xmlns:a16="http://schemas.microsoft.com/office/drawing/2014/main" id="{77728AC9-221F-4A2A-86AF-0B2C52B953EF}"/>
              </a:ext>
            </a:extLst>
          </p:cNvPr>
          <p:cNvCxnSpPr/>
          <p:nvPr/>
        </p:nvCxnSpPr>
        <p:spPr>
          <a:xfrm>
            <a:off x="5875359" y="2437963"/>
            <a:ext cx="1441028" cy="1203240"/>
          </a:xfrm>
          <a:prstGeom prst="straightConnector1">
            <a:avLst/>
          </a:prstGeom>
          <a:ln>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BFA4B708-DBFC-4173-9736-58D9F5AB9E07}"/>
              </a:ext>
            </a:extLst>
          </p:cNvPr>
          <p:cNvSpPr txBox="1"/>
          <p:nvPr/>
        </p:nvSpPr>
        <p:spPr>
          <a:xfrm>
            <a:off x="4637610" y="2077435"/>
            <a:ext cx="1838124" cy="707886"/>
          </a:xfrm>
          <a:prstGeom prst="rect">
            <a:avLst/>
          </a:prstGeom>
          <a:noFill/>
        </p:spPr>
        <p:txBody>
          <a:bodyPr wrap="square" rtlCol="0">
            <a:spAutoFit/>
          </a:bodyPr>
          <a:lstStyle/>
          <a:p>
            <a:r>
              <a:rPr lang="en-GB" sz="2000" dirty="0">
                <a:solidFill>
                  <a:schemeClr val="bg1"/>
                </a:solidFill>
                <a:latin typeface="+mj-lt"/>
              </a:rPr>
              <a:t>Middle Stone Age Tools</a:t>
            </a:r>
          </a:p>
        </p:txBody>
      </p:sp>
      <p:sp>
        <p:nvSpPr>
          <p:cNvPr id="12" name="TextBox 11">
            <a:hlinkClick r:id="rId5" action="ppaction://hlinksldjump"/>
            <a:extLst>
              <a:ext uri="{FF2B5EF4-FFF2-40B4-BE49-F238E27FC236}">
                <a16:creationId xmlns:a16="http://schemas.microsoft.com/office/drawing/2014/main" id="{1B8BDFE2-2A32-486B-AB3E-5B13DA880986}"/>
              </a:ext>
            </a:extLst>
          </p:cNvPr>
          <p:cNvSpPr txBox="1"/>
          <p:nvPr/>
        </p:nvSpPr>
        <p:spPr>
          <a:xfrm rot="20882919">
            <a:off x="10043664" y="803786"/>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60163434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dirty="0">
                <a:solidFill>
                  <a:schemeClr val="bg1"/>
                </a:solidFill>
                <a:cs typeface="Calibri Light"/>
              </a:rPr>
              <a:t>New Stone Age</a:t>
            </a:r>
            <a:br>
              <a:rPr lang="en-GB"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5EC98254-6FD8-4FD5-B7F4-473A33354D04}"/>
              </a:ext>
            </a:extLst>
          </p:cNvPr>
          <p:cNvSpPr txBox="1"/>
          <p:nvPr/>
        </p:nvSpPr>
        <p:spPr>
          <a:xfrm>
            <a:off x="532046" y="2120105"/>
            <a:ext cx="3250863" cy="3170099"/>
          </a:xfrm>
          <a:prstGeom prst="rect">
            <a:avLst/>
          </a:prstGeom>
          <a:noFill/>
        </p:spPr>
        <p:txBody>
          <a:bodyPr wrap="square" rtlCol="0">
            <a:spAutoFit/>
          </a:bodyPr>
          <a:lstStyle/>
          <a:p>
            <a:r>
              <a:rPr lang="en-GB" sz="2000" dirty="0">
                <a:solidFill>
                  <a:schemeClr val="bg1"/>
                </a:solidFill>
                <a:latin typeface="+mj-lt"/>
              </a:rPr>
              <a:t>The New Stone Age, the final division of the Stone Age, began about 12,000 years ago when farming began. It started about 10,000-4,500 BC</a:t>
            </a:r>
          </a:p>
          <a:p>
            <a:endParaRPr lang="en-GB" sz="2000" dirty="0">
              <a:solidFill>
                <a:schemeClr val="bg1"/>
              </a:solidFill>
              <a:latin typeface="+mj-lt"/>
            </a:endParaRPr>
          </a:p>
          <a:p>
            <a:r>
              <a:rPr lang="en-GB" sz="2000" dirty="0">
                <a:solidFill>
                  <a:schemeClr val="bg1"/>
                </a:solidFill>
                <a:latin typeface="+mj-lt"/>
                <a:hlinkClick r:id="rId3">
                  <a:extLst>
                    <a:ext uri="{A12FA001-AC4F-418D-AE19-62706E023703}">
                      <ahyp:hlinkClr xmlns:ahyp="http://schemas.microsoft.com/office/drawing/2018/hyperlinkcolor" val="tx"/>
                    </a:ext>
                  </a:extLst>
                </a:hlinkClick>
              </a:rPr>
              <a:t>Click this link to find out more about the New Stone Age!</a:t>
            </a:r>
            <a:endParaRPr lang="en-GB" sz="2000" dirty="0">
              <a:solidFill>
                <a:schemeClr val="bg1"/>
              </a:solidFill>
              <a:latin typeface="+mj-lt"/>
            </a:endParaRPr>
          </a:p>
        </p:txBody>
      </p:sp>
      <p:pic>
        <p:nvPicPr>
          <p:cNvPr id="3" name="Picture 2">
            <a:extLst>
              <a:ext uri="{FF2B5EF4-FFF2-40B4-BE49-F238E27FC236}">
                <a16:creationId xmlns:a16="http://schemas.microsoft.com/office/drawing/2014/main" id="{C4038AE1-45AD-4896-8C49-6556C47D003E}"/>
              </a:ext>
            </a:extLst>
          </p:cNvPr>
          <p:cNvPicPr>
            <a:picLocks noChangeAspect="1"/>
          </p:cNvPicPr>
          <p:nvPr/>
        </p:nvPicPr>
        <p:blipFill>
          <a:blip r:embed="rId4"/>
          <a:stretch>
            <a:fillRect/>
          </a:stretch>
        </p:blipFill>
        <p:spPr>
          <a:xfrm>
            <a:off x="6576939" y="2282842"/>
            <a:ext cx="4578741" cy="3233364"/>
          </a:xfrm>
          <a:prstGeom prst="rect">
            <a:avLst/>
          </a:prstGeom>
        </p:spPr>
      </p:pic>
      <p:cxnSp>
        <p:nvCxnSpPr>
          <p:cNvPr id="7" name="Straight Arrow Connector 6">
            <a:extLst>
              <a:ext uri="{FF2B5EF4-FFF2-40B4-BE49-F238E27FC236}">
                <a16:creationId xmlns:a16="http://schemas.microsoft.com/office/drawing/2014/main" id="{C179B643-9367-4959-B629-1C565362B03C}"/>
              </a:ext>
            </a:extLst>
          </p:cNvPr>
          <p:cNvCxnSpPr/>
          <p:nvPr/>
        </p:nvCxnSpPr>
        <p:spPr>
          <a:xfrm>
            <a:off x="5974080" y="2396249"/>
            <a:ext cx="1082040" cy="119032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B7321FE4-8359-48DF-865F-29A39A044AF8}"/>
              </a:ext>
            </a:extLst>
          </p:cNvPr>
          <p:cNvSpPr txBox="1"/>
          <p:nvPr/>
        </p:nvSpPr>
        <p:spPr>
          <a:xfrm>
            <a:off x="4623993" y="2068135"/>
            <a:ext cx="1476586" cy="707886"/>
          </a:xfrm>
          <a:prstGeom prst="rect">
            <a:avLst/>
          </a:prstGeom>
          <a:noFill/>
        </p:spPr>
        <p:txBody>
          <a:bodyPr wrap="square" rtlCol="0">
            <a:spAutoFit/>
          </a:bodyPr>
          <a:lstStyle/>
          <a:p>
            <a:r>
              <a:rPr lang="en-GB" sz="2000" dirty="0">
                <a:solidFill>
                  <a:schemeClr val="bg1"/>
                </a:solidFill>
                <a:latin typeface="+mj-lt"/>
              </a:rPr>
              <a:t>New Stone Age village</a:t>
            </a:r>
          </a:p>
        </p:txBody>
      </p:sp>
      <p:sp>
        <p:nvSpPr>
          <p:cNvPr id="10" name="TextBox 9">
            <a:hlinkClick r:id="rId5" action="ppaction://hlinksldjump"/>
            <a:extLst>
              <a:ext uri="{FF2B5EF4-FFF2-40B4-BE49-F238E27FC236}">
                <a16:creationId xmlns:a16="http://schemas.microsoft.com/office/drawing/2014/main" id="{1DB0B5FD-4117-4EB6-B75A-0851910166FB}"/>
              </a:ext>
            </a:extLst>
          </p:cNvPr>
          <p:cNvSpPr txBox="1"/>
          <p:nvPr/>
        </p:nvSpPr>
        <p:spPr>
          <a:xfrm rot="20882919">
            <a:off x="8229600" y="722671"/>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100614788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sz="6000" dirty="0">
                <a:solidFill>
                  <a:schemeClr val="bg1"/>
                </a:solidFill>
                <a:cs typeface="Calibri Light"/>
              </a:rPr>
              <a:t>Top Five Facts For stone Age!</a:t>
            </a:r>
            <a:br>
              <a:rPr lang="en-GB" dirty="0">
                <a:solidFill>
                  <a:schemeClr val="bg1"/>
                </a:solidFill>
                <a:cs typeface="Calibri Light"/>
              </a:rPr>
            </a:br>
            <a:r>
              <a:rPr lang="en-GB" sz="2200" dirty="0">
                <a:solidFill>
                  <a:schemeClr val="bg1"/>
                </a:solidFill>
                <a:cs typeface="Calibri Light"/>
              </a:rPr>
              <a:t>1. Did you know that Flint was commonly used for making stone tools but other stones such as chert and obsidian  were also usfed?</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2. Homo Alibis, an early human who evolved around 2.3 million years ago, was probably first to make stone tools.</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3. Palaeolithic and Mesolithic people were nomadic hunter gathers. They Moved frequently following the animals that they hunted and gathering fruits and berries when they could.</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4. The houses in Skara Brae, a Neolithic Orkney village, had beds, cupboards, dressers, shelves and chairs.</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5. Some isolated tribespeople were still effectively living in the Stone Age as recently as the twentieth century.</a:t>
            </a:r>
            <a:br>
              <a:rPr lang="en-GB" sz="2200" dirty="0">
                <a:solidFill>
                  <a:schemeClr val="bg1"/>
                </a:solidFill>
                <a:cs typeface="Calibri Light"/>
              </a:rPr>
            </a:br>
            <a:br>
              <a:rPr lang="en-GB" sz="2200" dirty="0">
                <a:solidFill>
                  <a:schemeClr val="bg1"/>
                </a:solidFill>
                <a:cs typeface="Calibri Light"/>
              </a:rPr>
            </a:br>
            <a:br>
              <a:rPr lang="en-GB" sz="2200"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hlinkClick r:id="rId3" action="ppaction://hlinksldjump"/>
            <a:extLst>
              <a:ext uri="{FF2B5EF4-FFF2-40B4-BE49-F238E27FC236}">
                <a16:creationId xmlns:a16="http://schemas.microsoft.com/office/drawing/2014/main" id="{CC2F2655-7366-422C-BA57-87C229290CDC}"/>
              </a:ext>
            </a:extLst>
          </p:cNvPr>
          <p:cNvSpPr txBox="1"/>
          <p:nvPr/>
        </p:nvSpPr>
        <p:spPr>
          <a:xfrm rot="20453232">
            <a:off x="9637340" y="162231"/>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22613476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dirty="0">
                <a:solidFill>
                  <a:schemeClr val="bg1"/>
                </a:solidFill>
                <a:cs typeface="Calibri Light"/>
              </a:rPr>
              <a:t>Bronze Age</a:t>
            </a:r>
            <a:br>
              <a:rPr lang="en-GB"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D2E7DB08-7B65-49E8-AD79-4A04F2665381}"/>
              </a:ext>
            </a:extLst>
          </p:cNvPr>
          <p:cNvSpPr txBox="1"/>
          <p:nvPr/>
        </p:nvSpPr>
        <p:spPr>
          <a:xfrm>
            <a:off x="459658" y="2045109"/>
            <a:ext cx="3559924" cy="40934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chemeClr val="bg1"/>
                </a:solidFill>
                <a:latin typeface="Modern Love"/>
              </a:rPr>
              <a:t>In Britain, the Bronze Age started around 2,100 BC and ended at 650 BC. Bronze is a mixture of tin and copper. Bronze could be used to make a greater range of tools and weapons than previously been possible.</a:t>
            </a:r>
          </a:p>
          <a:p>
            <a:endParaRPr lang="en-GB" sz="2000" dirty="0">
              <a:solidFill>
                <a:schemeClr val="bg1"/>
              </a:solidFill>
              <a:latin typeface="Modern Love"/>
            </a:endParaRPr>
          </a:p>
          <a:p>
            <a:r>
              <a:rPr lang="en-GB" sz="2000" dirty="0">
                <a:solidFill>
                  <a:schemeClr val="bg1"/>
                </a:solidFill>
                <a:latin typeface="Modern Love"/>
                <a:hlinkClick r:id="rId3">
                  <a:extLst>
                    <a:ext uri="{A12FA001-AC4F-418D-AE19-62706E023703}">
                      <ahyp:hlinkClr xmlns:ahyp="http://schemas.microsoft.com/office/drawing/2018/hyperlinkcolor" val="tx"/>
                    </a:ext>
                  </a:extLst>
                </a:hlinkClick>
              </a:rPr>
              <a:t>Click this link to find out how the Bronze Age made tools!</a:t>
            </a:r>
            <a:r>
              <a:rPr lang="en-GB" sz="2000" dirty="0">
                <a:solidFill>
                  <a:schemeClr val="bg1"/>
                </a:solidFill>
                <a:latin typeface="Modern Love"/>
              </a:rPr>
              <a:t> </a:t>
            </a:r>
          </a:p>
        </p:txBody>
      </p:sp>
      <p:pic>
        <p:nvPicPr>
          <p:cNvPr id="3" name="Picture 2">
            <a:extLst>
              <a:ext uri="{FF2B5EF4-FFF2-40B4-BE49-F238E27FC236}">
                <a16:creationId xmlns:a16="http://schemas.microsoft.com/office/drawing/2014/main" id="{EFDEA516-32F5-425E-A2A4-2A629A70AE29}"/>
              </a:ext>
            </a:extLst>
          </p:cNvPr>
          <p:cNvPicPr>
            <a:picLocks noChangeAspect="1"/>
          </p:cNvPicPr>
          <p:nvPr/>
        </p:nvPicPr>
        <p:blipFill>
          <a:blip r:embed="rId4"/>
          <a:stretch>
            <a:fillRect/>
          </a:stretch>
        </p:blipFill>
        <p:spPr>
          <a:xfrm>
            <a:off x="6850324" y="2474411"/>
            <a:ext cx="4623966" cy="3077039"/>
          </a:xfrm>
          <a:prstGeom prst="rect">
            <a:avLst/>
          </a:prstGeom>
          <a:ln w="38100" cap="sq">
            <a:solidFill>
              <a:srgbClr val="C0C0C0"/>
            </a:solidFill>
            <a:prstDash val="solid"/>
            <a:miter lim="800000"/>
          </a:ln>
          <a:effectLst>
            <a:outerShdw blurRad="50800" dist="38100" dir="2700000" algn="tl" rotWithShape="0">
              <a:srgbClr val="000000">
                <a:alpha val="43000"/>
              </a:srgbClr>
            </a:outerShdw>
          </a:effectLst>
        </p:spPr>
      </p:pic>
      <p:cxnSp>
        <p:nvCxnSpPr>
          <p:cNvPr id="7" name="Straight Arrow Connector 6">
            <a:extLst>
              <a:ext uri="{FF2B5EF4-FFF2-40B4-BE49-F238E27FC236}">
                <a16:creationId xmlns:a16="http://schemas.microsoft.com/office/drawing/2014/main" id="{5057FF82-FEA5-4535-9552-FFD70A9C94C9}"/>
              </a:ext>
            </a:extLst>
          </p:cNvPr>
          <p:cNvCxnSpPr>
            <a:cxnSpLocks/>
          </p:cNvCxnSpPr>
          <p:nvPr/>
        </p:nvCxnSpPr>
        <p:spPr>
          <a:xfrm>
            <a:off x="6835035" y="2326777"/>
            <a:ext cx="1756256" cy="85552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C8D7D6B5-60F1-47CF-832F-D7CF5419C347}"/>
              </a:ext>
            </a:extLst>
          </p:cNvPr>
          <p:cNvSpPr txBox="1"/>
          <p:nvPr/>
        </p:nvSpPr>
        <p:spPr>
          <a:xfrm>
            <a:off x="4452525" y="1832220"/>
            <a:ext cx="2827695" cy="707886"/>
          </a:xfrm>
          <a:prstGeom prst="rect">
            <a:avLst/>
          </a:prstGeom>
          <a:noFill/>
        </p:spPr>
        <p:txBody>
          <a:bodyPr wrap="square" rtlCol="0">
            <a:spAutoFit/>
          </a:bodyPr>
          <a:lstStyle/>
          <a:p>
            <a:r>
              <a:rPr lang="en-GB" sz="2000" dirty="0">
                <a:solidFill>
                  <a:schemeClr val="bg1"/>
                </a:solidFill>
                <a:latin typeface="+mj-lt"/>
              </a:rPr>
              <a:t>These are Bronze Age tools and weapons</a:t>
            </a:r>
          </a:p>
        </p:txBody>
      </p:sp>
      <p:sp>
        <p:nvSpPr>
          <p:cNvPr id="14" name="TextBox 13">
            <a:hlinkClick r:id="rId5" action="ppaction://hlinksldjump"/>
            <a:extLst>
              <a:ext uri="{FF2B5EF4-FFF2-40B4-BE49-F238E27FC236}">
                <a16:creationId xmlns:a16="http://schemas.microsoft.com/office/drawing/2014/main" id="{5533A4EB-DE8A-47E3-80F3-5B18679354DE}"/>
              </a:ext>
            </a:extLst>
          </p:cNvPr>
          <p:cNvSpPr txBox="1"/>
          <p:nvPr/>
        </p:nvSpPr>
        <p:spPr>
          <a:xfrm rot="20882919">
            <a:off x="8229600" y="722671"/>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8859194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dirty="0">
                <a:solidFill>
                  <a:schemeClr val="bg1"/>
                </a:solidFill>
                <a:cs typeface="Calibri Light"/>
              </a:rPr>
              <a:t>Bronze Age Houses</a:t>
            </a:r>
            <a:br>
              <a:rPr lang="en-GB"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D2E7DB08-7B65-49E8-AD79-4A04F2665381}"/>
              </a:ext>
            </a:extLst>
          </p:cNvPr>
          <p:cNvSpPr txBox="1"/>
          <p:nvPr/>
        </p:nvSpPr>
        <p:spPr>
          <a:xfrm>
            <a:off x="318685" y="1832220"/>
            <a:ext cx="3989819" cy="55707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u="sng" dirty="0">
                <a:solidFill>
                  <a:schemeClr val="bg1"/>
                </a:solidFill>
                <a:latin typeface="Modern Love"/>
              </a:rPr>
              <a:t>How did they build here houses in the Bronze Age?</a:t>
            </a:r>
          </a:p>
          <a:p>
            <a:r>
              <a:rPr lang="en-GB" sz="2000" dirty="0">
                <a:solidFill>
                  <a:schemeClr val="bg1"/>
                </a:solidFill>
                <a:latin typeface="Modern Love"/>
              </a:rPr>
              <a:t>The Bronze Age houses was made out of wood, stone filled with wattle, woven wood and daub which is a mixture of mud and straw.</a:t>
            </a:r>
          </a:p>
          <a:p>
            <a:endParaRPr lang="en-GB" sz="2000" dirty="0">
              <a:solidFill>
                <a:schemeClr val="bg1"/>
              </a:solidFill>
              <a:latin typeface="Modern Love"/>
            </a:endParaRPr>
          </a:p>
          <a:p>
            <a:r>
              <a:rPr lang="en-GB" sz="2400" u="sng" dirty="0">
                <a:solidFill>
                  <a:schemeClr val="bg1"/>
                </a:solidFill>
                <a:latin typeface="Modern Love"/>
              </a:rPr>
              <a:t>What did they have in their houses?</a:t>
            </a:r>
          </a:p>
          <a:p>
            <a:r>
              <a:rPr lang="en-GB" sz="2000" dirty="0">
                <a:solidFill>
                  <a:schemeClr val="bg1"/>
                </a:solidFill>
                <a:latin typeface="Modern Love"/>
              </a:rPr>
              <a:t>The Bronze Age houses are quite simple inside because all they have inside are a bed a dresser and some other things you might have in your bedroom.</a:t>
            </a:r>
          </a:p>
          <a:p>
            <a:r>
              <a:rPr lang="en-GB" sz="2000" dirty="0">
                <a:solidFill>
                  <a:schemeClr val="bg1"/>
                </a:solidFill>
                <a:latin typeface="Modern Love"/>
              </a:rPr>
              <a:t> </a:t>
            </a:r>
          </a:p>
          <a:p>
            <a:endParaRPr lang="en-GB" sz="2000" dirty="0">
              <a:solidFill>
                <a:schemeClr val="bg1"/>
              </a:solidFill>
              <a:latin typeface="Modern Love"/>
            </a:endParaRPr>
          </a:p>
        </p:txBody>
      </p:sp>
      <p:sp>
        <p:nvSpPr>
          <p:cNvPr id="12" name="TextBox 11">
            <a:extLst>
              <a:ext uri="{FF2B5EF4-FFF2-40B4-BE49-F238E27FC236}">
                <a16:creationId xmlns:a16="http://schemas.microsoft.com/office/drawing/2014/main" id="{C8D7D6B5-60F1-47CF-832F-D7CF5419C347}"/>
              </a:ext>
            </a:extLst>
          </p:cNvPr>
          <p:cNvSpPr txBox="1"/>
          <p:nvPr/>
        </p:nvSpPr>
        <p:spPr>
          <a:xfrm>
            <a:off x="4452525" y="1832220"/>
            <a:ext cx="2827695" cy="707886"/>
          </a:xfrm>
          <a:prstGeom prst="rect">
            <a:avLst/>
          </a:prstGeom>
          <a:noFill/>
        </p:spPr>
        <p:txBody>
          <a:bodyPr wrap="square" rtlCol="0">
            <a:spAutoFit/>
          </a:bodyPr>
          <a:lstStyle/>
          <a:p>
            <a:r>
              <a:rPr lang="en-GB" sz="2000" dirty="0">
                <a:solidFill>
                  <a:schemeClr val="bg1"/>
                </a:solidFill>
                <a:latin typeface="+mj-lt"/>
              </a:rPr>
              <a:t>This is a Bronze Age house!</a:t>
            </a:r>
          </a:p>
        </p:txBody>
      </p:sp>
      <p:pic>
        <p:nvPicPr>
          <p:cNvPr id="5" name="Picture 4">
            <a:extLst>
              <a:ext uri="{FF2B5EF4-FFF2-40B4-BE49-F238E27FC236}">
                <a16:creationId xmlns:a16="http://schemas.microsoft.com/office/drawing/2014/main" id="{87B71CCA-E6D9-4AA8-8EAA-606B3E7D217C}"/>
              </a:ext>
            </a:extLst>
          </p:cNvPr>
          <p:cNvPicPr>
            <a:picLocks noChangeAspect="1"/>
          </p:cNvPicPr>
          <p:nvPr/>
        </p:nvPicPr>
        <p:blipFill>
          <a:blip r:embed="rId3"/>
          <a:stretch>
            <a:fillRect/>
          </a:stretch>
        </p:blipFill>
        <p:spPr>
          <a:xfrm>
            <a:off x="6427784" y="2540106"/>
            <a:ext cx="5333484" cy="3684590"/>
          </a:xfrm>
          <a:prstGeom prst="rect">
            <a:avLst/>
          </a:prstGeom>
        </p:spPr>
      </p:pic>
      <p:cxnSp>
        <p:nvCxnSpPr>
          <p:cNvPr id="10" name="Straight Arrow Connector 9">
            <a:extLst>
              <a:ext uri="{FF2B5EF4-FFF2-40B4-BE49-F238E27FC236}">
                <a16:creationId xmlns:a16="http://schemas.microsoft.com/office/drawing/2014/main" id="{C04CB527-F0F2-4726-A731-4B6BC083062E}"/>
              </a:ext>
            </a:extLst>
          </p:cNvPr>
          <p:cNvCxnSpPr/>
          <p:nvPr/>
        </p:nvCxnSpPr>
        <p:spPr>
          <a:xfrm>
            <a:off x="5383161" y="2389239"/>
            <a:ext cx="1897059" cy="119733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hlinkClick r:id="rId4" action="ppaction://hlinksldjump"/>
            <a:extLst>
              <a:ext uri="{FF2B5EF4-FFF2-40B4-BE49-F238E27FC236}">
                <a16:creationId xmlns:a16="http://schemas.microsoft.com/office/drawing/2014/main" id="{39D6E17A-49B8-4FF9-82C1-44CBFA557E29}"/>
              </a:ext>
            </a:extLst>
          </p:cNvPr>
          <p:cNvSpPr txBox="1"/>
          <p:nvPr/>
        </p:nvSpPr>
        <p:spPr>
          <a:xfrm rot="20882919">
            <a:off x="9882796" y="693132"/>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3413727245"/>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sz="6000" dirty="0">
                <a:solidFill>
                  <a:schemeClr val="bg1"/>
                </a:solidFill>
                <a:cs typeface="Calibri Light"/>
              </a:rPr>
              <a:t>Top Five Facts For Bronze Age!</a:t>
            </a:r>
            <a:br>
              <a:rPr lang="en-GB" dirty="0">
                <a:solidFill>
                  <a:schemeClr val="bg1"/>
                </a:solidFill>
                <a:cs typeface="Calibri Light"/>
              </a:rPr>
            </a:br>
            <a:r>
              <a:rPr lang="en-GB" sz="2200" dirty="0">
                <a:solidFill>
                  <a:schemeClr val="bg1"/>
                </a:solidFill>
                <a:cs typeface="Calibri Light"/>
              </a:rPr>
              <a:t>1. Did you know that the Bronze Age is the name given to the period of time between the Stone Ages and the Iron Age. </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2. Growth of the trade for bronze and bronze products was aided by improved navigation skills. Knowledge of a astronomy and maths also developed during this period.</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3. The invention of the wheel meant that animal-drawn vehicles could drive along tracks and roads.</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4. Some Bronze Age societies developed a ruling class who were supported by military power.</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5. The potter’s wheel and textile production meant that better pottery and clothing could be produced.</a:t>
            </a:r>
            <a:br>
              <a:rPr lang="en-GB" sz="2200" dirty="0">
                <a:solidFill>
                  <a:schemeClr val="bg1"/>
                </a:solidFill>
                <a:cs typeface="Calibri Light"/>
              </a:rPr>
            </a:br>
            <a:br>
              <a:rPr lang="en-GB" sz="2200" dirty="0">
                <a:solidFill>
                  <a:schemeClr val="bg1"/>
                </a:solidFill>
                <a:cs typeface="Calibri Light"/>
              </a:rPr>
            </a:br>
            <a:br>
              <a:rPr lang="en-GB" sz="2200"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hlinkClick r:id="rId3" action="ppaction://hlinksldjump"/>
            <a:extLst>
              <a:ext uri="{FF2B5EF4-FFF2-40B4-BE49-F238E27FC236}">
                <a16:creationId xmlns:a16="http://schemas.microsoft.com/office/drawing/2014/main" id="{65D98BC1-7F49-47B4-B5B1-DFBE2192C7FA}"/>
              </a:ext>
            </a:extLst>
          </p:cNvPr>
          <p:cNvSpPr txBox="1"/>
          <p:nvPr/>
        </p:nvSpPr>
        <p:spPr>
          <a:xfrm rot="20882919">
            <a:off x="9882798" y="246488"/>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8454312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dirty="0">
                <a:solidFill>
                  <a:schemeClr val="bg1"/>
                </a:solidFill>
                <a:cs typeface="Calibri Light"/>
              </a:rPr>
              <a:t>Iron Age</a:t>
            </a:r>
            <a:br>
              <a:rPr lang="en-GB"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DFA0729-0F97-4606-8393-30920501140B}"/>
              </a:ext>
            </a:extLst>
          </p:cNvPr>
          <p:cNvSpPr txBox="1"/>
          <p:nvPr/>
        </p:nvSpPr>
        <p:spPr>
          <a:xfrm>
            <a:off x="459658" y="2045109"/>
            <a:ext cx="3802626"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chemeClr val="bg1"/>
                </a:solidFill>
                <a:latin typeface="Modern Love"/>
              </a:rPr>
              <a:t>The Iron Age was a period in human history that started between 1200 BC and ended 600 BC, depending on the region, During the Iron Age, people across Europe, Asia and parts of Africa began making tools and weapons from iron and steel</a:t>
            </a:r>
          </a:p>
          <a:p>
            <a:endParaRPr lang="en-GB" sz="2000" dirty="0">
              <a:solidFill>
                <a:schemeClr val="bg1"/>
              </a:solidFill>
              <a:latin typeface="Modern Love"/>
            </a:endParaRPr>
          </a:p>
          <a:p>
            <a:r>
              <a:rPr lang="en-GB" sz="2000" dirty="0">
                <a:solidFill>
                  <a:schemeClr val="bg1"/>
                </a:solidFill>
                <a:latin typeface="Modern Love"/>
                <a:hlinkClick r:id="rId3">
                  <a:extLst>
                    <a:ext uri="{A12FA001-AC4F-418D-AE19-62706E023703}">
                      <ahyp:hlinkClr xmlns:ahyp="http://schemas.microsoft.com/office/drawing/2018/hyperlinkcolor" val="tx"/>
                    </a:ext>
                  </a:extLst>
                </a:hlinkClick>
              </a:rPr>
              <a:t>Click this link to find out more about the daily life of a person from thousonds of years ago!</a:t>
            </a:r>
            <a:endParaRPr lang="en-GB" sz="2000" dirty="0">
              <a:solidFill>
                <a:schemeClr val="bg1"/>
              </a:solidFill>
              <a:latin typeface="Modern Love"/>
            </a:endParaRPr>
          </a:p>
        </p:txBody>
      </p:sp>
      <p:pic>
        <p:nvPicPr>
          <p:cNvPr id="3" name="Picture 2">
            <a:extLst>
              <a:ext uri="{FF2B5EF4-FFF2-40B4-BE49-F238E27FC236}">
                <a16:creationId xmlns:a16="http://schemas.microsoft.com/office/drawing/2014/main" id="{5562E1ED-9E82-42B5-93F3-CF09A8BC0DBB}"/>
              </a:ext>
            </a:extLst>
          </p:cNvPr>
          <p:cNvPicPr>
            <a:picLocks noChangeAspect="1"/>
          </p:cNvPicPr>
          <p:nvPr/>
        </p:nvPicPr>
        <p:blipFill>
          <a:blip r:embed="rId4"/>
          <a:stretch>
            <a:fillRect/>
          </a:stretch>
        </p:blipFill>
        <p:spPr>
          <a:xfrm>
            <a:off x="6603635" y="2276651"/>
            <a:ext cx="4056648" cy="3054233"/>
          </a:xfrm>
          <a:prstGeom prst="rect">
            <a:avLst/>
          </a:prstGeom>
          <a:ln w="38100" cap="sq">
            <a:solidFill>
              <a:srgbClr val="C0C0C0"/>
            </a:solidFill>
            <a:prstDash val="solid"/>
            <a:miter lim="800000"/>
          </a:ln>
          <a:effectLst>
            <a:outerShdw blurRad="50800" dist="38100" dir="2700000" algn="tl" rotWithShape="0">
              <a:srgbClr val="000000">
                <a:alpha val="43000"/>
              </a:srgbClr>
            </a:outerShdw>
          </a:effectLst>
        </p:spPr>
      </p:pic>
      <p:cxnSp>
        <p:nvCxnSpPr>
          <p:cNvPr id="7" name="Straight Arrow Connector 6">
            <a:extLst>
              <a:ext uri="{FF2B5EF4-FFF2-40B4-BE49-F238E27FC236}">
                <a16:creationId xmlns:a16="http://schemas.microsoft.com/office/drawing/2014/main" id="{A909C708-C177-4B5F-BAFE-FEEC934751CE}"/>
              </a:ext>
            </a:extLst>
          </p:cNvPr>
          <p:cNvCxnSpPr>
            <a:cxnSpLocks/>
          </p:cNvCxnSpPr>
          <p:nvPr/>
        </p:nvCxnSpPr>
        <p:spPr>
          <a:xfrm>
            <a:off x="6381080" y="1987174"/>
            <a:ext cx="1288081" cy="68891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991B8B0-4ECC-4AF3-A176-B54B13FE1ACA}"/>
              </a:ext>
            </a:extLst>
          </p:cNvPr>
          <p:cNvSpPr txBox="1"/>
          <p:nvPr/>
        </p:nvSpPr>
        <p:spPr>
          <a:xfrm>
            <a:off x="4395672" y="1527116"/>
            <a:ext cx="2363944" cy="707886"/>
          </a:xfrm>
          <a:prstGeom prst="rect">
            <a:avLst/>
          </a:prstGeom>
          <a:noFill/>
        </p:spPr>
        <p:txBody>
          <a:bodyPr wrap="square" rtlCol="0">
            <a:spAutoFit/>
          </a:bodyPr>
          <a:lstStyle/>
          <a:p>
            <a:r>
              <a:rPr lang="en-GB" sz="2000" dirty="0">
                <a:solidFill>
                  <a:schemeClr val="bg1"/>
                </a:solidFill>
                <a:latin typeface="+mj-lt"/>
              </a:rPr>
              <a:t>This is a replica of a  Iron Age Bed</a:t>
            </a:r>
          </a:p>
        </p:txBody>
      </p:sp>
      <p:sp>
        <p:nvSpPr>
          <p:cNvPr id="12" name="TextBox 11">
            <a:hlinkClick r:id="rId5" action="ppaction://hlinksldjump"/>
            <a:extLst>
              <a:ext uri="{FF2B5EF4-FFF2-40B4-BE49-F238E27FC236}">
                <a16:creationId xmlns:a16="http://schemas.microsoft.com/office/drawing/2014/main" id="{6B41430B-149F-441E-8B7D-2C3340775D5E}"/>
              </a:ext>
            </a:extLst>
          </p:cNvPr>
          <p:cNvSpPr txBox="1"/>
          <p:nvPr/>
        </p:nvSpPr>
        <p:spPr>
          <a:xfrm rot="20882919">
            <a:off x="8112945" y="624960"/>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421587120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6096" y="-6575"/>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3"/>
            <a:ext cx="11548532" cy="6529682"/>
          </a:xfrm>
        </p:spPr>
        <p:txBody>
          <a:bodyPr anchor="t">
            <a:normAutofit fontScale="90000"/>
          </a:bodyPr>
          <a:lstStyle/>
          <a:p>
            <a:r>
              <a:rPr lang="en-GB" dirty="0">
                <a:solidFill>
                  <a:schemeClr val="bg1"/>
                </a:solidFill>
                <a:cs typeface="Calibri Light"/>
              </a:rPr>
              <a:t>Iron Age Food</a:t>
            </a:r>
            <a:br>
              <a:rPr lang="en-GB"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DFA0729-0F97-4606-8393-30920501140B}"/>
              </a:ext>
            </a:extLst>
          </p:cNvPr>
          <p:cNvSpPr txBox="1"/>
          <p:nvPr/>
        </p:nvSpPr>
        <p:spPr>
          <a:xfrm>
            <a:off x="321732" y="1638976"/>
            <a:ext cx="4395995" cy="54168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u="sng" dirty="0">
                <a:solidFill>
                  <a:schemeClr val="bg1"/>
                </a:solidFill>
                <a:latin typeface="Modern Love"/>
              </a:rPr>
              <a:t>What Did They Eat?</a:t>
            </a:r>
          </a:p>
          <a:p>
            <a:r>
              <a:rPr lang="en-GB" sz="2000" dirty="0">
                <a:solidFill>
                  <a:schemeClr val="bg1"/>
                </a:solidFill>
                <a:latin typeface="Modern Love"/>
              </a:rPr>
              <a:t>Iron Age people ate crops like wheat, barley, peas, flax, beans. They also at meat like cattle, sheep and pigs</a:t>
            </a:r>
          </a:p>
          <a:p>
            <a:endParaRPr lang="en-GB" sz="2000" dirty="0">
              <a:solidFill>
                <a:schemeClr val="bg1"/>
              </a:solidFill>
              <a:latin typeface="Modern Love"/>
            </a:endParaRPr>
          </a:p>
          <a:p>
            <a:r>
              <a:rPr lang="en-GB" sz="2400" u="sng" dirty="0">
                <a:solidFill>
                  <a:schemeClr val="bg1"/>
                </a:solidFill>
                <a:latin typeface="Modern Love"/>
              </a:rPr>
              <a:t>How Did The Iron Age Cook?</a:t>
            </a:r>
          </a:p>
          <a:p>
            <a:r>
              <a:rPr lang="en-GB" sz="2000" dirty="0">
                <a:solidFill>
                  <a:schemeClr val="bg1"/>
                </a:solidFill>
                <a:latin typeface="Modern Love"/>
              </a:rPr>
              <a:t>Most of the cooked food would have been  cooked on a open fire which would have been done either outside during the summer or inside on a large central open-hearth during the winter. The hearth would cook food, provie warmth and give light and the fure would hae been maintained 24 hours a day.</a:t>
            </a:r>
          </a:p>
          <a:p>
            <a:endParaRPr lang="en-GB" dirty="0">
              <a:solidFill>
                <a:schemeClr val="bg1"/>
              </a:solidFill>
              <a:latin typeface="Modern Love"/>
            </a:endParaRPr>
          </a:p>
        </p:txBody>
      </p:sp>
      <p:pic>
        <p:nvPicPr>
          <p:cNvPr id="10" name="Picture 9">
            <a:extLst>
              <a:ext uri="{FF2B5EF4-FFF2-40B4-BE49-F238E27FC236}">
                <a16:creationId xmlns:a16="http://schemas.microsoft.com/office/drawing/2014/main" id="{71E9DB48-604D-452F-AE63-3BD431D140CC}"/>
              </a:ext>
            </a:extLst>
          </p:cNvPr>
          <p:cNvPicPr>
            <a:picLocks noChangeAspect="1"/>
          </p:cNvPicPr>
          <p:nvPr/>
        </p:nvPicPr>
        <p:blipFill>
          <a:blip r:embed="rId3"/>
          <a:stretch>
            <a:fillRect/>
          </a:stretch>
        </p:blipFill>
        <p:spPr>
          <a:xfrm>
            <a:off x="6852213" y="2214519"/>
            <a:ext cx="4395996" cy="4082979"/>
          </a:xfrm>
          <a:prstGeom prst="rect">
            <a:avLst/>
          </a:prstGeom>
        </p:spPr>
      </p:pic>
      <p:cxnSp>
        <p:nvCxnSpPr>
          <p:cNvPr id="12" name="Straight Arrow Connector 11">
            <a:extLst>
              <a:ext uri="{FF2B5EF4-FFF2-40B4-BE49-F238E27FC236}">
                <a16:creationId xmlns:a16="http://schemas.microsoft.com/office/drawing/2014/main" id="{9821321E-E404-42F4-8A12-E6F2FA8B2778}"/>
              </a:ext>
            </a:extLst>
          </p:cNvPr>
          <p:cNvCxnSpPr/>
          <p:nvPr/>
        </p:nvCxnSpPr>
        <p:spPr>
          <a:xfrm>
            <a:off x="6397061" y="2374855"/>
            <a:ext cx="1400537" cy="1336171"/>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6D0370BE-80B2-4874-94F4-1EB55197C7D2}"/>
              </a:ext>
            </a:extLst>
          </p:cNvPr>
          <p:cNvSpPr txBox="1"/>
          <p:nvPr/>
        </p:nvSpPr>
        <p:spPr>
          <a:xfrm>
            <a:off x="4676418" y="1956122"/>
            <a:ext cx="1847966" cy="1323439"/>
          </a:xfrm>
          <a:prstGeom prst="rect">
            <a:avLst/>
          </a:prstGeom>
          <a:noFill/>
        </p:spPr>
        <p:txBody>
          <a:bodyPr wrap="square" rtlCol="0">
            <a:spAutoFit/>
          </a:bodyPr>
          <a:lstStyle/>
          <a:p>
            <a:r>
              <a:rPr lang="en-GB" sz="2000" dirty="0">
                <a:solidFill>
                  <a:schemeClr val="bg1"/>
                </a:solidFill>
                <a:latin typeface="+mj-lt"/>
              </a:rPr>
              <a:t>This is what a Iron Age feast would look like</a:t>
            </a:r>
          </a:p>
        </p:txBody>
      </p:sp>
      <p:sp>
        <p:nvSpPr>
          <p:cNvPr id="14" name="TextBox 13">
            <a:hlinkClick r:id="rId4" action="ppaction://hlinksldjump"/>
            <a:extLst>
              <a:ext uri="{FF2B5EF4-FFF2-40B4-BE49-F238E27FC236}">
                <a16:creationId xmlns:a16="http://schemas.microsoft.com/office/drawing/2014/main" id="{A2A8837B-94B2-4357-A93F-3817E06D7521}"/>
              </a:ext>
            </a:extLst>
          </p:cNvPr>
          <p:cNvSpPr txBox="1"/>
          <p:nvPr/>
        </p:nvSpPr>
        <p:spPr>
          <a:xfrm rot="20882919">
            <a:off x="8229600" y="722671"/>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34253473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D2C7FC-E011-4230-80FE-8D20E0C3DDD4}"/>
              </a:ext>
            </a:extLst>
          </p:cNvPr>
          <p:cNvPicPr>
            <a:picLocks noChangeAspect="1"/>
          </p:cNvPicPr>
          <p:nvPr/>
        </p:nvPicPr>
        <p:blipFill rotWithShape="1">
          <a:blip r:embed="rId2"/>
          <a:srcRect t="15605" r="-2" b="-2"/>
          <a:stretch/>
        </p:blipFill>
        <p:spPr>
          <a:xfrm>
            <a:off x="-3047" y="10"/>
            <a:ext cx="12191999" cy="6857990"/>
          </a:xfrm>
          <a:prstGeom prst="rect">
            <a:avLst/>
          </a:prstGeom>
        </p:spPr>
      </p:pic>
      <p:sp>
        <p:nvSpPr>
          <p:cNvPr id="9" name="Rectangle 8">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21733" y="321732"/>
            <a:ext cx="11548532" cy="6536267"/>
          </a:xfrm>
        </p:spPr>
        <p:txBody>
          <a:bodyPr anchor="t">
            <a:normAutofit fontScale="90000"/>
          </a:bodyPr>
          <a:lstStyle/>
          <a:p>
            <a:r>
              <a:rPr lang="en-GB" sz="6700" dirty="0">
                <a:solidFill>
                  <a:schemeClr val="bg1"/>
                </a:solidFill>
                <a:cs typeface="Calibri Light"/>
              </a:rPr>
              <a:t>Top Five Facts For Iron Age</a:t>
            </a:r>
            <a:br>
              <a:rPr lang="en-GB" dirty="0">
                <a:solidFill>
                  <a:schemeClr val="bg1"/>
                </a:solidFill>
                <a:cs typeface="Calibri Light"/>
              </a:rPr>
            </a:br>
            <a:r>
              <a:rPr lang="en-GB" sz="2200" dirty="0">
                <a:solidFill>
                  <a:schemeClr val="bg1"/>
                </a:solidFill>
                <a:cs typeface="Calibri Light"/>
              </a:rPr>
              <a:t>1. Did you know that Iron was tougher than bronze and could be shaped into finer and sharper objects. It required heating and hammering to make into tools and implements?</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2. The diets people ate, the houses they lived in and the customs they followed varied depending on which part od the country they inhabited.</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3.  The Roman name for the inhabitants of the British Isles was Britons. The Britons were part of the Celtic people who lived throughout Northern Europe at this time.</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4.  As farming became more productive he population began to rise.</a:t>
            </a:r>
            <a:br>
              <a:rPr lang="en-GB" sz="2200" dirty="0">
                <a:solidFill>
                  <a:schemeClr val="bg1"/>
                </a:solidFill>
                <a:cs typeface="Calibri Light"/>
              </a:rPr>
            </a:br>
            <a:br>
              <a:rPr lang="en-GB" sz="2200" dirty="0">
                <a:solidFill>
                  <a:schemeClr val="bg1"/>
                </a:solidFill>
                <a:cs typeface="Calibri Light"/>
              </a:rPr>
            </a:br>
            <a:r>
              <a:rPr lang="en-GB" sz="2200" dirty="0">
                <a:solidFill>
                  <a:schemeClr val="bg1"/>
                </a:solidFill>
                <a:cs typeface="Calibri Light"/>
              </a:rPr>
              <a:t>5. Grain was stored in granaries or in underground vaults. Meat or fish could be preserved by salting or smoking.</a:t>
            </a:r>
            <a:br>
              <a:rPr lang="en-GB" sz="2700" dirty="0">
                <a:solidFill>
                  <a:schemeClr val="bg1"/>
                </a:solidFill>
                <a:cs typeface="Calibri Light"/>
              </a:rPr>
            </a:br>
            <a:br>
              <a:rPr lang="en-GB" sz="2200" dirty="0">
                <a:solidFill>
                  <a:schemeClr val="bg1"/>
                </a:solidFill>
                <a:cs typeface="Calibri Light"/>
              </a:rPr>
            </a:br>
            <a:br>
              <a:rPr lang="en-GB" sz="2200" dirty="0">
                <a:solidFill>
                  <a:schemeClr val="bg1"/>
                </a:solidFill>
                <a:cs typeface="Calibri Light"/>
              </a:rPr>
            </a:br>
            <a:br>
              <a:rPr lang="en-GB" dirty="0">
                <a:cs typeface="Calibri Light"/>
              </a:rPr>
            </a:br>
            <a:br>
              <a:rPr lang="en-GB" dirty="0">
                <a:cs typeface="Calibri Light"/>
              </a:rPr>
            </a:br>
            <a:br>
              <a:rPr lang="en-GB" dirty="0">
                <a:cs typeface="Calibri Light"/>
              </a:rPr>
            </a:br>
            <a:endParaRPr lang="en-GB" dirty="0">
              <a:solidFill>
                <a:schemeClr val="bg1"/>
              </a:solidFill>
              <a:cs typeface="Calibri Light"/>
            </a:endParaRPr>
          </a:p>
        </p:txBody>
      </p:sp>
      <p:sp>
        <p:nvSpPr>
          <p:cNvPr id="11" name="Rectangle 10">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095" y="4702516"/>
            <a:ext cx="12191999" cy="2155484"/>
          </a:xfrm>
          <a:prstGeom prst="rect">
            <a:avLst/>
          </a:prstGeom>
          <a:gradFill flip="none" rotWithShape="1">
            <a:gsLst>
              <a:gs pos="59000">
                <a:schemeClr val="tx1">
                  <a:alpha val="3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hlinkClick r:id="rId3" action="ppaction://hlinksldjump"/>
            <a:extLst>
              <a:ext uri="{FF2B5EF4-FFF2-40B4-BE49-F238E27FC236}">
                <a16:creationId xmlns:a16="http://schemas.microsoft.com/office/drawing/2014/main" id="{FF5E0B1B-2A5D-4E4E-8C57-AB6A8FE092D7}"/>
              </a:ext>
            </a:extLst>
          </p:cNvPr>
          <p:cNvSpPr txBox="1"/>
          <p:nvPr/>
        </p:nvSpPr>
        <p:spPr>
          <a:xfrm rot="20882919">
            <a:off x="9882797" y="281415"/>
            <a:ext cx="2403987" cy="830997"/>
          </a:xfrm>
          <a:prstGeom prst="rect">
            <a:avLst/>
          </a:prstGeom>
          <a:noFill/>
        </p:spPr>
        <p:txBody>
          <a:bodyPr wrap="square" rtlCol="0">
            <a:spAutoFit/>
          </a:bodyPr>
          <a:lstStyle/>
          <a:p>
            <a:r>
              <a:rPr lang="en-GB" sz="2400" u="sng" dirty="0">
                <a:solidFill>
                  <a:schemeClr val="bg1"/>
                </a:solidFill>
                <a:latin typeface="+mj-lt"/>
              </a:rPr>
              <a:t>Click this to go  to Topics</a:t>
            </a:r>
          </a:p>
        </p:txBody>
      </p:sp>
    </p:spTree>
    <p:extLst>
      <p:ext uri="{BB962C8B-B14F-4D97-AF65-F5344CB8AC3E}">
        <p14:creationId xmlns:p14="http://schemas.microsoft.com/office/powerpoint/2010/main" val="373520418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theme/theme1.xml><?xml version="1.0" encoding="utf-8"?>
<a:theme xmlns:a="http://schemas.openxmlformats.org/drawingml/2006/main" name="SketchyVTI">
  <a:themeElements>
    <a:clrScheme name="AnalogousFromLightSeed_2SEEDS">
      <a:dk1>
        <a:srgbClr val="000000"/>
      </a:dk1>
      <a:lt1>
        <a:srgbClr val="FFFFFF"/>
      </a:lt1>
      <a:dk2>
        <a:srgbClr val="413424"/>
      </a:dk2>
      <a:lt2>
        <a:srgbClr val="E8E6E2"/>
      </a:lt2>
      <a:accent1>
        <a:srgbClr val="7496C4"/>
      </a:accent1>
      <a:accent2>
        <a:srgbClr val="6EADB9"/>
      </a:accent2>
      <a:accent3>
        <a:srgbClr val="8E8DCF"/>
      </a:accent3>
      <a:accent4>
        <a:srgbClr val="C48074"/>
      </a:accent4>
      <a:accent5>
        <a:srgbClr val="C19C6C"/>
      </a:accent5>
      <a:accent6>
        <a:srgbClr val="A6A562"/>
      </a:accent6>
      <a:hlink>
        <a:srgbClr val="987F5C"/>
      </a:hlink>
      <a:folHlink>
        <a:srgbClr val="7F7F7F"/>
      </a:folHlink>
    </a:clrScheme>
    <a:fontScheme name="Sketchy_SerifHand">
      <a:majorFont>
        <a:latin typeface="Modern Love"/>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C8E2E43BA2934B904C9D9BE760F5C4" ma:contentTypeVersion="15" ma:contentTypeDescription="Create a new document." ma:contentTypeScope="" ma:versionID="36c8122b11c79e49c567dca750fa3be8">
  <xsd:schema xmlns:xsd="http://www.w3.org/2001/XMLSchema" xmlns:xs="http://www.w3.org/2001/XMLSchema" xmlns:p="http://schemas.microsoft.com/office/2006/metadata/properties" xmlns:ns3="a317daca-9b68-4bad-ba07-36c546b44674" xmlns:ns4="06d932fc-6c2b-4ee2-99bc-e56359512232" targetNamespace="http://schemas.microsoft.com/office/2006/metadata/properties" ma:root="true" ma:fieldsID="d735aacf4b1ea59afb93ab39f008e5ce" ns3:_="" ns4:_="">
    <xsd:import namespace="a317daca-9b68-4bad-ba07-36c546b44674"/>
    <xsd:import namespace="06d932fc-6c2b-4ee2-99bc-e56359512232"/>
    <xsd:element name="properties">
      <xsd:complexType>
        <xsd:sequence>
          <xsd:element name="documentManagement">
            <xsd:complexType>
              <xsd:all>
                <xsd:element ref="ns3:SharedWithUsers" minOccurs="0"/>
                <xsd:element ref="ns3:SharingHintHash" minOccurs="0"/>
                <xsd:element ref="ns3:SharedWithDetails"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EventHashCode" minOccurs="0"/>
                <xsd:element ref="ns4:MediaServiceGenerationTim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17daca-9b68-4bad-ba07-36c546b4467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element name="LastSharedByUser" ma:index="11" nillable="true" ma:displayName="Last Shared By User" ma:description="" ma:internalName="LastSharedByUser" ma:readOnly="true">
      <xsd:simpleType>
        <xsd:restriction base="dms:Note">
          <xsd:maxLength value="255"/>
        </xsd:restriction>
      </xsd:simpleType>
    </xsd:element>
    <xsd:element name="LastSharedByTime" ma:index="12"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6d932fc-6c2b-4ee2-99bc-e56359512232"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description="" ma:hidden="true" ma:internalName="MediaServiceDateTaken" ma:readOnly="true">
      <xsd:simpleType>
        <xsd:restriction base="dms:Text"/>
      </xsd:simpleType>
    </xsd:element>
    <xsd:element name="MediaServiceAutoTags" ma:index="16" nillable="true" ma:displayName="MediaServiceAutoTags" ma:description="" ma:internalName="MediaServiceAutoTags" ma:readOnly="true">
      <xsd:simpleType>
        <xsd:restriction base="dms:Text"/>
      </xsd:simpleType>
    </xsd:element>
    <xsd:element name="MediaServiceLocation" ma:index="17" nillable="true" ma:displayName="MediaServiceLocation" ma:internalName="MediaServiceLocation" ma:readOnly="true">
      <xsd:simpleType>
        <xsd:restriction base="dms:Text"/>
      </xsd:simpleType>
    </xsd:element>
    <xsd:element name="MediaServiceOCR" ma:index="18" nillable="true" ma:displayName="MediaServiceOCR" ma:internalName="MediaServiceOCR" ma:readOnly="true">
      <xsd:simpleType>
        <xsd:restriction base="dms:Note">
          <xsd:maxLength value="255"/>
        </xsd:restriction>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2385FC7-A718-42AB-8D21-9096BA759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17daca-9b68-4bad-ba07-36c546b44674"/>
    <ds:schemaRef ds:uri="06d932fc-6c2b-4ee2-99bc-e563595122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8ACA7EF-FD11-47B7-BDB1-8CE1C6A11479}">
  <ds:schemaRefs>
    <ds:schemaRef ds:uri="http://schemas.microsoft.com/sharepoint/v3/contenttype/forms"/>
  </ds:schemaRefs>
</ds:datastoreItem>
</file>

<file path=customXml/itemProps3.xml><?xml version="1.0" encoding="utf-8"?>
<ds:datastoreItem xmlns:ds="http://schemas.openxmlformats.org/officeDocument/2006/customXml" ds:itemID="{24C37A20-98B8-4DFC-9210-E383240FA7FD}">
  <ds:schemaRefs>
    <ds:schemaRef ds:uri="http://purl.org/dc/terms/"/>
    <ds:schemaRef ds:uri="http://schemas.microsoft.com/office/2006/documentManagement/types"/>
    <ds:schemaRef ds:uri="06d932fc-6c2b-4ee2-99bc-e56359512232"/>
    <ds:schemaRef ds:uri="a317daca-9b68-4bad-ba07-36c546b44674"/>
    <ds:schemaRef ds:uri="http://schemas.microsoft.com/office/2006/metadata/properties"/>
    <ds:schemaRef ds:uri="http://www.w3.org/XML/1998/namespace"/>
    <ds:schemaRef ds:uri="http://purl.org/dc/dcmitype/"/>
    <ds:schemaRef ds:uri="http://schemas.microsoft.com/office/infopath/2007/PartnerControls"/>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office theme</Template>
  <TotalTime>196</TotalTime>
  <Words>1207</Words>
  <Application>Microsoft Office PowerPoint</Application>
  <PresentationFormat>Widescreen</PresentationFormat>
  <Paragraphs>74</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Modern Love</vt:lpstr>
      <vt:lpstr>The Hand</vt:lpstr>
      <vt:lpstr>SketchyVTI</vt:lpstr>
      <vt:lpstr>Pre-Historic Times</vt:lpstr>
      <vt:lpstr>Topics    </vt:lpstr>
      <vt:lpstr>Stone Age              </vt:lpstr>
      <vt:lpstr>Old Stone Age   </vt:lpstr>
      <vt:lpstr>Middle Stone Age     </vt:lpstr>
      <vt:lpstr>New Stone Age    </vt:lpstr>
      <vt:lpstr>Top Five Facts For stone Age! 1. Did you know that Flint was commonly used for making stone tools but other stones such as chert and obsidian  were also usfed?  2. Homo Alibis, an early human who evolved around 2.3 million years ago, was probably first to make stone tools.  3. Palaeolithic and Mesolithic people were nomadic hunter gathers. They Moved frequently following the animals that they hunted and gathering fruits and berries when they could.  4. The houses in Skara Brae, a Neolithic Orkney village, had beds, cupboards, dressers, shelves and chairs.  5. Some isolated tribespeople were still effectively living in the Stone Age as recently as the twentieth century.      </vt:lpstr>
      <vt:lpstr>Bronze Age    </vt:lpstr>
      <vt:lpstr>Bronze Age Houses    </vt:lpstr>
      <vt:lpstr>Top Five Facts For Bronze Age! 1. Did you know that the Bronze Age is the name given to the period of time between the Stone Ages and the Iron Age.   2. Growth of the trade for bronze and bronze products was aided by improved navigation skills. Knowledge of a astronomy and maths also developed during this period.  3. The invention of the wheel meant that animal-drawn vehicles could drive along tracks and roads.  4. Some Bronze Age societies developed a ruling class who were supported by military power.  5. The potter’s wheel and textile production meant that better pottery and clothing could be produced.      </vt:lpstr>
      <vt:lpstr>Iron Age    </vt:lpstr>
      <vt:lpstr>Iron Age Food    </vt:lpstr>
      <vt:lpstr>Top Five Facts For Iron Age 1. Did you know that Iron was tougher than bronze and could be shaped into finer and sharper objects. It required heating and hammering to make into tools and implements?  2. The diets people ate, the houses they lived in and the customs they followed varied depending on which part od the country they inhabited.  3.  The Roman name for the inhabitants of the British Isles was Britons. The Britons were part of the Celtic people who lived throughout Northern Europe at this time.  4.  As farming became more productive he population began to rise.  5. Grain was stored in granaries or in underground vaults. Meat or fish could be preserved by salting or smoking.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dc:creator>
  <cp:lastModifiedBy>Deborah Cooke</cp:lastModifiedBy>
  <cp:revision>2</cp:revision>
  <dcterms:created xsi:type="dcterms:W3CDTF">2020-07-07T12:08:50Z</dcterms:created>
  <dcterms:modified xsi:type="dcterms:W3CDTF">2020-07-15T14:39:07Z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0x0101000CC8E2E43BA2934B904C9D9BE760F5C4</vt:lpwstr>
  </property>
</Properties>
</file>