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2" r:id="rId1"/>
  </p:sldMasterIdLst>
  <p:notesMasterIdLst>
    <p:notesMasterId r:id="rId19"/>
  </p:notesMasterIdLst>
  <p:sldIdLst>
    <p:sldId id="256" r:id="rId2"/>
    <p:sldId id="258" r:id="rId3"/>
    <p:sldId id="259" r:id="rId4"/>
    <p:sldId id="260" r:id="rId5"/>
    <p:sldId id="261" r:id="rId6"/>
    <p:sldId id="271" r:id="rId7"/>
    <p:sldId id="270" r:id="rId8"/>
    <p:sldId id="262" r:id="rId9"/>
    <p:sldId id="268" r:id="rId10"/>
    <p:sldId id="269" r:id="rId11"/>
    <p:sldId id="263" r:id="rId12"/>
    <p:sldId id="264" r:id="rId13"/>
    <p:sldId id="265" r:id="rId14"/>
    <p:sldId id="267" r:id="rId15"/>
    <p:sldId id="272" r:id="rId16"/>
    <p:sldId id="273" r:id="rId17"/>
    <p:sldId id="266" r:id="rId18"/>
  </p:sldIdLst>
  <p:sldSz cx="9144000" cy="6858000" type="screen4x3"/>
  <p:notesSz cx="6858000" cy="9144000"/>
  <p:embeddedFontLst>
    <p:embeddedFont>
      <p:font typeface="Calibri" panose="020F0502020204030204" pitchFamily="34" charset="0"/>
      <p:regular r:id="rId20"/>
      <p:bold r:id="rId21"/>
      <p:italic r:id="rId22"/>
      <p:boldItalic r:id="rId23"/>
    </p:embeddedFont>
    <p:embeddedFont>
      <p:font typeface="Roboto" panose="020B0604020202020204" charset="0"/>
      <p:regular r:id="rId24"/>
      <p:bold r:id="rId25"/>
      <p:italic r:id="rId26"/>
      <p:boldItalic r:id="rId27"/>
    </p:embeddedFont>
    <p:embeddedFont>
      <p:font typeface="Roboto Black" panose="020B0604020202020204" charset="0"/>
      <p:bold r:id="rId28"/>
      <p:boldItalic r:id="rId2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83">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A5AA2"/>
    <a:srgbClr val="8F50A0"/>
    <a:srgbClr val="6D55A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D90D5022-27CE-4241-9872-D33297A1A7A0}">
  <a:tblStyle styleId="{D90D5022-27CE-4241-9872-D33297A1A7A0}" styleName="Table_0">
    <a:wholeTbl>
      <a:tcTxStyle b="off" i="off">
        <a:font>
          <a:latin typeface="Roboto"/>
          <a:ea typeface="Roboto"/>
          <a:cs typeface="Roboto"/>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FCEDE7"/>
          </a:solidFill>
        </a:fill>
      </a:tcStyle>
    </a:wholeTbl>
    <a:band1H>
      <a:tcTxStyle/>
      <a:tcStyle>
        <a:tcBdr/>
        <a:fill>
          <a:solidFill>
            <a:srgbClr val="FADACB"/>
          </a:solidFill>
        </a:fill>
      </a:tcStyle>
    </a:band1H>
    <a:band2H>
      <a:tcTxStyle/>
      <a:tcStyle>
        <a:tcBdr/>
      </a:tcStyle>
    </a:band2H>
    <a:band1V>
      <a:tcTxStyle/>
      <a:tcStyle>
        <a:tcBdr/>
        <a:fill>
          <a:solidFill>
            <a:srgbClr val="FADACB"/>
          </a:solidFill>
        </a:fill>
      </a:tcStyle>
    </a:band1V>
    <a:band2V>
      <a:tcTxStyle/>
      <a:tcStyle>
        <a:tcBdr/>
      </a:tcStyle>
    </a:band2V>
    <a:lastCol>
      <a:tcTxStyle b="on" i="off">
        <a:font>
          <a:latin typeface="Roboto"/>
          <a:ea typeface="Roboto"/>
          <a:cs typeface="Roboto"/>
        </a:font>
        <a:schemeClr val="lt1"/>
      </a:tcTxStyle>
      <a:tcStyle>
        <a:tcBdr/>
        <a:fill>
          <a:solidFill>
            <a:schemeClr val="accent1"/>
          </a:solidFill>
        </a:fill>
      </a:tcStyle>
    </a:lastCol>
    <a:firstCol>
      <a:tcTxStyle b="on" i="off">
        <a:font>
          <a:latin typeface="Roboto"/>
          <a:ea typeface="Roboto"/>
          <a:cs typeface="Roboto"/>
        </a:font>
        <a:schemeClr val="lt1"/>
      </a:tcTxStyle>
      <a:tcStyle>
        <a:tcBdr/>
        <a:fill>
          <a:solidFill>
            <a:schemeClr val="accent1"/>
          </a:solidFill>
        </a:fill>
      </a:tcStyle>
    </a:firstCol>
    <a:lastRow>
      <a:tcTxStyle b="on" i="off">
        <a:font>
          <a:latin typeface="Roboto"/>
          <a:ea typeface="Roboto"/>
          <a:cs typeface="Roboto"/>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Roboto"/>
          <a:ea typeface="Roboto"/>
          <a:cs typeface="Roboto"/>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 styleId="{AC7F3059-B8D5-4225-A012-316825FD3128}" styleName="Table_1">
    <a:wholeTbl>
      <a:tcTxStyle b="off" i="off">
        <a:font>
          <a:latin typeface="Roboto"/>
          <a:ea typeface="Roboto"/>
          <a:cs typeface="Roboto"/>
        </a:font>
        <a:schemeClr val="dk1"/>
      </a:tcTxStyle>
      <a:tcStyle>
        <a:tcBdr>
          <a:left>
            <a:ln w="12700" cap="flat" cmpd="sng">
              <a:solidFill>
                <a:schemeClr val="accent3"/>
              </a:solidFill>
              <a:prstDash val="solid"/>
              <a:round/>
              <a:headEnd type="none" w="sm" len="sm"/>
              <a:tailEnd type="none" w="sm" len="sm"/>
            </a:ln>
          </a:left>
          <a:right>
            <a:ln w="12700" cap="flat" cmpd="sng">
              <a:solidFill>
                <a:schemeClr val="accent3"/>
              </a:solidFill>
              <a:prstDash val="solid"/>
              <a:round/>
              <a:headEnd type="none" w="sm" len="sm"/>
              <a:tailEnd type="none" w="sm" len="sm"/>
            </a:ln>
          </a:right>
          <a:top>
            <a:ln w="12700" cap="flat" cmpd="sng">
              <a:solidFill>
                <a:schemeClr val="accent3"/>
              </a:solidFill>
              <a:prstDash val="solid"/>
              <a:round/>
              <a:headEnd type="none" w="sm" len="sm"/>
              <a:tailEnd type="none" w="sm" len="sm"/>
            </a:ln>
          </a:top>
          <a:bottom>
            <a:ln w="12700" cap="flat" cmpd="sng">
              <a:solidFill>
                <a:schemeClr val="accent3"/>
              </a:solidFill>
              <a:prstDash val="solid"/>
              <a:round/>
              <a:headEnd type="none" w="sm" len="sm"/>
              <a:tailEnd type="none" w="sm" len="sm"/>
            </a:ln>
          </a:bottom>
          <a:insideH>
            <a:ln w="12700" cap="flat" cmpd="sng">
              <a:solidFill>
                <a:schemeClr val="accent3"/>
              </a:solidFill>
              <a:prstDash val="solid"/>
              <a:round/>
              <a:headEnd type="none" w="sm" len="sm"/>
              <a:tailEnd type="none" w="sm" len="sm"/>
            </a:ln>
          </a:insideH>
          <a:insideV>
            <a:ln w="9525" cap="flat" cmpd="sng">
              <a:solidFill>
                <a:srgbClr val="000000">
                  <a:alpha val="0"/>
                </a:srgbClr>
              </a:solidFill>
              <a:prstDash val="solid"/>
              <a:round/>
              <a:headEnd type="none" w="sm" len="sm"/>
              <a:tailEnd type="none" w="sm" len="sm"/>
            </a:ln>
          </a:insideV>
        </a:tcBdr>
        <a:fill>
          <a:solidFill>
            <a:schemeClr val="lt1"/>
          </a:solidFill>
        </a:fill>
      </a:tcStyle>
    </a:wholeTbl>
    <a:band1H>
      <a:tcTxStyle/>
      <a:tcStyle>
        <a:tcBdr/>
        <a:fill>
          <a:solidFill>
            <a:srgbClr val="E7E8EF"/>
          </a:solidFill>
        </a:fill>
      </a:tcStyle>
    </a:band1H>
    <a:band2H>
      <a:tcTxStyle/>
      <a:tcStyle>
        <a:tcBdr/>
      </a:tcStyle>
    </a:band2H>
    <a:band1V>
      <a:tcTxStyle/>
      <a:tcStyle>
        <a:tcBdr/>
        <a:fill>
          <a:solidFill>
            <a:srgbClr val="E7E8EF"/>
          </a:solidFill>
        </a:fill>
      </a:tcStyle>
    </a:band1V>
    <a:band2V>
      <a:tcTxStyle/>
      <a:tcStyle>
        <a:tcBdr/>
      </a:tcStyle>
    </a:band2V>
    <a:lastCol>
      <a:tcTxStyle b="on" i="off"/>
      <a:tcStyle>
        <a:tcBdr/>
      </a:tcStyle>
    </a:lastCol>
    <a:firstCol>
      <a:tcTxStyle b="on" i="off"/>
      <a:tcStyle>
        <a:tcBdr/>
      </a:tcStyle>
    </a:firstCol>
    <a:lastRow>
      <a:tcTxStyle b="on" i="off"/>
      <a:tcStyle>
        <a:tcBdr>
          <a:top>
            <a:ln w="50800" cap="flat" cmpd="sng">
              <a:solidFill>
                <a:schemeClr val="accent3"/>
              </a:solidFill>
              <a:prstDash val="solid"/>
              <a:round/>
              <a:headEnd type="none" w="sm" len="sm"/>
              <a:tailEnd type="none" w="sm" len="sm"/>
            </a:ln>
          </a:top>
        </a:tcBdr>
        <a:fill>
          <a:solidFill>
            <a:schemeClr val="lt1"/>
          </a:solidFill>
        </a:fill>
      </a:tcStyle>
    </a:lastRow>
    <a:seCell>
      <a:tcTxStyle/>
      <a:tcStyle>
        <a:tcBdr/>
      </a:tcStyle>
    </a:seCell>
    <a:swCell>
      <a:tcTxStyle/>
      <a:tcStyle>
        <a:tcBdr/>
      </a:tcStyle>
    </a:swCell>
    <a:firstRow>
      <a:tcTxStyle b="on" i="off">
        <a:font>
          <a:latin typeface="Roboto"/>
          <a:ea typeface="Roboto"/>
          <a:cs typeface="Roboto"/>
        </a:font>
        <a:schemeClr val="lt1"/>
      </a:tcTxStyle>
      <a:tcStyle>
        <a:tcBdr/>
        <a:fill>
          <a:solidFill>
            <a:schemeClr val="accent3"/>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5" d="100"/>
          <a:sy n="85" d="100"/>
        </p:scale>
        <p:origin x="1554" y="90"/>
      </p:cViewPr>
      <p:guideLst>
        <p:guide orient="horz" pos="2183"/>
        <p:guide pos="2880"/>
        <p:guide pos="340"/>
        <p:guide orient="horz" pos="3974"/>
        <p:guide pos="5420"/>
        <p:guide orient="horz" pos="346"/>
        <p:guide pos="476"/>
        <p:guide orient="horz" pos="482"/>
        <p:guide orient="horz" pos="3838"/>
        <p:guide pos="528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font" Target="fonts/font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font" Target="fonts/font9.fntdata"/><Relationship Id="rId10" Type="http://schemas.openxmlformats.org/officeDocument/2006/relationships/slide" Target="slides/slide9.xml"/><Relationship Id="rId19" Type="http://schemas.openxmlformats.org/officeDocument/2006/relationships/notesMaster" Target="notesMasters/notesMaster1.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
        <p:cNvGrpSpPr/>
        <p:nvPr/>
      </p:nvGrpSpPr>
      <p:grpSpPr>
        <a:xfrm>
          <a:off x="0" y="0"/>
          <a:ext cx="0" cy="0"/>
          <a:chOff x="0" y="0"/>
          <a:chExt cx="0" cy="0"/>
        </a:xfrm>
      </p:grpSpPr>
      <p:sp>
        <p:nvSpPr>
          <p:cNvPr id="27" name="Google Shape;27;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 name="Google Shape;28;p1: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
        <p:cNvGrpSpPr/>
        <p:nvPr/>
      </p:nvGrpSpPr>
      <p:grpSpPr>
        <a:xfrm>
          <a:off x="0" y="0"/>
          <a:ext cx="0" cy="0"/>
          <a:chOff x="0" y="0"/>
          <a:chExt cx="0" cy="0"/>
        </a:xfrm>
      </p:grpSpPr>
      <p:sp>
        <p:nvSpPr>
          <p:cNvPr id="47" name="Google Shape;47;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8" name="Google Shape;48;p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
        <p:cNvGrpSpPr/>
        <p:nvPr/>
      </p:nvGrpSpPr>
      <p:grpSpPr>
        <a:xfrm>
          <a:off x="0" y="0"/>
          <a:ext cx="0" cy="0"/>
          <a:chOff x="0" y="0"/>
          <a:chExt cx="0" cy="0"/>
        </a:xfrm>
      </p:grpSpPr>
      <p:sp>
        <p:nvSpPr>
          <p:cNvPr id="54" name="Google Shape;54;g10b25e01860_0_3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5" name="Google Shape;55;g10b25e01860_0_38: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Google Shape;67;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8" name="Google Shape;68;p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
        <p:cNvGrpSpPr/>
        <p:nvPr/>
      </p:nvGrpSpPr>
      <p:grpSpPr>
        <a:xfrm>
          <a:off x="0" y="0"/>
          <a:ext cx="0" cy="0"/>
          <a:chOff x="0" y="0"/>
          <a:chExt cx="0" cy="0"/>
        </a:xfrm>
      </p:grpSpPr>
      <p:sp>
        <p:nvSpPr>
          <p:cNvPr id="80" name="Google Shape;80;g10acdd681f6_0_7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1" name="Google Shape;81;g10acdd681f6_0_7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10acdd681f6_0_9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6" name="Google Shape;96;g10acdd681f6_0_95: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g10acdd681f6_0_5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9" name="Google Shape;109;g10acdd681f6_0_55: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10acdd681f6_0_3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4" name="Google Shape;124;g10acdd681f6_0_38: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g10acdd681f6_0_2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8" name="Google Shape;138;g10acdd681f6_0_21: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3" name="Google Shape;153;p8: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p:cSld name="Blank">
    <p:bg>
      <p:bgPr>
        <a:blipFill dpi="0" rotWithShape="1">
          <a:blip r:embed="rId2">
            <a:lum/>
          </a:blip>
          <a:srcRect/>
          <a:stretch>
            <a:fillRect l="-6000" r="-6000"/>
          </a:stretch>
        </a:blipFill>
        <a:effectLst/>
      </p:bgPr>
    </p:bg>
    <p:spTree>
      <p:nvGrpSpPr>
        <p:cNvPr id="1" name="Shape 12"/>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Contents">
  <p:cSld name="Contents">
    <p:spTree>
      <p:nvGrpSpPr>
        <p:cNvPr id="1" name="Shape 13"/>
        <p:cNvGrpSpPr/>
        <p:nvPr/>
      </p:nvGrpSpPr>
      <p:grpSpPr>
        <a:xfrm>
          <a:off x="0" y="0"/>
          <a:ext cx="0" cy="0"/>
          <a:chOff x="0" y="0"/>
          <a:chExt cx="0" cy="0"/>
        </a:xfrm>
      </p:grpSpPr>
      <p:sp>
        <p:nvSpPr>
          <p:cNvPr id="14" name="Google Shape;14;p3"/>
          <p:cNvSpPr/>
          <p:nvPr/>
        </p:nvSpPr>
        <p:spPr>
          <a:xfrm>
            <a:off x="-6" y="0"/>
            <a:ext cx="9144000" cy="6870128"/>
          </a:xfrm>
          <a:prstGeom prst="rect">
            <a:avLst/>
          </a:prstGeom>
          <a:solidFill>
            <a:schemeClr val="lt1">
              <a:alpha val="84705"/>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pic>
        <p:nvPicPr>
          <p:cNvPr id="15" name="Google Shape;15;p3"/>
          <p:cNvPicPr preferRelativeResize="0"/>
          <p:nvPr/>
        </p:nvPicPr>
        <p:blipFill rotWithShape="1">
          <a:blip r:embed="rId2">
            <a:alphaModFix/>
          </a:blip>
          <a:srcRect/>
          <a:stretch/>
        </p:blipFill>
        <p:spPr>
          <a:xfrm>
            <a:off x="0" y="0"/>
            <a:ext cx="9144000" cy="334380"/>
          </a:xfrm>
          <a:prstGeom prst="rect">
            <a:avLst/>
          </a:prstGeom>
          <a:noFill/>
          <a:ln>
            <a:noFill/>
          </a:ln>
        </p:spPr>
      </p:pic>
      <p:pic>
        <p:nvPicPr>
          <p:cNvPr id="16" name="Google Shape;16;p3"/>
          <p:cNvPicPr preferRelativeResize="0"/>
          <p:nvPr/>
        </p:nvPicPr>
        <p:blipFill rotWithShape="1">
          <a:blip r:embed="rId3">
            <a:alphaModFix/>
          </a:blip>
          <a:srcRect/>
          <a:stretch/>
        </p:blipFill>
        <p:spPr>
          <a:xfrm>
            <a:off x="0" y="6768865"/>
            <a:ext cx="9144000" cy="107173"/>
          </a:xfrm>
          <a:prstGeom prst="rect">
            <a:avLst/>
          </a:prstGeom>
          <a:solidFill>
            <a:srgbClr val="29294D"/>
          </a:solid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End Slide">
  <p:cSld name="End Slide">
    <p:spTree>
      <p:nvGrpSpPr>
        <p:cNvPr id="1" name="Shape 24"/>
        <p:cNvGrpSpPr/>
        <p:nvPr/>
      </p:nvGrpSpPr>
      <p:grpSpPr>
        <a:xfrm>
          <a:off x="0" y="0"/>
          <a:ext cx="0" cy="0"/>
          <a:chOff x="0" y="0"/>
          <a:chExt cx="0" cy="0"/>
        </a:xfrm>
      </p:grpSpPr>
      <p:pic>
        <p:nvPicPr>
          <p:cNvPr id="25" name="Google Shape;25;p5"/>
          <p:cNvPicPr preferRelativeResize="0"/>
          <p:nvPr/>
        </p:nvPicPr>
        <p:blipFill rotWithShape="1">
          <a:blip r:embed="rId2">
            <a:alphaModFix/>
          </a:blip>
          <a:srcRect/>
          <a:stretch/>
        </p:blipFill>
        <p:spPr>
          <a:xfrm>
            <a:off x="8522767" y="6196125"/>
            <a:ext cx="576495" cy="580719"/>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5">
            <a:lum/>
          </a:blip>
          <a:srcRect/>
          <a:stretch>
            <a:fillRect l="-6000" r="-6000"/>
          </a:stretch>
        </a:blipFill>
        <a:effectLst/>
      </p:bgPr>
    </p:bg>
    <p:spTree>
      <p:nvGrpSpPr>
        <p:cNvPr id="1" name="Shape 9"/>
        <p:cNvGrpSpPr/>
        <p:nvPr/>
      </p:nvGrpSpPr>
      <p:grpSpPr>
        <a:xfrm>
          <a:off x="0" y="0"/>
          <a:ext cx="0" cy="0"/>
          <a:chOff x="0" y="0"/>
          <a:chExt cx="0" cy="0"/>
        </a:xfrm>
      </p:grpSpPr>
      <p:sp>
        <p:nvSpPr>
          <p:cNvPr id="10" name="Google Shape;10;p1"/>
          <p:cNvSpPr>
            <a:spLocks noGrp="1"/>
          </p:cNvSpPr>
          <p:nvPr>
            <p:ph type="title"/>
          </p:nvPr>
        </p:nvSpPr>
        <p:spPr>
          <a:xfrm>
            <a:off x="489745" y="695325"/>
            <a:ext cx="8164510" cy="1150938"/>
          </a:xfrm>
          <a:prstGeom prst="roundRect">
            <a:avLst>
              <a:gd name="adj" fmla="val 9641"/>
            </a:avLst>
          </a:prstGeom>
          <a:noFill/>
          <a:ln>
            <a:noFill/>
          </a:ln>
        </p:spPr>
        <p:txBody>
          <a:bodyPr spcFirstLastPara="1" wrap="square" lIns="252000" tIns="252000" rIns="252000" bIns="252000" anchor="ctr" anchorCtr="1">
            <a:noAutofit/>
          </a:bodyPr>
          <a:lstStyle>
            <a:lvl1pPr marR="0" lvl="0" algn="l" rtl="0">
              <a:lnSpc>
                <a:spcPct val="90000"/>
              </a:lnSpc>
              <a:spcBef>
                <a:spcPts val="0"/>
              </a:spcBef>
              <a:spcAft>
                <a:spcPts val="0"/>
              </a:spcAft>
              <a:buClr>
                <a:srgbClr val="1C1C1C"/>
              </a:buClr>
              <a:buSzPts val="4000"/>
              <a:buFont typeface="Roboto"/>
              <a:buNone/>
              <a:defRPr sz="4000" b="1" i="0" u="none" strike="noStrike" cap="none">
                <a:solidFill>
                  <a:srgbClr val="1C1C1C"/>
                </a:solidFill>
                <a:latin typeface="Roboto"/>
                <a:ea typeface="Roboto"/>
                <a:cs typeface="Roboto"/>
                <a:sym typeface="Roboto"/>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
          <p:cNvSpPr>
            <a:spLocks noGrp="1"/>
          </p:cNvSpPr>
          <p:nvPr>
            <p:ph type="body" idx="1"/>
          </p:nvPr>
        </p:nvSpPr>
        <p:spPr>
          <a:xfrm>
            <a:off x="489745" y="1957386"/>
            <a:ext cx="8164510" cy="4387851"/>
          </a:xfrm>
          <a:prstGeom prst="roundRect">
            <a:avLst>
              <a:gd name="adj" fmla="val 2585"/>
            </a:avLst>
          </a:prstGeom>
          <a:noFill/>
          <a:ln>
            <a:noFill/>
          </a:ln>
        </p:spPr>
        <p:txBody>
          <a:bodyPr spcFirstLastPara="1" wrap="square" lIns="252000" tIns="252000" rIns="252000" bIns="252000" anchor="t" anchorCtr="0">
            <a:noAutofit/>
          </a:bodyPr>
          <a:lstStyle>
            <a:lvl1pPr marL="457200" marR="0" lvl="0" indent="-342900" algn="l" rtl="0">
              <a:lnSpc>
                <a:spcPct val="90000"/>
              </a:lnSpc>
              <a:spcBef>
                <a:spcPts val="1000"/>
              </a:spcBef>
              <a:spcAft>
                <a:spcPts val="0"/>
              </a:spcAft>
              <a:buClr>
                <a:srgbClr val="1C1C1C"/>
              </a:buClr>
              <a:buSzPts val="1800"/>
              <a:buFont typeface="Arial"/>
              <a:buChar char="•"/>
              <a:defRPr sz="1800" b="0" i="0" u="none" strike="noStrike" cap="none">
                <a:solidFill>
                  <a:srgbClr val="1C1C1C"/>
                </a:solidFill>
                <a:latin typeface="Roboto"/>
                <a:ea typeface="Roboto"/>
                <a:cs typeface="Roboto"/>
                <a:sym typeface="Roboto"/>
              </a:defRPr>
            </a:lvl1pPr>
            <a:lvl2pPr marL="914400" marR="0" lvl="1" indent="-330200" algn="l" rtl="0">
              <a:lnSpc>
                <a:spcPct val="90000"/>
              </a:lnSpc>
              <a:spcBef>
                <a:spcPts val="500"/>
              </a:spcBef>
              <a:spcAft>
                <a:spcPts val="0"/>
              </a:spcAft>
              <a:buClr>
                <a:srgbClr val="1C1C1C"/>
              </a:buClr>
              <a:buSzPts val="1600"/>
              <a:buFont typeface="Arial"/>
              <a:buChar char="•"/>
              <a:defRPr sz="1600" b="0" i="0" u="none" strike="noStrike" cap="none">
                <a:solidFill>
                  <a:srgbClr val="1C1C1C"/>
                </a:solidFill>
                <a:latin typeface="Roboto"/>
                <a:ea typeface="Roboto"/>
                <a:cs typeface="Roboto"/>
                <a:sym typeface="Roboto"/>
              </a:defRPr>
            </a:lvl2pPr>
            <a:lvl3pPr marL="1371600" marR="0" lvl="2"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Roboto"/>
                <a:ea typeface="Roboto"/>
                <a:cs typeface="Roboto"/>
                <a:sym typeface="Roboto"/>
              </a:defRPr>
            </a:lvl3pPr>
            <a:lvl4pPr marL="1828800" marR="0" lvl="3"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Roboto"/>
                <a:ea typeface="Roboto"/>
                <a:cs typeface="Roboto"/>
                <a:sym typeface="Roboto"/>
              </a:defRPr>
            </a:lvl4pPr>
            <a:lvl5pPr marL="2286000" marR="0" lvl="4"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Roboto"/>
                <a:ea typeface="Roboto"/>
                <a:cs typeface="Roboto"/>
                <a:sym typeface="Roboto"/>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Roboto"/>
                <a:ea typeface="Roboto"/>
                <a:cs typeface="Roboto"/>
                <a:sym typeface="Roboto"/>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Roboto"/>
                <a:ea typeface="Roboto"/>
                <a:cs typeface="Roboto"/>
                <a:sym typeface="Roboto"/>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Roboto"/>
                <a:ea typeface="Roboto"/>
                <a:cs typeface="Roboto"/>
                <a:sym typeface="Roboto"/>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Roboto"/>
                <a:ea typeface="Roboto"/>
                <a:cs typeface="Roboto"/>
                <a:sym typeface="Roboto"/>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1" r:id="rId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8" Type="http://schemas.openxmlformats.org/officeDocument/2006/relationships/slide" Target="slide13.xml"/><Relationship Id="rId3" Type="http://schemas.openxmlformats.org/officeDocument/2006/relationships/slide" Target="slide3.xml"/><Relationship Id="rId7" Type="http://schemas.openxmlformats.org/officeDocument/2006/relationships/slide" Target="slide1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slide" Target="slide11.xml"/><Relationship Id="rId5" Type="http://schemas.openxmlformats.org/officeDocument/2006/relationships/slide" Target="slide5.xml"/><Relationship Id="rId4" Type="http://schemas.openxmlformats.org/officeDocument/2006/relationships/slide" Target="slide4.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slide" Target="slide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slide" Target="slide2.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slide" Target="slide2.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slide" Target="slide2.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1.jpg"/><Relationship Id="rId5" Type="http://schemas.openxmlformats.org/officeDocument/2006/relationships/slide" Target="slide2.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hyperlink" Target="https://www.compare-school-performance.service.gov.uk/find-a-school-in-england" TargetMode="External"/><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slide" Target="slide2.xml"/><Relationship Id="rId5" Type="http://schemas.openxmlformats.org/officeDocument/2006/relationships/image" Target="../media/image3.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slide" Target="slide2.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9"/>
        <p:cNvGrpSpPr/>
        <p:nvPr/>
      </p:nvGrpSpPr>
      <p:grpSpPr>
        <a:xfrm>
          <a:off x="0" y="0"/>
          <a:ext cx="0" cy="0"/>
          <a:chOff x="0" y="0"/>
          <a:chExt cx="0" cy="0"/>
        </a:xfrm>
      </p:grpSpPr>
      <p:sp>
        <p:nvSpPr>
          <p:cNvPr id="30" name="Google Shape;30;p6"/>
          <p:cNvSpPr/>
          <p:nvPr/>
        </p:nvSpPr>
        <p:spPr>
          <a:xfrm>
            <a:off x="0" y="0"/>
            <a:ext cx="9144000" cy="1665843"/>
          </a:xfrm>
          <a:prstGeom prst="rect">
            <a:avLst/>
          </a:prstGeom>
          <a:solidFill>
            <a:schemeClr val="lt1">
              <a:alpha val="84705"/>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Roboto"/>
              <a:ea typeface="Roboto"/>
              <a:cs typeface="Roboto"/>
              <a:sym typeface="Roboto"/>
            </a:endParaRPr>
          </a:p>
        </p:txBody>
      </p:sp>
      <p:sp>
        <p:nvSpPr>
          <p:cNvPr id="31" name="Google Shape;31;p6"/>
          <p:cNvSpPr/>
          <p:nvPr/>
        </p:nvSpPr>
        <p:spPr>
          <a:xfrm>
            <a:off x="0" y="1665843"/>
            <a:ext cx="9144000" cy="56193"/>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Roboto"/>
              <a:ea typeface="Roboto"/>
              <a:cs typeface="Roboto"/>
              <a:sym typeface="Roboto"/>
            </a:endParaRPr>
          </a:p>
        </p:txBody>
      </p:sp>
      <p:pic>
        <p:nvPicPr>
          <p:cNvPr id="32" name="Google Shape;32;p6"/>
          <p:cNvPicPr preferRelativeResize="0"/>
          <p:nvPr/>
        </p:nvPicPr>
        <p:blipFill rotWithShape="1">
          <a:blip r:embed="rId3">
            <a:alphaModFix/>
          </a:blip>
          <a:srcRect/>
          <a:stretch/>
        </p:blipFill>
        <p:spPr>
          <a:xfrm>
            <a:off x="0" y="0"/>
            <a:ext cx="9144000" cy="334380"/>
          </a:xfrm>
          <a:prstGeom prst="rect">
            <a:avLst/>
          </a:prstGeom>
          <a:noFill/>
          <a:ln>
            <a:noFill/>
          </a:ln>
        </p:spPr>
      </p:pic>
      <p:pic>
        <p:nvPicPr>
          <p:cNvPr id="33" name="Google Shape;33;p6"/>
          <p:cNvPicPr preferRelativeResize="0"/>
          <p:nvPr/>
        </p:nvPicPr>
        <p:blipFill rotWithShape="1">
          <a:blip r:embed="rId4">
            <a:alphaModFix/>
          </a:blip>
          <a:srcRect/>
          <a:stretch/>
        </p:blipFill>
        <p:spPr>
          <a:xfrm>
            <a:off x="0" y="6118506"/>
            <a:ext cx="9144000" cy="739494"/>
          </a:xfrm>
          <a:prstGeom prst="rect">
            <a:avLst/>
          </a:prstGeom>
          <a:noFill/>
          <a:ln>
            <a:noFill/>
          </a:ln>
        </p:spPr>
      </p:pic>
      <p:sp>
        <p:nvSpPr>
          <p:cNvPr id="34" name="Google Shape;34;p6"/>
          <p:cNvSpPr txBox="1"/>
          <p:nvPr/>
        </p:nvSpPr>
        <p:spPr>
          <a:xfrm>
            <a:off x="443061" y="557847"/>
            <a:ext cx="8341710" cy="1107996"/>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3300" dirty="0">
                <a:solidFill>
                  <a:schemeClr val="dk1"/>
                </a:solidFill>
                <a:latin typeface="Roboto Black"/>
                <a:ea typeface="Roboto Black"/>
                <a:cs typeface="Roboto Black"/>
                <a:sym typeface="Roboto Black"/>
              </a:rPr>
              <a:t>End of Key Stage Two Assessments 2024</a:t>
            </a:r>
            <a:endParaRPr sz="3300" dirty="0">
              <a:solidFill>
                <a:schemeClr val="dk1"/>
              </a:solidFill>
              <a:latin typeface="Roboto"/>
              <a:ea typeface="Roboto"/>
              <a:cs typeface="Roboto"/>
              <a:sym typeface="Roboto"/>
            </a:endParaRPr>
          </a:p>
        </p:txBody>
      </p:sp>
      <p:sp>
        <p:nvSpPr>
          <p:cNvPr id="35" name="Google Shape;35;p6"/>
          <p:cNvSpPr txBox="1"/>
          <p:nvPr/>
        </p:nvSpPr>
        <p:spPr>
          <a:xfrm>
            <a:off x="-3610175" y="241825"/>
            <a:ext cx="30000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p:txBody>
      </p:sp>
      <p:sp>
        <p:nvSpPr>
          <p:cNvPr id="36" name="Google Shape;36;p6"/>
          <p:cNvSpPr txBox="1"/>
          <p:nvPr/>
        </p:nvSpPr>
        <p:spPr>
          <a:xfrm>
            <a:off x="-3949375" y="1015700"/>
            <a:ext cx="30000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p:txBody>
      </p:sp>
      <p:sp>
        <p:nvSpPr>
          <p:cNvPr id="2" name="Rectangle 1">
            <a:extLst>
              <a:ext uri="{FF2B5EF4-FFF2-40B4-BE49-F238E27FC236}">
                <a16:creationId xmlns:a16="http://schemas.microsoft.com/office/drawing/2014/main" id="{65B53F0A-AD79-6172-5F6E-0CED9AD66E74}"/>
              </a:ext>
            </a:extLst>
          </p:cNvPr>
          <p:cNvSpPr/>
          <p:nvPr/>
        </p:nvSpPr>
        <p:spPr>
          <a:xfrm>
            <a:off x="7692273" y="65620"/>
            <a:ext cx="1451728" cy="21256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i="0" dirty="0">
                <a:solidFill>
                  <a:schemeClr val="bg1"/>
                </a:solidFill>
                <a:effectLst/>
                <a:latin typeface="Roboto" panose="02000000000000000000" pitchFamily="2" charset="0"/>
              </a:rPr>
              <a:t>KS2 Assessments</a:t>
            </a:r>
            <a:endParaRPr lang="en-GB" sz="1200" b="1" dirty="0">
              <a:solidFill>
                <a:schemeClr val="bg1"/>
              </a:solidFill>
              <a:latin typeface="Roboto" panose="02000000000000000000" pitchFamily="2" charset="0"/>
              <a:ea typeface="Roboto" panose="02000000000000000000" pitchFamily="2" charset="0"/>
            </a:endParaRPr>
          </a:p>
        </p:txBody>
      </p:sp>
      <p:sp>
        <p:nvSpPr>
          <p:cNvPr id="3" name="TextBox 2">
            <a:extLst>
              <a:ext uri="{FF2B5EF4-FFF2-40B4-BE49-F238E27FC236}">
                <a16:creationId xmlns:a16="http://schemas.microsoft.com/office/drawing/2014/main" id="{D2D30B03-03FF-490B-B0B5-018BB2C9DD6A}"/>
              </a:ext>
            </a:extLst>
          </p:cNvPr>
          <p:cNvSpPr txBox="1"/>
          <p:nvPr/>
        </p:nvSpPr>
        <p:spPr>
          <a:xfrm>
            <a:off x="1451727" y="1948146"/>
            <a:ext cx="6187030" cy="1077218"/>
          </a:xfrm>
          <a:prstGeom prst="rect">
            <a:avLst/>
          </a:prstGeom>
          <a:noFill/>
        </p:spPr>
        <p:txBody>
          <a:bodyPr wrap="square" rtlCol="0">
            <a:spAutoFit/>
          </a:bodyPr>
          <a:lstStyle/>
          <a:p>
            <a:pPr algn="ctr"/>
            <a:r>
              <a:rPr lang="en-GB" sz="3200" b="1" dirty="0" err="1">
                <a:latin typeface="Arial" panose="020B0604020202020204" pitchFamily="34" charset="0"/>
                <a:cs typeface="Arial" panose="020B0604020202020204" pitchFamily="34" charset="0"/>
              </a:rPr>
              <a:t>Finchampstead</a:t>
            </a:r>
            <a:r>
              <a:rPr lang="en-GB" sz="3200" b="1" dirty="0">
                <a:latin typeface="Arial" panose="020B0604020202020204" pitchFamily="34" charset="0"/>
                <a:cs typeface="Arial" panose="020B0604020202020204" pitchFamily="34" charset="0"/>
              </a:rPr>
              <a:t> CE (Aided) Primary School</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9"/>
        <p:cNvGrpSpPr/>
        <p:nvPr/>
      </p:nvGrpSpPr>
      <p:grpSpPr>
        <a:xfrm>
          <a:off x="0" y="0"/>
          <a:ext cx="0" cy="0"/>
          <a:chOff x="0" y="0"/>
          <a:chExt cx="0" cy="0"/>
        </a:xfrm>
      </p:grpSpPr>
      <p:sp>
        <p:nvSpPr>
          <p:cNvPr id="50" name="Google Shape;50;p8"/>
          <p:cNvSpPr txBox="1"/>
          <p:nvPr/>
        </p:nvSpPr>
        <p:spPr>
          <a:xfrm>
            <a:off x="299405" y="549275"/>
            <a:ext cx="8545190" cy="805551"/>
          </a:xfrm>
          <a:prstGeom prst="roundRect">
            <a:avLst>
              <a:gd name="adj" fmla="val 13156"/>
            </a:avLst>
          </a:prstGeom>
          <a:solidFill>
            <a:schemeClr val="bg1"/>
          </a:solidFill>
          <a:ln>
            <a:noFill/>
          </a:ln>
        </p:spPr>
        <p:txBody>
          <a:bodyPr spcFirstLastPara="1" wrap="square" lIns="216000" tIns="216000" rIns="216000" bIns="216000" anchor="t" anchorCtr="0">
            <a:noAutofit/>
          </a:bodyPr>
          <a:lstStyle/>
          <a:p>
            <a:pPr marR="0" lvl="0" algn="just" rtl="0">
              <a:spcBef>
                <a:spcPts val="0"/>
              </a:spcBef>
              <a:spcAft>
                <a:spcPts val="0"/>
              </a:spcAft>
              <a:buClr>
                <a:schemeClr val="dk1"/>
              </a:buClr>
              <a:buSzPts val="2400"/>
            </a:pPr>
            <a:r>
              <a:rPr lang="en-GB" sz="2400" dirty="0">
                <a:solidFill>
                  <a:schemeClr val="dk1"/>
                </a:solidFill>
                <a:latin typeface="Roboto Black"/>
                <a:ea typeface="Roboto Black"/>
                <a:cs typeface="Roboto Black"/>
                <a:sym typeface="Roboto Black"/>
              </a:rPr>
              <a:t>Contents</a:t>
            </a:r>
            <a:endParaRPr dirty="0"/>
          </a:p>
        </p:txBody>
      </p:sp>
      <p:graphicFrame>
        <p:nvGraphicFramePr>
          <p:cNvPr id="51" name="Google Shape;51;p8"/>
          <p:cNvGraphicFramePr/>
          <p:nvPr>
            <p:extLst>
              <p:ext uri="{D42A27DB-BD31-4B8C-83A1-F6EECF244321}">
                <p14:modId xmlns:p14="http://schemas.microsoft.com/office/powerpoint/2010/main" val="1147304793"/>
              </p:ext>
            </p:extLst>
          </p:nvPr>
        </p:nvGraphicFramePr>
        <p:xfrm>
          <a:off x="299405" y="1546196"/>
          <a:ext cx="8545200" cy="3202163"/>
        </p:xfrm>
        <a:graphic>
          <a:graphicData uri="http://schemas.openxmlformats.org/drawingml/2006/table">
            <a:tbl>
              <a:tblPr firstRow="1" bandRow="1">
                <a:noFill/>
                <a:tableStyleId>{D90D5022-27CE-4241-9872-D33297A1A7A0}</a:tableStyleId>
              </a:tblPr>
              <a:tblGrid>
                <a:gridCol w="360471">
                  <a:extLst>
                    <a:ext uri="{9D8B030D-6E8A-4147-A177-3AD203B41FA5}">
                      <a16:colId xmlns:a16="http://schemas.microsoft.com/office/drawing/2014/main" val="20000"/>
                    </a:ext>
                  </a:extLst>
                </a:gridCol>
                <a:gridCol w="8184729">
                  <a:extLst>
                    <a:ext uri="{9D8B030D-6E8A-4147-A177-3AD203B41FA5}">
                      <a16:colId xmlns:a16="http://schemas.microsoft.com/office/drawing/2014/main" val="20001"/>
                    </a:ext>
                  </a:extLst>
                </a:gridCol>
              </a:tblGrid>
              <a:tr h="449736">
                <a:tc>
                  <a:txBody>
                    <a:bodyPr/>
                    <a:lstStyle/>
                    <a:p>
                      <a:pPr marL="0" marR="0" lvl="0" indent="0" algn="ctr" rtl="0">
                        <a:spcBef>
                          <a:spcPts val="0"/>
                        </a:spcBef>
                        <a:spcAft>
                          <a:spcPts val="0"/>
                        </a:spcAft>
                        <a:buNone/>
                      </a:pPr>
                      <a:r>
                        <a:rPr lang="en-GB" sz="1600"/>
                        <a:t>1</a:t>
                      </a:r>
                      <a:endParaRPr sz="1600" b="1" u="none" strike="noStrike" cap="none">
                        <a:solidFill>
                          <a:schemeClr val="lt1"/>
                        </a:solidFill>
                        <a:latin typeface="Roboto"/>
                        <a:ea typeface="Roboto"/>
                        <a:cs typeface="Roboto"/>
                        <a:sym typeface="Roboto"/>
                      </a:endParaRPr>
                    </a:p>
                  </a:txBody>
                  <a:tcPr marL="18000" marR="18000" marT="0" marB="0" anchor="ctr">
                    <a:lnL w="12700" cap="flat" cmpd="sng">
                      <a:solidFill>
                        <a:schemeClr val="accent2"/>
                      </a:solidFill>
                      <a:prstDash val="solid"/>
                      <a:round/>
                      <a:headEnd type="none" w="sm" len="sm"/>
                      <a:tailEnd type="none" w="sm" len="sm"/>
                    </a:lnL>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chemeClr val="accent2"/>
                    </a:solidFill>
                  </a:tcPr>
                </a:tc>
                <a:tc>
                  <a:txBody>
                    <a:bodyPr/>
                    <a:lstStyle/>
                    <a:p>
                      <a:pPr marL="0" marR="0" lvl="0" indent="0" algn="l" rtl="0">
                        <a:spcBef>
                          <a:spcPts val="0"/>
                        </a:spcBef>
                        <a:spcAft>
                          <a:spcPts val="0"/>
                        </a:spcAft>
                        <a:buNone/>
                      </a:pPr>
                      <a:r>
                        <a:rPr lang="en-GB" sz="1600" u="sng" dirty="0">
                          <a:solidFill>
                            <a:schemeClr val="hlink"/>
                          </a:solidFill>
                          <a:hlinkClick r:id="rId3" action="ppaction://hlinksldjump"/>
                        </a:rPr>
                        <a:t>What are end of key stage two assessments? </a:t>
                      </a:r>
                      <a:endParaRPr sz="1600" b="1" u="sng" dirty="0">
                        <a:solidFill>
                          <a:schemeClr val="dk1"/>
                        </a:solidFill>
                        <a:latin typeface="Roboto"/>
                        <a:ea typeface="Roboto"/>
                        <a:cs typeface="Roboto"/>
                        <a:sym typeface="Roboto"/>
                      </a:endParaRPr>
                    </a:p>
                  </a:txBody>
                  <a:tcPr marL="91450" marR="91450" marT="36000" marB="36000" anchor="ctr">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rgbClr val="FFFFFF"/>
                    </a:solidFill>
                  </a:tcPr>
                </a:tc>
                <a:extLst>
                  <a:ext uri="{0D108BD9-81ED-4DB2-BD59-A6C34878D82A}">
                    <a16:rowId xmlns:a16="http://schemas.microsoft.com/office/drawing/2014/main" val="10000"/>
                  </a:ext>
                </a:extLst>
              </a:tr>
              <a:tr h="0">
                <a:tc>
                  <a:txBody>
                    <a:bodyPr/>
                    <a:lstStyle/>
                    <a:p>
                      <a:pPr marL="0" marR="0" lvl="0" indent="0" algn="ctr" rtl="0">
                        <a:spcBef>
                          <a:spcPts val="0"/>
                        </a:spcBef>
                        <a:spcAft>
                          <a:spcPts val="0"/>
                        </a:spcAft>
                        <a:buNone/>
                      </a:pPr>
                      <a:endParaRPr sz="100"/>
                    </a:p>
                  </a:txBody>
                  <a:tcPr marL="18000" marR="18000" marT="0" marB="0" anchor="ctr">
                    <a:lnL w="12700" cap="flat" cmpd="sng">
                      <a:solidFill>
                        <a:schemeClr val="accent2"/>
                      </a:solidFill>
                      <a:prstDash val="solid"/>
                      <a:round/>
                      <a:headEnd type="none" w="sm" len="sm"/>
                      <a:tailEnd type="none" w="sm" len="sm"/>
                    </a:lnL>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chemeClr val="lt1"/>
                    </a:solidFill>
                  </a:tcPr>
                </a:tc>
                <a:tc>
                  <a:txBody>
                    <a:bodyPr/>
                    <a:lstStyle/>
                    <a:p>
                      <a:pPr marL="0" marR="0" lvl="0" indent="0" algn="l" rtl="0">
                        <a:spcBef>
                          <a:spcPts val="0"/>
                        </a:spcBef>
                        <a:spcAft>
                          <a:spcPts val="0"/>
                        </a:spcAft>
                        <a:buNone/>
                      </a:pPr>
                      <a:endParaRPr sz="100" u="sng">
                        <a:solidFill>
                          <a:schemeClr val="dk1"/>
                        </a:solidFill>
                      </a:endParaRPr>
                    </a:p>
                  </a:txBody>
                  <a:tcPr marL="91450" marR="91450" marT="36000" marB="36000" anchor="ctr">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r h="449736">
                <a:tc>
                  <a:txBody>
                    <a:bodyPr/>
                    <a:lstStyle/>
                    <a:p>
                      <a:pPr marL="0" marR="0" lvl="0" indent="0" algn="ctr" rtl="0">
                        <a:spcBef>
                          <a:spcPts val="0"/>
                        </a:spcBef>
                        <a:spcAft>
                          <a:spcPts val="0"/>
                        </a:spcAft>
                        <a:buNone/>
                      </a:pPr>
                      <a:r>
                        <a:rPr lang="en-GB" sz="1600" b="1" dirty="0">
                          <a:solidFill>
                            <a:schemeClr val="lt1"/>
                          </a:solidFill>
                        </a:rPr>
                        <a:t>2</a:t>
                      </a:r>
                      <a:endParaRPr sz="1600" b="1" dirty="0">
                        <a:solidFill>
                          <a:schemeClr val="lt1"/>
                        </a:solidFill>
                      </a:endParaRPr>
                    </a:p>
                  </a:txBody>
                  <a:tcPr marL="18000" marR="18000" marT="0" marB="0" anchor="ctr">
                    <a:lnL w="12700" cap="flat" cmpd="sng">
                      <a:solidFill>
                        <a:schemeClr val="accent2"/>
                      </a:solidFill>
                      <a:prstDash val="solid"/>
                      <a:round/>
                      <a:headEnd type="none" w="sm" len="sm"/>
                      <a:tailEnd type="none" w="sm" len="sm"/>
                    </a:lnL>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chemeClr val="accent2"/>
                    </a:solidFill>
                  </a:tcPr>
                </a:tc>
                <a:tc>
                  <a:txBody>
                    <a:bodyPr/>
                    <a:lstStyle/>
                    <a:p>
                      <a:pPr marL="0" marR="0" lvl="0" indent="0" algn="l" rtl="0">
                        <a:spcBef>
                          <a:spcPts val="0"/>
                        </a:spcBef>
                        <a:spcAft>
                          <a:spcPts val="0"/>
                        </a:spcAft>
                        <a:buNone/>
                      </a:pPr>
                      <a:r>
                        <a:rPr lang="en-GB" sz="1600" b="1" u="sng" dirty="0">
                          <a:solidFill>
                            <a:schemeClr val="hlink"/>
                          </a:solidFill>
                          <a:hlinkClick r:id="rId4" action="ppaction://hlinksldjump"/>
                        </a:rPr>
                        <a:t>When do they happen?</a:t>
                      </a:r>
                      <a:endParaRPr sz="1600" b="1" u="sng" dirty="0">
                        <a:solidFill>
                          <a:schemeClr val="dk1"/>
                        </a:solidFill>
                      </a:endParaRPr>
                    </a:p>
                  </a:txBody>
                  <a:tcPr marL="91450" marR="91450" marT="36000" marB="36000" anchor="ctr">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r h="105864">
                <a:tc>
                  <a:txBody>
                    <a:bodyPr/>
                    <a:lstStyle/>
                    <a:p>
                      <a:pPr marL="0" marR="0" lvl="0" indent="0" algn="ctr" rtl="0">
                        <a:spcBef>
                          <a:spcPts val="0"/>
                        </a:spcBef>
                        <a:spcAft>
                          <a:spcPts val="0"/>
                        </a:spcAft>
                        <a:buNone/>
                      </a:pPr>
                      <a:endParaRPr sz="300" b="1">
                        <a:solidFill>
                          <a:schemeClr val="lt1"/>
                        </a:solidFill>
                        <a:latin typeface="Roboto"/>
                        <a:ea typeface="Roboto"/>
                        <a:cs typeface="Roboto"/>
                        <a:sym typeface="Roboto"/>
                      </a:endParaRPr>
                    </a:p>
                  </a:txBody>
                  <a:tcPr marL="18000" marR="18000" marT="0" marB="0" anchor="ctr">
                    <a:lnL w="9525" cap="flat" cmpd="sng">
                      <a:solidFill>
                        <a:srgbClr val="000000">
                          <a:alpha val="0"/>
                        </a:srgbClr>
                      </a:solidFill>
                      <a:prstDash val="solid"/>
                      <a:round/>
                      <a:headEnd type="none" w="sm" len="sm"/>
                      <a:tailEnd type="none" w="sm" len="sm"/>
                    </a:lnL>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rgbClr val="FFFFFF"/>
                    </a:solidFill>
                  </a:tcPr>
                </a:tc>
                <a:tc>
                  <a:txBody>
                    <a:bodyPr/>
                    <a:lstStyle/>
                    <a:p>
                      <a:pPr marL="0" marR="0" lvl="0" indent="0" algn="l" rtl="0">
                        <a:spcBef>
                          <a:spcPts val="0"/>
                        </a:spcBef>
                        <a:spcAft>
                          <a:spcPts val="0"/>
                        </a:spcAft>
                        <a:buNone/>
                      </a:pPr>
                      <a:endParaRPr sz="300" b="1" u="sng" dirty="0">
                        <a:solidFill>
                          <a:schemeClr val="dk1"/>
                        </a:solidFill>
                        <a:latin typeface="Roboto"/>
                        <a:ea typeface="Roboto"/>
                        <a:cs typeface="Roboto"/>
                        <a:sym typeface="Roboto"/>
                      </a:endParaRPr>
                    </a:p>
                  </a:txBody>
                  <a:tcPr marL="91450" marR="91450" marT="0" marB="0" anchor="ctr">
                    <a:lnR w="9525" cap="flat" cmpd="sng">
                      <a:solidFill>
                        <a:srgbClr val="000000">
                          <a:alpha val="0"/>
                        </a:srgbClr>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rgbClr val="FFFFFF"/>
                    </a:solidFill>
                  </a:tcPr>
                </a:tc>
                <a:extLst>
                  <a:ext uri="{0D108BD9-81ED-4DB2-BD59-A6C34878D82A}">
                    <a16:rowId xmlns:a16="http://schemas.microsoft.com/office/drawing/2014/main" val="10003"/>
                  </a:ext>
                </a:extLst>
              </a:tr>
              <a:tr h="449736">
                <a:tc>
                  <a:txBody>
                    <a:bodyPr/>
                    <a:lstStyle/>
                    <a:p>
                      <a:pPr marL="0" marR="0" lvl="0" indent="0" algn="ctr" rtl="0">
                        <a:spcBef>
                          <a:spcPts val="0"/>
                        </a:spcBef>
                        <a:spcAft>
                          <a:spcPts val="0"/>
                        </a:spcAft>
                        <a:buNone/>
                      </a:pPr>
                      <a:r>
                        <a:rPr lang="en-GB" sz="1600" b="1">
                          <a:solidFill>
                            <a:schemeClr val="lt1"/>
                          </a:solidFill>
                        </a:rPr>
                        <a:t>3</a:t>
                      </a:r>
                      <a:endParaRPr sz="1600" b="1">
                        <a:solidFill>
                          <a:schemeClr val="lt1"/>
                        </a:solidFill>
                        <a:latin typeface="Roboto"/>
                        <a:ea typeface="Roboto"/>
                        <a:cs typeface="Roboto"/>
                        <a:sym typeface="Roboto"/>
                      </a:endParaRPr>
                    </a:p>
                  </a:txBody>
                  <a:tcPr marL="18000" marR="18000" marT="0" marB="0" anchor="ctr">
                    <a:lnL w="12700" cap="flat" cmpd="sng">
                      <a:solidFill>
                        <a:schemeClr val="accent2"/>
                      </a:solidFill>
                      <a:prstDash val="solid"/>
                      <a:round/>
                      <a:headEnd type="none" w="sm" len="sm"/>
                      <a:tailEnd type="none" w="sm" len="sm"/>
                    </a:lnL>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chemeClr val="accent2"/>
                    </a:solidFill>
                  </a:tcPr>
                </a:tc>
                <a:tc>
                  <a:txBody>
                    <a:bodyPr/>
                    <a:lstStyle/>
                    <a:p>
                      <a:pPr marL="0" lvl="0" indent="0" algn="l" rtl="0">
                        <a:spcBef>
                          <a:spcPts val="0"/>
                        </a:spcBef>
                        <a:spcAft>
                          <a:spcPts val="0"/>
                        </a:spcAft>
                        <a:buNone/>
                      </a:pPr>
                      <a:r>
                        <a:rPr lang="en-GB" sz="1600" b="1" u="sng" dirty="0">
                          <a:solidFill>
                            <a:schemeClr val="hlink"/>
                          </a:solidFill>
                          <a:hlinkClick r:id="rId5" action="ppaction://hlinksldjump"/>
                        </a:rPr>
                        <a:t>What are the children tested on?</a:t>
                      </a:r>
                      <a:endParaRPr sz="1600" b="1" u="sng" dirty="0">
                        <a:solidFill>
                          <a:schemeClr val="dk1"/>
                        </a:solidFill>
                        <a:latin typeface="Roboto"/>
                        <a:ea typeface="Roboto"/>
                        <a:cs typeface="Roboto"/>
                        <a:sym typeface="Roboto"/>
                      </a:endParaRPr>
                    </a:p>
                  </a:txBody>
                  <a:tcPr marL="91450" marR="91450" marT="36000" marB="36000" anchor="ctr">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rgbClr val="FFFFFF"/>
                    </a:solidFill>
                  </a:tcPr>
                </a:tc>
                <a:extLst>
                  <a:ext uri="{0D108BD9-81ED-4DB2-BD59-A6C34878D82A}">
                    <a16:rowId xmlns:a16="http://schemas.microsoft.com/office/drawing/2014/main" val="10004"/>
                  </a:ext>
                </a:extLst>
              </a:tr>
              <a:tr h="97019">
                <a:tc>
                  <a:txBody>
                    <a:bodyPr/>
                    <a:lstStyle/>
                    <a:p>
                      <a:pPr marL="0" marR="0" lvl="0" indent="0" algn="ctr" rtl="0">
                        <a:spcBef>
                          <a:spcPts val="0"/>
                        </a:spcBef>
                        <a:spcAft>
                          <a:spcPts val="0"/>
                        </a:spcAft>
                        <a:buNone/>
                      </a:pPr>
                      <a:endParaRPr sz="300" b="1">
                        <a:solidFill>
                          <a:schemeClr val="lt1"/>
                        </a:solidFill>
                        <a:latin typeface="Roboto"/>
                        <a:ea typeface="Roboto"/>
                        <a:cs typeface="Roboto"/>
                        <a:sym typeface="Roboto"/>
                      </a:endParaRPr>
                    </a:p>
                  </a:txBody>
                  <a:tcPr marL="18000" marR="18000" marT="0" marB="0" anchor="ctr">
                    <a:lnL w="9525" cap="flat" cmpd="sng">
                      <a:solidFill>
                        <a:srgbClr val="000000">
                          <a:alpha val="0"/>
                        </a:srgbClr>
                      </a:solidFill>
                      <a:prstDash val="solid"/>
                      <a:round/>
                      <a:headEnd type="none" w="sm" len="sm"/>
                      <a:tailEnd type="none" w="sm" len="sm"/>
                    </a:lnL>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rgbClr val="FFFFFF"/>
                    </a:solidFill>
                  </a:tcPr>
                </a:tc>
                <a:tc>
                  <a:txBody>
                    <a:bodyPr/>
                    <a:lstStyle/>
                    <a:p>
                      <a:pPr marL="0" marR="0" lvl="0" indent="0" algn="l" rtl="0">
                        <a:spcBef>
                          <a:spcPts val="0"/>
                        </a:spcBef>
                        <a:spcAft>
                          <a:spcPts val="0"/>
                        </a:spcAft>
                        <a:buNone/>
                      </a:pPr>
                      <a:endParaRPr sz="300" b="1" u="sng" dirty="0">
                        <a:solidFill>
                          <a:schemeClr val="dk1"/>
                        </a:solidFill>
                        <a:latin typeface="Roboto"/>
                        <a:ea typeface="Roboto"/>
                        <a:cs typeface="Roboto"/>
                        <a:sym typeface="Roboto"/>
                      </a:endParaRPr>
                    </a:p>
                  </a:txBody>
                  <a:tcPr marL="91450" marR="91450" marT="0" marB="0" anchor="ctr">
                    <a:lnR w="9525" cap="flat" cmpd="sng">
                      <a:solidFill>
                        <a:srgbClr val="000000">
                          <a:alpha val="0"/>
                        </a:srgbClr>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rgbClr val="FFFFFF"/>
                    </a:solidFill>
                  </a:tcPr>
                </a:tc>
                <a:extLst>
                  <a:ext uri="{0D108BD9-81ED-4DB2-BD59-A6C34878D82A}">
                    <a16:rowId xmlns:a16="http://schemas.microsoft.com/office/drawing/2014/main" val="10005"/>
                  </a:ext>
                </a:extLst>
              </a:tr>
              <a:tr h="449736">
                <a:tc>
                  <a:txBody>
                    <a:bodyPr/>
                    <a:lstStyle/>
                    <a:p>
                      <a:pPr marL="0" marR="0" lvl="0" indent="0" algn="ctr" rtl="0">
                        <a:spcBef>
                          <a:spcPts val="0"/>
                        </a:spcBef>
                        <a:spcAft>
                          <a:spcPts val="0"/>
                        </a:spcAft>
                        <a:buNone/>
                      </a:pPr>
                      <a:r>
                        <a:rPr lang="en-GB" sz="1600" b="1">
                          <a:solidFill>
                            <a:schemeClr val="lt1"/>
                          </a:solidFill>
                        </a:rPr>
                        <a:t>4</a:t>
                      </a:r>
                      <a:endParaRPr sz="1600" b="1">
                        <a:solidFill>
                          <a:schemeClr val="lt1"/>
                        </a:solidFill>
                        <a:latin typeface="Roboto"/>
                        <a:ea typeface="Roboto"/>
                        <a:cs typeface="Roboto"/>
                        <a:sym typeface="Roboto"/>
                      </a:endParaRPr>
                    </a:p>
                  </a:txBody>
                  <a:tcPr marL="18000" marR="18000" marT="0" marB="0" anchor="ctr">
                    <a:lnL w="12700" cap="flat" cmpd="sng">
                      <a:solidFill>
                        <a:schemeClr val="accent2"/>
                      </a:solidFill>
                      <a:prstDash val="solid"/>
                      <a:round/>
                      <a:headEnd type="none" w="sm" len="sm"/>
                      <a:tailEnd type="none" w="sm" len="sm"/>
                    </a:lnL>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chemeClr val="accent2"/>
                    </a:solidFill>
                  </a:tcPr>
                </a:tc>
                <a:tc>
                  <a:txBody>
                    <a:bodyPr/>
                    <a:lstStyle/>
                    <a:p>
                      <a:pPr marL="0" lvl="0" indent="0" algn="l" rtl="0">
                        <a:spcBef>
                          <a:spcPts val="0"/>
                        </a:spcBef>
                        <a:spcAft>
                          <a:spcPts val="0"/>
                        </a:spcAft>
                        <a:buNone/>
                      </a:pPr>
                      <a:r>
                        <a:rPr lang="en-GB" sz="1600" b="1" u="sng" dirty="0">
                          <a:solidFill>
                            <a:schemeClr val="hlink"/>
                          </a:solidFill>
                          <a:hlinkClick r:id="rId6" action="ppaction://hlinksldjump"/>
                        </a:rPr>
                        <a:t>How are the tests administered? </a:t>
                      </a:r>
                      <a:endParaRPr sz="1600" b="1" u="sng" dirty="0"/>
                    </a:p>
                  </a:txBody>
                  <a:tcPr marL="91450" marR="91450" marT="36000" marB="36000" anchor="ctr">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rgbClr val="FFFFFF"/>
                    </a:solidFill>
                  </a:tcPr>
                </a:tc>
                <a:extLst>
                  <a:ext uri="{0D108BD9-81ED-4DB2-BD59-A6C34878D82A}">
                    <a16:rowId xmlns:a16="http://schemas.microsoft.com/office/drawing/2014/main" val="10006"/>
                  </a:ext>
                </a:extLst>
              </a:tr>
              <a:tr h="106445">
                <a:tc>
                  <a:txBody>
                    <a:bodyPr/>
                    <a:lstStyle/>
                    <a:p>
                      <a:pPr marL="0" marR="0" lvl="0" indent="0" algn="ctr" rtl="0">
                        <a:spcBef>
                          <a:spcPts val="0"/>
                        </a:spcBef>
                        <a:spcAft>
                          <a:spcPts val="0"/>
                        </a:spcAft>
                        <a:buNone/>
                      </a:pPr>
                      <a:endParaRPr sz="300" b="1">
                        <a:solidFill>
                          <a:schemeClr val="lt1"/>
                        </a:solidFill>
                        <a:latin typeface="Roboto"/>
                        <a:ea typeface="Roboto"/>
                        <a:cs typeface="Roboto"/>
                        <a:sym typeface="Roboto"/>
                      </a:endParaRPr>
                    </a:p>
                  </a:txBody>
                  <a:tcPr marL="18000" marR="18000" marT="0" marB="0" anchor="ctr">
                    <a:lnL w="9525" cap="flat" cmpd="sng">
                      <a:solidFill>
                        <a:srgbClr val="000000">
                          <a:alpha val="0"/>
                        </a:srgbClr>
                      </a:solidFill>
                      <a:prstDash val="solid"/>
                      <a:round/>
                      <a:headEnd type="none" w="sm" len="sm"/>
                      <a:tailEnd type="none" w="sm" len="sm"/>
                    </a:lnL>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rgbClr val="FFFFFF"/>
                    </a:solidFill>
                  </a:tcPr>
                </a:tc>
                <a:tc>
                  <a:txBody>
                    <a:bodyPr/>
                    <a:lstStyle/>
                    <a:p>
                      <a:pPr marL="0" marR="0" lvl="0" indent="0" algn="l" rtl="0">
                        <a:spcBef>
                          <a:spcPts val="0"/>
                        </a:spcBef>
                        <a:spcAft>
                          <a:spcPts val="0"/>
                        </a:spcAft>
                        <a:buNone/>
                      </a:pPr>
                      <a:endParaRPr sz="300" b="1" u="sng" dirty="0">
                        <a:solidFill>
                          <a:schemeClr val="dk1"/>
                        </a:solidFill>
                        <a:latin typeface="Roboto"/>
                        <a:ea typeface="Roboto"/>
                        <a:cs typeface="Roboto"/>
                        <a:sym typeface="Roboto"/>
                      </a:endParaRPr>
                    </a:p>
                  </a:txBody>
                  <a:tcPr marL="91450" marR="91450" marT="0" marB="0" anchor="ctr">
                    <a:lnR w="9525" cap="flat" cmpd="sng">
                      <a:solidFill>
                        <a:srgbClr val="000000">
                          <a:alpha val="0"/>
                        </a:srgbClr>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rgbClr val="FFFFFF"/>
                    </a:solidFill>
                  </a:tcPr>
                </a:tc>
                <a:extLst>
                  <a:ext uri="{0D108BD9-81ED-4DB2-BD59-A6C34878D82A}">
                    <a16:rowId xmlns:a16="http://schemas.microsoft.com/office/drawing/2014/main" val="10007"/>
                  </a:ext>
                </a:extLst>
              </a:tr>
              <a:tr h="449736">
                <a:tc>
                  <a:txBody>
                    <a:bodyPr/>
                    <a:lstStyle/>
                    <a:p>
                      <a:pPr marL="0" marR="0" lvl="0" indent="0" algn="ctr" rtl="0">
                        <a:spcBef>
                          <a:spcPts val="0"/>
                        </a:spcBef>
                        <a:spcAft>
                          <a:spcPts val="0"/>
                        </a:spcAft>
                        <a:buNone/>
                      </a:pPr>
                      <a:r>
                        <a:rPr lang="en-GB" sz="1600" b="1">
                          <a:solidFill>
                            <a:schemeClr val="lt1"/>
                          </a:solidFill>
                        </a:rPr>
                        <a:t>5</a:t>
                      </a:r>
                      <a:endParaRPr sz="1600" b="1">
                        <a:solidFill>
                          <a:schemeClr val="lt1"/>
                        </a:solidFill>
                        <a:latin typeface="Roboto"/>
                        <a:ea typeface="Roboto"/>
                        <a:cs typeface="Roboto"/>
                        <a:sym typeface="Roboto"/>
                      </a:endParaRPr>
                    </a:p>
                  </a:txBody>
                  <a:tcPr marL="18000" marR="18000" marT="0" marB="0" anchor="ctr">
                    <a:lnL w="12700" cap="flat" cmpd="sng">
                      <a:solidFill>
                        <a:schemeClr val="accent2"/>
                      </a:solidFill>
                      <a:prstDash val="solid"/>
                      <a:round/>
                      <a:headEnd type="none" w="sm" len="sm"/>
                      <a:tailEnd type="none" w="sm" len="sm"/>
                    </a:lnL>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chemeClr val="accent2"/>
                    </a:solidFill>
                  </a:tcPr>
                </a:tc>
                <a:tc>
                  <a:txBody>
                    <a:bodyPr/>
                    <a:lstStyle/>
                    <a:p>
                      <a:pPr marL="0" lvl="0" indent="0" algn="l" rtl="0">
                        <a:spcBef>
                          <a:spcPts val="0"/>
                        </a:spcBef>
                        <a:spcAft>
                          <a:spcPts val="0"/>
                        </a:spcAft>
                        <a:buNone/>
                      </a:pPr>
                      <a:r>
                        <a:rPr lang="en-GB" sz="1600" b="1" u="sng" dirty="0">
                          <a:solidFill>
                            <a:schemeClr val="hlink"/>
                          </a:solidFill>
                          <a:hlinkClick r:id="rId7" action="ppaction://hlinksldjump"/>
                        </a:rPr>
                        <a:t>What happens with the results? </a:t>
                      </a:r>
                      <a:endParaRPr sz="1600" b="1" u="sng" dirty="0">
                        <a:solidFill>
                          <a:schemeClr val="dk1"/>
                        </a:solidFill>
                        <a:latin typeface="Roboto"/>
                        <a:ea typeface="Roboto"/>
                        <a:cs typeface="Roboto"/>
                        <a:sym typeface="Roboto"/>
                      </a:endParaRPr>
                    </a:p>
                  </a:txBody>
                  <a:tcPr marL="91450" marR="91450" marT="36000" marB="36000" anchor="ctr">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rgbClr val="FFFFFF"/>
                    </a:solidFill>
                  </a:tcPr>
                </a:tc>
                <a:extLst>
                  <a:ext uri="{0D108BD9-81ED-4DB2-BD59-A6C34878D82A}">
                    <a16:rowId xmlns:a16="http://schemas.microsoft.com/office/drawing/2014/main" val="10008"/>
                  </a:ext>
                </a:extLst>
              </a:tr>
              <a:tr h="97019">
                <a:tc>
                  <a:txBody>
                    <a:bodyPr/>
                    <a:lstStyle/>
                    <a:p>
                      <a:pPr marL="0" marR="0" lvl="0" indent="0" algn="ctr" rtl="0">
                        <a:spcBef>
                          <a:spcPts val="0"/>
                        </a:spcBef>
                        <a:spcAft>
                          <a:spcPts val="0"/>
                        </a:spcAft>
                        <a:buNone/>
                      </a:pPr>
                      <a:endParaRPr sz="300" b="1">
                        <a:solidFill>
                          <a:schemeClr val="lt1"/>
                        </a:solidFill>
                        <a:latin typeface="Roboto"/>
                        <a:ea typeface="Roboto"/>
                        <a:cs typeface="Roboto"/>
                        <a:sym typeface="Roboto"/>
                      </a:endParaRPr>
                    </a:p>
                  </a:txBody>
                  <a:tcPr marL="18000" marR="18000" marT="0" marB="0" anchor="ctr">
                    <a:lnL w="9525" cap="flat" cmpd="sng">
                      <a:solidFill>
                        <a:srgbClr val="000000">
                          <a:alpha val="0"/>
                        </a:srgbClr>
                      </a:solidFill>
                      <a:prstDash val="solid"/>
                      <a:round/>
                      <a:headEnd type="none" w="sm" len="sm"/>
                      <a:tailEnd type="none" w="sm" len="sm"/>
                    </a:lnL>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rgbClr val="FFFFFF"/>
                    </a:solidFill>
                  </a:tcPr>
                </a:tc>
                <a:tc>
                  <a:txBody>
                    <a:bodyPr/>
                    <a:lstStyle/>
                    <a:p>
                      <a:pPr marL="0" marR="0" lvl="0" indent="0" algn="l" rtl="0">
                        <a:spcBef>
                          <a:spcPts val="0"/>
                        </a:spcBef>
                        <a:spcAft>
                          <a:spcPts val="0"/>
                        </a:spcAft>
                        <a:buNone/>
                      </a:pPr>
                      <a:endParaRPr sz="300" b="1" u="sng" dirty="0">
                        <a:solidFill>
                          <a:schemeClr val="dk1"/>
                        </a:solidFill>
                        <a:latin typeface="Roboto"/>
                        <a:ea typeface="Roboto"/>
                        <a:cs typeface="Roboto"/>
                        <a:sym typeface="Roboto"/>
                      </a:endParaRPr>
                    </a:p>
                  </a:txBody>
                  <a:tcPr marL="91450" marR="91450" marT="0" marB="0" anchor="ctr">
                    <a:lnR w="9525" cap="flat" cmpd="sng">
                      <a:solidFill>
                        <a:srgbClr val="000000">
                          <a:alpha val="0"/>
                        </a:srgbClr>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rgbClr val="FFFFFF"/>
                    </a:solidFill>
                  </a:tcPr>
                </a:tc>
                <a:extLst>
                  <a:ext uri="{0D108BD9-81ED-4DB2-BD59-A6C34878D82A}">
                    <a16:rowId xmlns:a16="http://schemas.microsoft.com/office/drawing/2014/main" val="10009"/>
                  </a:ext>
                </a:extLst>
              </a:tr>
              <a:tr h="449736">
                <a:tc>
                  <a:txBody>
                    <a:bodyPr/>
                    <a:lstStyle/>
                    <a:p>
                      <a:pPr marL="0" marR="0" lvl="0" indent="0" algn="ctr" rtl="0">
                        <a:spcBef>
                          <a:spcPts val="0"/>
                        </a:spcBef>
                        <a:spcAft>
                          <a:spcPts val="0"/>
                        </a:spcAft>
                        <a:buNone/>
                      </a:pPr>
                      <a:r>
                        <a:rPr lang="en-GB" sz="1600" b="1" dirty="0">
                          <a:solidFill>
                            <a:schemeClr val="lt1"/>
                          </a:solidFill>
                        </a:rPr>
                        <a:t>6</a:t>
                      </a:r>
                      <a:endParaRPr sz="1600" b="1" dirty="0">
                        <a:solidFill>
                          <a:schemeClr val="lt1"/>
                        </a:solidFill>
                        <a:latin typeface="Roboto"/>
                        <a:ea typeface="Roboto"/>
                        <a:cs typeface="Roboto"/>
                        <a:sym typeface="Roboto"/>
                      </a:endParaRPr>
                    </a:p>
                  </a:txBody>
                  <a:tcPr marL="18000" marR="18000" marT="0" marB="0" anchor="ctr">
                    <a:lnL w="12700" cap="flat" cmpd="sng">
                      <a:solidFill>
                        <a:schemeClr val="accent2"/>
                      </a:solidFill>
                      <a:prstDash val="solid"/>
                      <a:round/>
                      <a:headEnd type="none" w="sm" len="sm"/>
                      <a:tailEnd type="none" w="sm" len="sm"/>
                    </a:lnL>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chemeClr val="accent2"/>
                    </a:solidFill>
                  </a:tcPr>
                </a:tc>
                <a:tc>
                  <a:txBody>
                    <a:bodyPr/>
                    <a:lstStyle/>
                    <a:p>
                      <a:pPr marL="0" marR="0" lvl="0" indent="0" algn="l" rtl="0">
                        <a:spcBef>
                          <a:spcPts val="0"/>
                        </a:spcBef>
                        <a:spcAft>
                          <a:spcPts val="0"/>
                        </a:spcAft>
                        <a:buNone/>
                      </a:pPr>
                      <a:r>
                        <a:rPr lang="en-GB" sz="1600" b="1" u="sng" dirty="0">
                          <a:solidFill>
                            <a:schemeClr val="hlink"/>
                          </a:solidFill>
                          <a:hlinkClick r:id="rId8" action="ppaction://hlinksldjump"/>
                        </a:rPr>
                        <a:t>How can I help my child? </a:t>
                      </a:r>
                      <a:endParaRPr sz="1600" b="1" u="sng" dirty="0">
                        <a:solidFill>
                          <a:schemeClr val="dk1"/>
                        </a:solidFill>
                        <a:latin typeface="Roboto"/>
                        <a:ea typeface="Roboto"/>
                        <a:cs typeface="Roboto"/>
                        <a:sym typeface="Roboto"/>
                      </a:endParaRPr>
                    </a:p>
                  </a:txBody>
                  <a:tcPr marL="91450" marR="91450" marT="36000" marB="36000" anchor="ctr">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rgbClr val="FFFFFF"/>
                    </a:solidFill>
                  </a:tcPr>
                </a:tc>
                <a:extLst>
                  <a:ext uri="{0D108BD9-81ED-4DB2-BD59-A6C34878D82A}">
                    <a16:rowId xmlns:a16="http://schemas.microsoft.com/office/drawing/2014/main" val="10010"/>
                  </a:ext>
                </a:extLst>
              </a:tr>
            </a:tbl>
          </a:graphicData>
        </a:graphic>
      </p:graphicFrame>
      <p:sp>
        <p:nvSpPr>
          <p:cNvPr id="2" name="Rectangle 1">
            <a:extLst>
              <a:ext uri="{FF2B5EF4-FFF2-40B4-BE49-F238E27FC236}">
                <a16:creationId xmlns:a16="http://schemas.microsoft.com/office/drawing/2014/main" id="{AD4095DD-182C-AA52-9DCA-10333D8329E7}"/>
              </a:ext>
            </a:extLst>
          </p:cNvPr>
          <p:cNvSpPr/>
          <p:nvPr/>
        </p:nvSpPr>
        <p:spPr>
          <a:xfrm>
            <a:off x="7692273" y="65620"/>
            <a:ext cx="1451728" cy="21256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i="0" dirty="0">
                <a:solidFill>
                  <a:schemeClr val="bg1"/>
                </a:solidFill>
                <a:effectLst/>
                <a:latin typeface="Roboto" panose="02000000000000000000" pitchFamily="2" charset="0"/>
              </a:rPr>
              <a:t>KS2 Assessments</a:t>
            </a:r>
            <a:endParaRPr lang="en-GB" sz="1200" b="1" dirty="0">
              <a:solidFill>
                <a:schemeClr val="bg1"/>
              </a:solidFill>
              <a:latin typeface="Roboto" panose="02000000000000000000" pitchFamily="2" charset="0"/>
              <a:ea typeface="Roboto" panose="02000000000000000000" pitchFamily="2"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fade">
                                      <p:cBhvr>
                                        <p:cTn id="7"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56"/>
        <p:cNvGrpSpPr/>
        <p:nvPr/>
      </p:nvGrpSpPr>
      <p:grpSpPr>
        <a:xfrm>
          <a:off x="0" y="0"/>
          <a:ext cx="0" cy="0"/>
          <a:chOff x="0" y="0"/>
          <a:chExt cx="0" cy="0"/>
        </a:xfrm>
      </p:grpSpPr>
      <p:sp>
        <p:nvSpPr>
          <p:cNvPr id="57" name="Google Shape;57;p9"/>
          <p:cNvSpPr/>
          <p:nvPr/>
        </p:nvSpPr>
        <p:spPr>
          <a:xfrm>
            <a:off x="0" y="-6000"/>
            <a:ext cx="9144000" cy="6870000"/>
          </a:xfrm>
          <a:prstGeom prst="rect">
            <a:avLst/>
          </a:prstGeom>
          <a:solidFill>
            <a:schemeClr val="lt1">
              <a:alpha val="8471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sp>
        <p:nvSpPr>
          <p:cNvPr id="58" name="Google Shape;58;p9"/>
          <p:cNvSpPr txBox="1"/>
          <p:nvPr/>
        </p:nvSpPr>
        <p:spPr>
          <a:xfrm>
            <a:off x="299400" y="549275"/>
            <a:ext cx="8539800" cy="800700"/>
          </a:xfrm>
          <a:prstGeom prst="roundRect">
            <a:avLst>
              <a:gd name="adj" fmla="val 11958"/>
            </a:avLst>
          </a:prstGeom>
          <a:solidFill>
            <a:schemeClr val="bg1"/>
          </a:solidFill>
          <a:ln>
            <a:noFill/>
          </a:ln>
        </p:spPr>
        <p:txBody>
          <a:bodyPr spcFirstLastPara="1" wrap="square" lIns="216000" tIns="216000" rIns="216000" bIns="216000" anchor="t" anchorCtr="0">
            <a:noAutofit/>
          </a:bodyPr>
          <a:lstStyle/>
          <a:p>
            <a:pPr marL="0" marR="0" lvl="0" indent="0" algn="just" rtl="0">
              <a:spcBef>
                <a:spcPts val="0"/>
              </a:spcBef>
              <a:spcAft>
                <a:spcPts val="0"/>
              </a:spcAft>
              <a:buNone/>
            </a:pPr>
            <a:r>
              <a:rPr lang="en-GB" sz="2400">
                <a:solidFill>
                  <a:schemeClr val="dk1"/>
                </a:solidFill>
                <a:latin typeface="Roboto Black"/>
                <a:ea typeface="Roboto Black"/>
                <a:cs typeface="Roboto Black"/>
                <a:sym typeface="Roboto Black"/>
              </a:rPr>
              <a:t>What are end of key stage 2 assessments? </a:t>
            </a:r>
            <a:endParaRPr/>
          </a:p>
          <a:p>
            <a:pPr marL="0" marR="0" lvl="0" indent="0" algn="just" rtl="0">
              <a:spcBef>
                <a:spcPts val="0"/>
              </a:spcBef>
              <a:spcAft>
                <a:spcPts val="0"/>
              </a:spcAft>
              <a:buNone/>
            </a:pPr>
            <a:endParaRPr sz="1600">
              <a:solidFill>
                <a:schemeClr val="dk1"/>
              </a:solidFill>
              <a:latin typeface="Roboto"/>
              <a:ea typeface="Roboto"/>
              <a:cs typeface="Roboto"/>
              <a:sym typeface="Roboto"/>
            </a:endParaRPr>
          </a:p>
        </p:txBody>
      </p:sp>
      <p:pic>
        <p:nvPicPr>
          <p:cNvPr id="59" name="Google Shape;59;p9"/>
          <p:cNvPicPr preferRelativeResize="0"/>
          <p:nvPr/>
        </p:nvPicPr>
        <p:blipFill rotWithShape="1">
          <a:blip r:embed="rId3">
            <a:alphaModFix/>
          </a:blip>
          <a:srcRect/>
          <a:stretch/>
        </p:blipFill>
        <p:spPr>
          <a:xfrm>
            <a:off x="0" y="0"/>
            <a:ext cx="9143999" cy="334380"/>
          </a:xfrm>
          <a:prstGeom prst="rect">
            <a:avLst/>
          </a:prstGeom>
          <a:noFill/>
          <a:ln>
            <a:noFill/>
          </a:ln>
        </p:spPr>
      </p:pic>
      <p:pic>
        <p:nvPicPr>
          <p:cNvPr id="60" name="Google Shape;60;p9"/>
          <p:cNvPicPr preferRelativeResize="0"/>
          <p:nvPr/>
        </p:nvPicPr>
        <p:blipFill rotWithShape="1">
          <a:blip r:embed="rId4">
            <a:alphaModFix/>
          </a:blip>
          <a:srcRect/>
          <a:stretch/>
        </p:blipFill>
        <p:spPr>
          <a:xfrm>
            <a:off x="0" y="6768865"/>
            <a:ext cx="9143999" cy="107173"/>
          </a:xfrm>
          <a:prstGeom prst="rect">
            <a:avLst/>
          </a:prstGeom>
          <a:noFill/>
          <a:ln>
            <a:noFill/>
          </a:ln>
        </p:spPr>
      </p:pic>
      <p:grpSp>
        <p:nvGrpSpPr>
          <p:cNvPr id="61" name="Google Shape;61;p9"/>
          <p:cNvGrpSpPr/>
          <p:nvPr/>
        </p:nvGrpSpPr>
        <p:grpSpPr>
          <a:xfrm>
            <a:off x="299405" y="6581924"/>
            <a:ext cx="920590" cy="153900"/>
            <a:chOff x="299405" y="6581924"/>
            <a:chExt cx="920590" cy="153900"/>
          </a:xfrm>
        </p:grpSpPr>
        <p:sp>
          <p:nvSpPr>
            <p:cNvPr id="62" name="Google Shape;62;p9">
              <a:hlinkClick r:id="rId5" action="ppaction://hlinksldjump"/>
            </p:cNvPr>
            <p:cNvSpPr/>
            <p:nvPr/>
          </p:nvSpPr>
          <p:spPr>
            <a:xfrm rot="-5400000" flipH="1">
              <a:off x="291005" y="6605576"/>
              <a:ext cx="123300" cy="106500"/>
            </a:xfrm>
            <a:prstGeom prst="triangle">
              <a:avLst>
                <a:gd name="adj" fmla="val 50000"/>
              </a:avLst>
            </a:prstGeom>
            <a:solidFill>
              <a:srgbClr val="2A294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sp>
          <p:nvSpPr>
            <p:cNvPr id="63" name="Google Shape;63;p9">
              <a:hlinkClick r:id="rId5" action="ppaction://hlinksldjump"/>
            </p:cNvPr>
            <p:cNvSpPr txBox="1"/>
            <p:nvPr/>
          </p:nvSpPr>
          <p:spPr>
            <a:xfrm>
              <a:off x="454395" y="6581924"/>
              <a:ext cx="765600" cy="15390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en-GB" sz="1000" b="1">
                  <a:solidFill>
                    <a:schemeClr val="dk1"/>
                  </a:solidFill>
                  <a:latin typeface="Roboto"/>
                  <a:ea typeface="Roboto"/>
                  <a:cs typeface="Roboto"/>
                  <a:sym typeface="Roboto"/>
                </a:rPr>
                <a:t>Contents</a:t>
              </a:r>
              <a:endParaRPr/>
            </a:p>
          </p:txBody>
        </p:sp>
      </p:grpSp>
      <p:sp>
        <p:nvSpPr>
          <p:cNvPr id="64" name="Google Shape;64;p9"/>
          <p:cNvSpPr txBox="1"/>
          <p:nvPr/>
        </p:nvSpPr>
        <p:spPr>
          <a:xfrm>
            <a:off x="299400" y="2462935"/>
            <a:ext cx="8539800" cy="3645634"/>
          </a:xfrm>
          <a:prstGeom prst="roundRect">
            <a:avLst>
              <a:gd name="adj" fmla="val 2161"/>
            </a:avLst>
          </a:prstGeom>
          <a:solidFill>
            <a:schemeClr val="bg1"/>
          </a:solidFill>
          <a:ln>
            <a:noFill/>
          </a:ln>
        </p:spPr>
        <p:txBody>
          <a:bodyPr spcFirstLastPara="1" wrap="square" lIns="216000" tIns="216000" rIns="216000" bIns="216000" anchor="t" anchorCtr="0">
            <a:noAutofit/>
          </a:bodyPr>
          <a:lstStyle/>
          <a:p>
            <a:pPr marL="457200" marR="0" lvl="0" indent="-330200" algn="just" rtl="0">
              <a:spcBef>
                <a:spcPts val="1200"/>
              </a:spcBef>
              <a:spcAft>
                <a:spcPts val="0"/>
              </a:spcAft>
              <a:buClr>
                <a:schemeClr val="dk1"/>
              </a:buClr>
              <a:buSzPts val="1600"/>
              <a:buFont typeface="Roboto"/>
              <a:buChar char="●"/>
            </a:pPr>
            <a:r>
              <a:rPr lang="en-GB" sz="1600" dirty="0">
                <a:solidFill>
                  <a:schemeClr val="dk1"/>
                </a:solidFill>
                <a:latin typeface="Roboto"/>
                <a:ea typeface="Roboto"/>
                <a:cs typeface="Roboto"/>
                <a:sym typeface="Roboto"/>
              </a:rPr>
              <a:t>All children are assessed during the last term of year 6; for 2024, this is in the week beginning 13</a:t>
            </a:r>
            <a:r>
              <a:rPr lang="en-GB" sz="1600" baseline="30000" dirty="0">
                <a:solidFill>
                  <a:schemeClr val="dk1"/>
                </a:solidFill>
                <a:latin typeface="Roboto"/>
                <a:ea typeface="Roboto"/>
                <a:cs typeface="Roboto"/>
                <a:sym typeface="Roboto"/>
              </a:rPr>
              <a:t>th</a:t>
            </a:r>
            <a:r>
              <a:rPr lang="en-GB" sz="1600" dirty="0">
                <a:solidFill>
                  <a:schemeClr val="dk1"/>
                </a:solidFill>
                <a:latin typeface="Roboto"/>
                <a:ea typeface="Roboto"/>
                <a:cs typeface="Roboto"/>
                <a:sym typeface="Roboto"/>
              </a:rPr>
              <a:t> May.</a:t>
            </a:r>
            <a:endParaRPr sz="1600" dirty="0">
              <a:solidFill>
                <a:schemeClr val="dk1"/>
              </a:solidFill>
              <a:latin typeface="Roboto"/>
              <a:ea typeface="Roboto"/>
              <a:cs typeface="Roboto"/>
              <a:sym typeface="Roboto"/>
            </a:endParaRPr>
          </a:p>
          <a:p>
            <a:pPr marL="457200" marR="0" lvl="0" indent="-330200" algn="just" rtl="0">
              <a:spcBef>
                <a:spcPts val="0"/>
              </a:spcBef>
              <a:spcAft>
                <a:spcPts val="0"/>
              </a:spcAft>
              <a:buClr>
                <a:schemeClr val="dk1"/>
              </a:buClr>
              <a:buSzPts val="1600"/>
              <a:buFont typeface="Roboto"/>
              <a:buChar char="●"/>
            </a:pPr>
            <a:r>
              <a:rPr lang="en-GB" sz="1600" dirty="0">
                <a:solidFill>
                  <a:schemeClr val="dk1"/>
                </a:solidFill>
                <a:latin typeface="Roboto"/>
                <a:ea typeface="Roboto"/>
                <a:cs typeface="Roboto"/>
                <a:sym typeface="Roboto"/>
              </a:rPr>
              <a:t>The aim of the tests is to establish whether pupils are working at an expected level in English and maths for the end of primary school and the start of secondary school. </a:t>
            </a:r>
            <a:endParaRPr sz="1600" dirty="0">
              <a:solidFill>
                <a:schemeClr val="dk1"/>
              </a:solidFill>
              <a:latin typeface="Roboto"/>
              <a:ea typeface="Roboto"/>
              <a:cs typeface="Roboto"/>
              <a:sym typeface="Roboto"/>
            </a:endParaRPr>
          </a:p>
          <a:p>
            <a:pPr marL="457200" marR="0" lvl="0" indent="-330200" algn="just" rtl="0">
              <a:spcBef>
                <a:spcPts val="0"/>
              </a:spcBef>
              <a:spcAft>
                <a:spcPts val="0"/>
              </a:spcAft>
              <a:buClr>
                <a:schemeClr val="dk1"/>
              </a:buClr>
              <a:buSzPts val="1600"/>
              <a:buFont typeface="Roboto"/>
              <a:buChar char="●"/>
            </a:pPr>
            <a:r>
              <a:rPr lang="en-GB" sz="1600" dirty="0">
                <a:solidFill>
                  <a:schemeClr val="dk1"/>
                </a:solidFill>
                <a:latin typeface="Roboto"/>
                <a:ea typeface="Roboto"/>
                <a:cs typeface="Roboto"/>
                <a:sym typeface="Roboto"/>
              </a:rPr>
              <a:t>The results of the tests do not tell us how accomplished children are in other areas, such as sport, music or art. </a:t>
            </a:r>
            <a:endParaRPr sz="1600" dirty="0">
              <a:solidFill>
                <a:schemeClr val="dk1"/>
              </a:solidFill>
              <a:latin typeface="Roboto"/>
              <a:ea typeface="Roboto"/>
              <a:cs typeface="Roboto"/>
              <a:sym typeface="Roboto"/>
            </a:endParaRPr>
          </a:p>
          <a:p>
            <a:pPr marL="457200" marR="0" lvl="0" indent="-330200" algn="just" rtl="0">
              <a:spcBef>
                <a:spcPts val="0"/>
              </a:spcBef>
              <a:spcAft>
                <a:spcPts val="0"/>
              </a:spcAft>
              <a:buClr>
                <a:schemeClr val="dk1"/>
              </a:buClr>
              <a:buSzPts val="1600"/>
              <a:buFont typeface="Roboto"/>
              <a:buChar char="●"/>
            </a:pPr>
            <a:r>
              <a:rPr lang="en-GB" sz="1600" dirty="0">
                <a:solidFill>
                  <a:schemeClr val="dk1"/>
                </a:solidFill>
                <a:latin typeface="Roboto"/>
                <a:ea typeface="Roboto"/>
                <a:cs typeface="Roboto"/>
                <a:sym typeface="Roboto"/>
              </a:rPr>
              <a:t>Pupils sit six different tests in three subject areas: maths, English reading and English grammar, spelling and punctuation. </a:t>
            </a:r>
            <a:endParaRPr sz="1600" dirty="0">
              <a:solidFill>
                <a:schemeClr val="dk1"/>
              </a:solidFill>
              <a:latin typeface="Roboto"/>
              <a:ea typeface="Roboto"/>
              <a:cs typeface="Roboto"/>
              <a:sym typeface="Roboto"/>
            </a:endParaRPr>
          </a:p>
          <a:p>
            <a:pPr marL="457200" lvl="0" indent="-330200" algn="just">
              <a:buClr>
                <a:schemeClr val="dk1"/>
              </a:buClr>
              <a:buSzPts val="1600"/>
              <a:buFont typeface="Roboto"/>
              <a:buChar char="●"/>
            </a:pPr>
            <a:r>
              <a:rPr lang="en-GB" sz="1600" dirty="0">
                <a:solidFill>
                  <a:schemeClr val="dk1"/>
                </a:solidFill>
                <a:latin typeface="Roboto"/>
                <a:ea typeface="Roboto"/>
                <a:cs typeface="Roboto"/>
                <a:sym typeface="Roboto"/>
              </a:rPr>
              <a:t>English writing and science judgements are made by the pupils’ teachers through teacher assessment, based on evidence of independent writing and work gathered over the course of year 6. </a:t>
            </a:r>
            <a:r>
              <a:rPr lang="en-GB" altLang="en-US" sz="1600" dirty="0">
                <a:latin typeface="Roboto" panose="020B0604020202020204" charset="0"/>
                <a:ea typeface="Roboto" panose="020B0604020202020204" charset="0"/>
              </a:rPr>
              <a:t>Our judgements will be moderated by the local authority.</a:t>
            </a:r>
            <a:endParaRPr sz="1600" dirty="0">
              <a:solidFill>
                <a:schemeClr val="dk1"/>
              </a:solidFill>
              <a:latin typeface="Roboto" panose="020B0604020202020204" charset="0"/>
              <a:ea typeface="Roboto" panose="020B0604020202020204" charset="0"/>
              <a:cs typeface="Roboto"/>
              <a:sym typeface="Roboto"/>
            </a:endParaRPr>
          </a:p>
          <a:p>
            <a:pPr marL="0" marR="0" lvl="0" indent="0" algn="just" rtl="0">
              <a:spcBef>
                <a:spcPts val="1200"/>
              </a:spcBef>
              <a:spcAft>
                <a:spcPts val="0"/>
              </a:spcAft>
              <a:buNone/>
            </a:pPr>
            <a:endParaRPr sz="1600" dirty="0">
              <a:solidFill>
                <a:schemeClr val="dk1"/>
              </a:solidFill>
              <a:latin typeface="Roboto"/>
              <a:ea typeface="Roboto"/>
              <a:cs typeface="Roboto"/>
              <a:sym typeface="Roboto"/>
            </a:endParaRPr>
          </a:p>
        </p:txBody>
      </p:sp>
      <p:sp>
        <p:nvSpPr>
          <p:cNvPr id="65" name="Google Shape;65;p9"/>
          <p:cNvSpPr txBox="1"/>
          <p:nvPr/>
        </p:nvSpPr>
        <p:spPr>
          <a:xfrm>
            <a:off x="299400" y="1504120"/>
            <a:ext cx="8539800" cy="800700"/>
          </a:xfrm>
          <a:prstGeom prst="roundRect">
            <a:avLst>
              <a:gd name="adj" fmla="val 9603"/>
            </a:avLst>
          </a:prstGeom>
          <a:solidFill>
            <a:schemeClr val="accent2"/>
          </a:solidFill>
          <a:ln w="38100" cap="flat" cmpd="sng">
            <a:noFill/>
            <a:prstDash val="solid"/>
            <a:miter lim="800000"/>
            <a:headEnd type="none" w="sm" len="sm"/>
            <a:tailEnd type="none" w="sm" len="sm"/>
          </a:ln>
        </p:spPr>
        <p:txBody>
          <a:bodyPr spcFirstLastPara="1" wrap="square" lIns="108000" tIns="72000" rIns="108000" bIns="72000" anchor="ctr" anchorCtr="0">
            <a:noAutofit/>
          </a:bodyPr>
          <a:lstStyle/>
          <a:p>
            <a:pPr marL="0" marR="0" lvl="0" indent="0" rtl="0">
              <a:spcBef>
                <a:spcPts val="600"/>
              </a:spcBef>
              <a:spcAft>
                <a:spcPts val="0"/>
              </a:spcAft>
              <a:buNone/>
            </a:pPr>
            <a:r>
              <a:rPr lang="en-GB" sz="1600" b="1" dirty="0">
                <a:solidFill>
                  <a:schemeClr val="bg1"/>
                </a:solidFill>
                <a:latin typeface="Roboto"/>
                <a:ea typeface="Roboto"/>
                <a:cs typeface="Roboto"/>
                <a:sym typeface="Roboto"/>
              </a:rPr>
              <a:t>What you might know as SATs or Standard Attainment Tests, are national curriculum tests that are usually taken by children at the end of key stage two.</a:t>
            </a:r>
            <a:endParaRPr sz="1600" b="1" dirty="0">
              <a:solidFill>
                <a:schemeClr val="bg1"/>
              </a:solidFill>
              <a:latin typeface="Roboto"/>
              <a:ea typeface="Roboto"/>
              <a:cs typeface="Roboto"/>
              <a:sym typeface="Roboto"/>
            </a:endParaRPr>
          </a:p>
        </p:txBody>
      </p:sp>
      <p:sp>
        <p:nvSpPr>
          <p:cNvPr id="2" name="Rectangle 1">
            <a:extLst>
              <a:ext uri="{FF2B5EF4-FFF2-40B4-BE49-F238E27FC236}">
                <a16:creationId xmlns:a16="http://schemas.microsoft.com/office/drawing/2014/main" id="{91F7A973-DBE6-1FD3-6009-21F3248BB9FC}"/>
              </a:ext>
            </a:extLst>
          </p:cNvPr>
          <p:cNvSpPr/>
          <p:nvPr/>
        </p:nvSpPr>
        <p:spPr>
          <a:xfrm>
            <a:off x="7692273" y="65620"/>
            <a:ext cx="1451728" cy="21256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i="0" dirty="0">
                <a:solidFill>
                  <a:schemeClr val="bg1"/>
                </a:solidFill>
                <a:effectLst/>
                <a:latin typeface="Roboto" panose="02000000000000000000" pitchFamily="2" charset="0"/>
              </a:rPr>
              <a:t>KS2 Assessments</a:t>
            </a:r>
            <a:endParaRPr lang="en-GB" sz="1200" b="1" dirty="0">
              <a:solidFill>
                <a:schemeClr val="bg1"/>
              </a:solidFill>
              <a:latin typeface="Roboto" panose="02000000000000000000" pitchFamily="2" charset="0"/>
              <a:ea typeface="Roboto" panose="02000000000000000000" pitchFamily="2"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fade">
                                      <p:cBhvr>
                                        <p:cTn id="7" dur="1000"/>
                                        <p:tgtEl>
                                          <p:spTgt spid="58"/>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65"/>
                                        </p:tgtEl>
                                        <p:attrNameLst>
                                          <p:attrName>style.visibility</p:attrName>
                                        </p:attrNameLst>
                                      </p:cBhvr>
                                      <p:to>
                                        <p:strVal val="visible"/>
                                      </p:to>
                                    </p:set>
                                    <p:animEffect transition="in" filter="fade">
                                      <p:cBhvr>
                                        <p:cTn id="11" dur="1000"/>
                                        <p:tgtEl>
                                          <p:spTgt spid="65"/>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64">
                                            <p:txEl>
                                              <p:pRg st="0" end="0"/>
                                            </p:txEl>
                                          </p:spTgt>
                                        </p:tgtEl>
                                        <p:attrNameLst>
                                          <p:attrName>style.visibility</p:attrName>
                                        </p:attrNameLst>
                                      </p:cBhvr>
                                      <p:to>
                                        <p:strVal val="visible"/>
                                      </p:to>
                                    </p:set>
                                    <p:animEffect transition="in" filter="fade">
                                      <p:cBhvr>
                                        <p:cTn id="16" dur="1000"/>
                                        <p:tgtEl>
                                          <p:spTgt spid="64">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64">
                                            <p:txEl>
                                              <p:pRg st="1" end="1"/>
                                            </p:txEl>
                                          </p:spTgt>
                                        </p:tgtEl>
                                        <p:attrNameLst>
                                          <p:attrName>style.visibility</p:attrName>
                                        </p:attrNameLst>
                                      </p:cBhvr>
                                      <p:to>
                                        <p:strVal val="visible"/>
                                      </p:to>
                                    </p:set>
                                    <p:animEffect transition="in" filter="fade">
                                      <p:cBhvr>
                                        <p:cTn id="21" dur="1000"/>
                                        <p:tgtEl>
                                          <p:spTgt spid="64">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64">
                                            <p:txEl>
                                              <p:pRg st="2" end="2"/>
                                            </p:txEl>
                                          </p:spTgt>
                                        </p:tgtEl>
                                        <p:attrNameLst>
                                          <p:attrName>style.visibility</p:attrName>
                                        </p:attrNameLst>
                                      </p:cBhvr>
                                      <p:to>
                                        <p:strVal val="visible"/>
                                      </p:to>
                                    </p:set>
                                    <p:animEffect transition="in" filter="fade">
                                      <p:cBhvr>
                                        <p:cTn id="26" dur="1000"/>
                                        <p:tgtEl>
                                          <p:spTgt spid="64">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64">
                                            <p:txEl>
                                              <p:pRg st="3" end="3"/>
                                            </p:txEl>
                                          </p:spTgt>
                                        </p:tgtEl>
                                        <p:attrNameLst>
                                          <p:attrName>style.visibility</p:attrName>
                                        </p:attrNameLst>
                                      </p:cBhvr>
                                      <p:to>
                                        <p:strVal val="visible"/>
                                      </p:to>
                                    </p:set>
                                    <p:animEffect transition="in" filter="fade">
                                      <p:cBhvr>
                                        <p:cTn id="31" dur="1000"/>
                                        <p:tgtEl>
                                          <p:spTgt spid="64">
                                            <p:txEl>
                                              <p:pRg st="3" end="3"/>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64">
                                            <p:txEl>
                                              <p:pRg st="4" end="4"/>
                                            </p:txEl>
                                          </p:spTgt>
                                        </p:tgtEl>
                                        <p:attrNameLst>
                                          <p:attrName>style.visibility</p:attrName>
                                        </p:attrNameLst>
                                      </p:cBhvr>
                                      <p:to>
                                        <p:strVal val="visible"/>
                                      </p:to>
                                    </p:set>
                                    <p:animEffect transition="in" filter="fade">
                                      <p:cBhvr>
                                        <p:cTn id="36" dur="1000"/>
                                        <p:tgtEl>
                                          <p:spTgt spid="6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69"/>
        <p:cNvGrpSpPr/>
        <p:nvPr/>
      </p:nvGrpSpPr>
      <p:grpSpPr>
        <a:xfrm>
          <a:off x="0" y="0"/>
          <a:ext cx="0" cy="0"/>
          <a:chOff x="0" y="0"/>
          <a:chExt cx="0" cy="0"/>
        </a:xfrm>
      </p:grpSpPr>
      <p:sp>
        <p:nvSpPr>
          <p:cNvPr id="70" name="Google Shape;70;p10"/>
          <p:cNvSpPr/>
          <p:nvPr/>
        </p:nvSpPr>
        <p:spPr>
          <a:xfrm>
            <a:off x="0" y="-1"/>
            <a:ext cx="9144000" cy="6876039"/>
          </a:xfrm>
          <a:prstGeom prst="rect">
            <a:avLst/>
          </a:prstGeom>
          <a:solidFill>
            <a:schemeClr val="lt1">
              <a:alpha val="84705"/>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sp>
        <p:nvSpPr>
          <p:cNvPr id="71" name="Google Shape;71;p10"/>
          <p:cNvSpPr txBox="1"/>
          <p:nvPr/>
        </p:nvSpPr>
        <p:spPr>
          <a:xfrm>
            <a:off x="299400" y="549275"/>
            <a:ext cx="8539800" cy="800700"/>
          </a:xfrm>
          <a:prstGeom prst="roundRect">
            <a:avLst/>
          </a:prstGeom>
          <a:solidFill>
            <a:schemeClr val="bg1"/>
          </a:solidFill>
          <a:ln>
            <a:noFill/>
          </a:ln>
        </p:spPr>
        <p:txBody>
          <a:bodyPr spcFirstLastPara="1" wrap="square" lIns="216000" tIns="216000" rIns="216000" bIns="216000" anchor="t" anchorCtr="0">
            <a:noAutofit/>
          </a:bodyPr>
          <a:lstStyle/>
          <a:p>
            <a:pPr marL="0" marR="0" lvl="0" indent="0" algn="just" rtl="0">
              <a:spcBef>
                <a:spcPts val="0"/>
              </a:spcBef>
              <a:spcAft>
                <a:spcPts val="0"/>
              </a:spcAft>
              <a:buNone/>
            </a:pPr>
            <a:r>
              <a:rPr lang="en-GB" sz="2400">
                <a:solidFill>
                  <a:schemeClr val="dk1"/>
                </a:solidFill>
                <a:latin typeface="Roboto Black"/>
                <a:ea typeface="Roboto Black"/>
                <a:cs typeface="Roboto Black"/>
                <a:sym typeface="Roboto Black"/>
              </a:rPr>
              <a:t>When do they happen? </a:t>
            </a:r>
            <a:endParaRPr/>
          </a:p>
          <a:p>
            <a:pPr marL="0" marR="0" lvl="0" indent="0" algn="just" rtl="0">
              <a:spcBef>
                <a:spcPts val="0"/>
              </a:spcBef>
              <a:spcAft>
                <a:spcPts val="0"/>
              </a:spcAft>
              <a:buNone/>
            </a:pPr>
            <a:endParaRPr sz="1600">
              <a:solidFill>
                <a:schemeClr val="dk1"/>
              </a:solidFill>
              <a:latin typeface="Roboto"/>
              <a:ea typeface="Roboto"/>
              <a:cs typeface="Roboto"/>
              <a:sym typeface="Roboto"/>
            </a:endParaRPr>
          </a:p>
        </p:txBody>
      </p:sp>
      <p:pic>
        <p:nvPicPr>
          <p:cNvPr id="72" name="Google Shape;72;p10"/>
          <p:cNvPicPr preferRelativeResize="0"/>
          <p:nvPr/>
        </p:nvPicPr>
        <p:blipFill rotWithShape="1">
          <a:blip r:embed="rId3">
            <a:alphaModFix/>
          </a:blip>
          <a:srcRect/>
          <a:stretch/>
        </p:blipFill>
        <p:spPr>
          <a:xfrm>
            <a:off x="0" y="0"/>
            <a:ext cx="9144000" cy="334380"/>
          </a:xfrm>
          <a:prstGeom prst="rect">
            <a:avLst/>
          </a:prstGeom>
          <a:noFill/>
          <a:ln>
            <a:noFill/>
          </a:ln>
        </p:spPr>
      </p:pic>
      <p:pic>
        <p:nvPicPr>
          <p:cNvPr id="73" name="Google Shape;73;p10"/>
          <p:cNvPicPr preferRelativeResize="0"/>
          <p:nvPr/>
        </p:nvPicPr>
        <p:blipFill rotWithShape="1">
          <a:blip r:embed="rId4">
            <a:alphaModFix/>
          </a:blip>
          <a:srcRect/>
          <a:stretch/>
        </p:blipFill>
        <p:spPr>
          <a:xfrm>
            <a:off x="0" y="6768865"/>
            <a:ext cx="9144000" cy="107173"/>
          </a:xfrm>
          <a:prstGeom prst="rect">
            <a:avLst/>
          </a:prstGeom>
          <a:noFill/>
          <a:ln>
            <a:noFill/>
          </a:ln>
        </p:spPr>
      </p:pic>
      <p:grpSp>
        <p:nvGrpSpPr>
          <p:cNvPr id="74" name="Google Shape;74;p10"/>
          <p:cNvGrpSpPr/>
          <p:nvPr/>
        </p:nvGrpSpPr>
        <p:grpSpPr>
          <a:xfrm>
            <a:off x="299405" y="6581924"/>
            <a:ext cx="920730" cy="153888"/>
            <a:chOff x="299405" y="6581924"/>
            <a:chExt cx="920730" cy="153888"/>
          </a:xfrm>
        </p:grpSpPr>
        <p:sp>
          <p:nvSpPr>
            <p:cNvPr id="75" name="Google Shape;75;p10">
              <a:hlinkClick r:id="rId5" action="ppaction://hlinksldjump"/>
            </p:cNvPr>
            <p:cNvSpPr/>
            <p:nvPr/>
          </p:nvSpPr>
          <p:spPr>
            <a:xfrm rot="-5400000" flipH="1">
              <a:off x="290896" y="6605685"/>
              <a:ext cx="123384" cy="106366"/>
            </a:xfrm>
            <a:prstGeom prst="triangle">
              <a:avLst>
                <a:gd name="adj" fmla="val 50000"/>
              </a:avLst>
            </a:prstGeom>
            <a:solidFill>
              <a:srgbClr val="2A294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sp>
          <p:nvSpPr>
            <p:cNvPr id="76" name="Google Shape;76;p10">
              <a:hlinkClick r:id="rId5" action="ppaction://hlinksldjump"/>
            </p:cNvPr>
            <p:cNvSpPr txBox="1"/>
            <p:nvPr/>
          </p:nvSpPr>
          <p:spPr>
            <a:xfrm>
              <a:off x="454395" y="6581924"/>
              <a:ext cx="765740" cy="153888"/>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en-GB" sz="1000" b="1">
                  <a:solidFill>
                    <a:schemeClr val="dk1"/>
                  </a:solidFill>
                  <a:latin typeface="Roboto"/>
                  <a:ea typeface="Roboto"/>
                  <a:cs typeface="Roboto"/>
                  <a:sym typeface="Roboto"/>
                </a:rPr>
                <a:t>Contents</a:t>
              </a:r>
              <a:endParaRPr/>
            </a:p>
          </p:txBody>
        </p:sp>
      </p:grpSp>
      <p:sp>
        <p:nvSpPr>
          <p:cNvPr id="77" name="Google Shape;77;p10"/>
          <p:cNvSpPr txBox="1"/>
          <p:nvPr/>
        </p:nvSpPr>
        <p:spPr>
          <a:xfrm>
            <a:off x="299400" y="1499829"/>
            <a:ext cx="8539800" cy="800700"/>
          </a:xfrm>
          <a:prstGeom prst="roundRect">
            <a:avLst>
              <a:gd name="adj" fmla="val 13135"/>
            </a:avLst>
          </a:prstGeom>
          <a:solidFill>
            <a:schemeClr val="accent3"/>
          </a:solidFill>
          <a:ln w="38100" cap="flat" cmpd="sng">
            <a:noFill/>
            <a:prstDash val="solid"/>
            <a:miter lim="800000"/>
            <a:headEnd type="none" w="sm" len="sm"/>
            <a:tailEnd type="none" w="sm" len="sm"/>
          </a:ln>
        </p:spPr>
        <p:txBody>
          <a:bodyPr spcFirstLastPara="1" wrap="square" lIns="108000" tIns="72000" rIns="108000" bIns="72000" anchor="ctr" anchorCtr="0">
            <a:noAutofit/>
          </a:bodyPr>
          <a:lstStyle/>
          <a:p>
            <a:pPr marL="0" marR="0" lvl="0" indent="0" rtl="0">
              <a:spcBef>
                <a:spcPts val="600"/>
              </a:spcBef>
              <a:spcAft>
                <a:spcPts val="0"/>
              </a:spcAft>
              <a:buNone/>
            </a:pPr>
            <a:r>
              <a:rPr lang="en-GB" sz="1600" b="1" dirty="0">
                <a:solidFill>
                  <a:schemeClr val="bg1"/>
                </a:solidFill>
                <a:latin typeface="Roboto"/>
                <a:ea typeface="Roboto"/>
                <a:cs typeface="Roboto"/>
                <a:sym typeface="Roboto"/>
              </a:rPr>
              <a:t>Every primary school will test their pupils on the same subject at the same time during the week beginning 13</a:t>
            </a:r>
            <a:r>
              <a:rPr lang="en-GB" sz="1600" b="1" baseline="30000" dirty="0">
                <a:solidFill>
                  <a:schemeClr val="bg1"/>
                </a:solidFill>
                <a:latin typeface="Roboto"/>
                <a:ea typeface="Roboto"/>
                <a:cs typeface="Roboto"/>
                <a:sym typeface="Roboto"/>
              </a:rPr>
              <a:t>th</a:t>
            </a:r>
            <a:r>
              <a:rPr lang="en-GB" sz="1600" b="1" dirty="0">
                <a:solidFill>
                  <a:schemeClr val="bg1"/>
                </a:solidFill>
                <a:latin typeface="Roboto"/>
                <a:ea typeface="Roboto"/>
                <a:cs typeface="Roboto"/>
                <a:sym typeface="Roboto"/>
              </a:rPr>
              <a:t> May 2024. The schedule of tests for this year looks like this: </a:t>
            </a:r>
            <a:endParaRPr sz="1600" b="1" dirty="0">
              <a:solidFill>
                <a:schemeClr val="bg1"/>
              </a:solidFill>
              <a:latin typeface="Roboto"/>
              <a:ea typeface="Roboto"/>
              <a:cs typeface="Roboto"/>
              <a:sym typeface="Roboto"/>
            </a:endParaRPr>
          </a:p>
        </p:txBody>
      </p:sp>
      <p:graphicFrame>
        <p:nvGraphicFramePr>
          <p:cNvPr id="78" name="Google Shape;78;p10"/>
          <p:cNvGraphicFramePr/>
          <p:nvPr>
            <p:extLst>
              <p:ext uri="{D42A27DB-BD31-4B8C-83A1-F6EECF244321}">
                <p14:modId xmlns:p14="http://schemas.microsoft.com/office/powerpoint/2010/main" val="2389362071"/>
              </p:ext>
            </p:extLst>
          </p:nvPr>
        </p:nvGraphicFramePr>
        <p:xfrm>
          <a:off x="299400" y="2460396"/>
          <a:ext cx="8539800" cy="3848338"/>
        </p:xfrm>
        <a:graphic>
          <a:graphicData uri="http://schemas.openxmlformats.org/drawingml/2006/table">
            <a:tbl>
              <a:tblPr firstRow="1" bandRow="1">
                <a:noFill/>
                <a:tableStyleId>{AC7F3059-B8D5-4225-A012-316825FD3128}</a:tableStyleId>
              </a:tblPr>
              <a:tblGrid>
                <a:gridCol w="3412782">
                  <a:extLst>
                    <a:ext uri="{9D8B030D-6E8A-4147-A177-3AD203B41FA5}">
                      <a16:colId xmlns:a16="http://schemas.microsoft.com/office/drawing/2014/main" val="20000"/>
                    </a:ext>
                  </a:extLst>
                </a:gridCol>
                <a:gridCol w="5127018">
                  <a:extLst>
                    <a:ext uri="{9D8B030D-6E8A-4147-A177-3AD203B41FA5}">
                      <a16:colId xmlns:a16="http://schemas.microsoft.com/office/drawing/2014/main" val="20001"/>
                    </a:ext>
                  </a:extLst>
                </a:gridCol>
              </a:tblGrid>
              <a:tr h="488188">
                <a:tc>
                  <a:txBody>
                    <a:bodyPr/>
                    <a:lstStyle/>
                    <a:p>
                      <a:pPr marL="0" marR="0" lvl="0" indent="0" algn="ctr" rtl="0">
                        <a:spcBef>
                          <a:spcPts val="0"/>
                        </a:spcBef>
                        <a:spcAft>
                          <a:spcPts val="0"/>
                        </a:spcAft>
                        <a:buNone/>
                      </a:pPr>
                      <a:r>
                        <a:rPr lang="en-GB" sz="1800" dirty="0">
                          <a:solidFill>
                            <a:schemeClr val="tx1"/>
                          </a:solidFill>
                        </a:rPr>
                        <a:t>Assessment week 2024</a:t>
                      </a:r>
                      <a:endParaRPr sz="1800" dirty="0">
                        <a:solidFill>
                          <a:schemeClr val="tx1"/>
                        </a:solidFill>
                        <a:latin typeface="Roboto"/>
                        <a:ea typeface="Roboto"/>
                        <a:cs typeface="Roboto"/>
                        <a:sym typeface="Roboto"/>
                      </a:endParaRPr>
                    </a:p>
                  </a:txBody>
                  <a:tcPr marL="91450" marR="91450" marT="45725" marB="45725" anchor="ct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chemeClr val="bg1"/>
                    </a:solidFill>
                  </a:tcPr>
                </a:tc>
                <a:tc>
                  <a:txBody>
                    <a:bodyPr/>
                    <a:lstStyle/>
                    <a:p>
                      <a:pPr marL="0" lvl="0" indent="0" algn="l" rtl="0">
                        <a:spcBef>
                          <a:spcPts val="0"/>
                        </a:spcBef>
                        <a:spcAft>
                          <a:spcPts val="0"/>
                        </a:spcAft>
                        <a:buNone/>
                      </a:pPr>
                      <a:r>
                        <a:rPr lang="en-GB" sz="1800" dirty="0">
                          <a:solidFill>
                            <a:schemeClr val="tx1"/>
                          </a:solidFill>
                        </a:rPr>
                        <a:t>Tests</a:t>
                      </a:r>
                      <a:endParaRPr sz="1800" dirty="0">
                        <a:solidFill>
                          <a:schemeClr val="tx1"/>
                        </a:solidFill>
                      </a:endParaRPr>
                    </a:p>
                  </a:txBody>
                  <a:tcPr marL="91450" marR="91450" marT="45725" marB="45725" anchor="ct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953555">
                <a:tc>
                  <a:txBody>
                    <a:bodyPr/>
                    <a:lstStyle/>
                    <a:p>
                      <a:pPr marL="0" marR="0" lvl="0" indent="0" algn="ctr" rtl="0">
                        <a:spcBef>
                          <a:spcPts val="0"/>
                        </a:spcBef>
                        <a:spcAft>
                          <a:spcPts val="0"/>
                        </a:spcAft>
                        <a:buNone/>
                      </a:pPr>
                      <a:r>
                        <a:rPr lang="en-GB" sz="1800" b="1" dirty="0">
                          <a:solidFill>
                            <a:schemeClr val="lt1"/>
                          </a:solidFill>
                        </a:rPr>
                        <a:t>Monday  </a:t>
                      </a:r>
                      <a:endParaRPr sz="1800" b="1" dirty="0">
                        <a:solidFill>
                          <a:schemeClr val="lt1"/>
                        </a:solidFill>
                      </a:endParaRPr>
                    </a:p>
                    <a:p>
                      <a:pPr marL="0" marR="0" lvl="0" indent="0" algn="ctr" rtl="0">
                        <a:spcBef>
                          <a:spcPts val="0"/>
                        </a:spcBef>
                        <a:spcAft>
                          <a:spcPts val="0"/>
                        </a:spcAft>
                        <a:buNone/>
                      </a:pPr>
                      <a:r>
                        <a:rPr lang="en-GB" sz="1800" b="1" dirty="0">
                          <a:solidFill>
                            <a:schemeClr val="lt1"/>
                          </a:solidFill>
                        </a:rPr>
                        <a:t>13th May</a:t>
                      </a:r>
                      <a:endParaRPr sz="1800" b="1" dirty="0">
                        <a:solidFill>
                          <a:schemeClr val="lt1"/>
                        </a:solidFill>
                        <a:latin typeface="Roboto"/>
                        <a:ea typeface="Roboto"/>
                        <a:cs typeface="Roboto"/>
                        <a:sym typeface="Roboto"/>
                      </a:endParaRPr>
                    </a:p>
                  </a:txBody>
                  <a:tcPr marL="91450" marR="91450" marT="45725" marB="45725" anchor="ct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chemeClr val="accent3"/>
                    </a:solidFill>
                  </a:tcPr>
                </a:tc>
                <a:tc>
                  <a:txBody>
                    <a:bodyPr/>
                    <a:lstStyle/>
                    <a:p>
                      <a:pPr marL="0" lvl="0" indent="0" algn="l" rtl="0">
                        <a:spcBef>
                          <a:spcPts val="0"/>
                        </a:spcBef>
                        <a:spcAft>
                          <a:spcPts val="0"/>
                        </a:spcAft>
                        <a:buNone/>
                      </a:pPr>
                      <a:r>
                        <a:rPr lang="en-GB" sz="1600" b="1" dirty="0"/>
                        <a:t>English grammar, punctuation and spelling </a:t>
                      </a:r>
                      <a:endParaRPr sz="1600" b="1" dirty="0"/>
                    </a:p>
                    <a:p>
                      <a:pPr marL="0" lvl="0" indent="0" algn="l" rtl="0">
                        <a:spcBef>
                          <a:spcPts val="0"/>
                        </a:spcBef>
                        <a:spcAft>
                          <a:spcPts val="0"/>
                        </a:spcAft>
                        <a:buNone/>
                      </a:pPr>
                      <a:r>
                        <a:rPr lang="en-GB" sz="1600" dirty="0"/>
                        <a:t>Paper 1: questions</a:t>
                      </a:r>
                      <a:endParaRPr sz="1600" dirty="0"/>
                    </a:p>
                    <a:p>
                      <a:pPr marL="0" lvl="0" indent="0" algn="l" rtl="0">
                        <a:spcBef>
                          <a:spcPts val="0"/>
                        </a:spcBef>
                        <a:spcAft>
                          <a:spcPts val="0"/>
                        </a:spcAft>
                        <a:buNone/>
                      </a:pPr>
                      <a:r>
                        <a:rPr lang="en-GB" sz="1600" dirty="0"/>
                        <a:t>Paper 2: spelling</a:t>
                      </a:r>
                      <a:endParaRPr sz="1600" dirty="0"/>
                    </a:p>
                  </a:txBody>
                  <a:tcPr marL="91450" marR="91450" marT="45725" marB="45725" anchor="ct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0001"/>
                  </a:ext>
                </a:extLst>
              </a:tr>
              <a:tr h="726520">
                <a:tc>
                  <a:txBody>
                    <a:bodyPr/>
                    <a:lstStyle/>
                    <a:p>
                      <a:pPr marL="0" marR="0" lvl="0" indent="0" algn="ctr" rtl="0">
                        <a:spcBef>
                          <a:spcPts val="0"/>
                        </a:spcBef>
                        <a:spcAft>
                          <a:spcPts val="0"/>
                        </a:spcAft>
                        <a:buNone/>
                      </a:pPr>
                      <a:r>
                        <a:rPr lang="en-GB" sz="1800" b="1" dirty="0">
                          <a:solidFill>
                            <a:schemeClr val="lt1"/>
                          </a:solidFill>
                        </a:rPr>
                        <a:t>Tuesday</a:t>
                      </a:r>
                      <a:endParaRPr sz="1800" b="1" dirty="0">
                        <a:solidFill>
                          <a:schemeClr val="lt1"/>
                        </a:solidFill>
                      </a:endParaRPr>
                    </a:p>
                    <a:p>
                      <a:pPr marL="0" marR="0" lvl="0" indent="0" algn="ctr" rtl="0">
                        <a:spcBef>
                          <a:spcPts val="0"/>
                        </a:spcBef>
                        <a:spcAft>
                          <a:spcPts val="0"/>
                        </a:spcAft>
                        <a:buNone/>
                      </a:pPr>
                      <a:r>
                        <a:rPr lang="en-GB" sz="1800" b="1" dirty="0">
                          <a:solidFill>
                            <a:schemeClr val="lt1"/>
                          </a:solidFill>
                        </a:rPr>
                        <a:t>14th May</a:t>
                      </a:r>
                      <a:endParaRPr sz="1800" b="1" dirty="0">
                        <a:solidFill>
                          <a:schemeClr val="lt1"/>
                        </a:solidFill>
                        <a:latin typeface="Roboto"/>
                        <a:ea typeface="Roboto"/>
                        <a:cs typeface="Roboto"/>
                        <a:sym typeface="Roboto"/>
                      </a:endParaRPr>
                    </a:p>
                  </a:txBody>
                  <a:tcPr marL="91450" marR="91450" marT="45725" marB="45725" anchor="ct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chemeClr val="accent3"/>
                    </a:solidFill>
                  </a:tcPr>
                </a:tc>
                <a:tc>
                  <a:txBody>
                    <a:bodyPr/>
                    <a:lstStyle/>
                    <a:p>
                      <a:pPr marL="0" marR="0" lvl="0" indent="0" algn="l" rtl="0">
                        <a:spcBef>
                          <a:spcPts val="0"/>
                        </a:spcBef>
                        <a:spcAft>
                          <a:spcPts val="0"/>
                        </a:spcAft>
                        <a:buNone/>
                      </a:pPr>
                      <a:r>
                        <a:rPr lang="en-GB" sz="1600" b="1" dirty="0"/>
                        <a:t>English reading</a:t>
                      </a:r>
                      <a:endParaRPr sz="1600" b="1" dirty="0"/>
                    </a:p>
                  </a:txBody>
                  <a:tcPr marL="91450" marR="91450" marT="45725" marB="45725" anchor="ct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0002"/>
                  </a:ext>
                </a:extLst>
              </a:tr>
              <a:tr h="953555">
                <a:tc>
                  <a:txBody>
                    <a:bodyPr/>
                    <a:lstStyle/>
                    <a:p>
                      <a:pPr marL="0" marR="0" lvl="0" indent="0" algn="ctr" rtl="0">
                        <a:spcBef>
                          <a:spcPts val="0"/>
                        </a:spcBef>
                        <a:spcAft>
                          <a:spcPts val="0"/>
                        </a:spcAft>
                        <a:buNone/>
                      </a:pPr>
                      <a:r>
                        <a:rPr lang="en-GB" sz="1800" b="1" dirty="0">
                          <a:solidFill>
                            <a:schemeClr val="lt1"/>
                          </a:solidFill>
                        </a:rPr>
                        <a:t>Wednesday</a:t>
                      </a:r>
                      <a:endParaRPr sz="1800" b="1" dirty="0">
                        <a:solidFill>
                          <a:schemeClr val="lt1"/>
                        </a:solidFill>
                      </a:endParaRPr>
                    </a:p>
                    <a:p>
                      <a:pPr marL="0" marR="0" lvl="0" indent="0" algn="ctr" rtl="0">
                        <a:spcBef>
                          <a:spcPts val="0"/>
                        </a:spcBef>
                        <a:spcAft>
                          <a:spcPts val="0"/>
                        </a:spcAft>
                        <a:buNone/>
                      </a:pPr>
                      <a:r>
                        <a:rPr lang="en-GB" sz="1800" b="1" dirty="0">
                          <a:solidFill>
                            <a:schemeClr val="lt1"/>
                          </a:solidFill>
                        </a:rPr>
                        <a:t>15th May</a:t>
                      </a:r>
                      <a:endParaRPr sz="1800" b="1" dirty="0">
                        <a:solidFill>
                          <a:schemeClr val="lt1"/>
                        </a:solidFill>
                      </a:endParaRPr>
                    </a:p>
                  </a:txBody>
                  <a:tcPr marL="91450" marR="91450" marT="45725" marB="45725" anchor="ct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chemeClr val="accent3"/>
                    </a:solidFill>
                  </a:tcPr>
                </a:tc>
                <a:tc>
                  <a:txBody>
                    <a:bodyPr/>
                    <a:lstStyle/>
                    <a:p>
                      <a:pPr marL="0" marR="0" lvl="0" indent="0" algn="l" rtl="0">
                        <a:spcBef>
                          <a:spcPts val="0"/>
                        </a:spcBef>
                        <a:spcAft>
                          <a:spcPts val="0"/>
                        </a:spcAft>
                        <a:buNone/>
                      </a:pPr>
                      <a:r>
                        <a:rPr lang="en-GB" sz="1600" b="1" dirty="0"/>
                        <a:t>Mathematics</a:t>
                      </a:r>
                      <a:endParaRPr sz="1600" b="1" dirty="0"/>
                    </a:p>
                    <a:p>
                      <a:pPr marL="0" marR="0" lvl="0" indent="0" algn="l" rtl="0">
                        <a:spcBef>
                          <a:spcPts val="0"/>
                        </a:spcBef>
                        <a:spcAft>
                          <a:spcPts val="0"/>
                        </a:spcAft>
                        <a:buNone/>
                      </a:pPr>
                      <a:r>
                        <a:rPr lang="en-GB" sz="1600" dirty="0"/>
                        <a:t>Paper 1: arithmetic</a:t>
                      </a:r>
                      <a:endParaRPr sz="1600" dirty="0"/>
                    </a:p>
                    <a:p>
                      <a:pPr marL="0" marR="0" lvl="0" indent="0" algn="l" rtl="0">
                        <a:spcBef>
                          <a:spcPts val="0"/>
                        </a:spcBef>
                        <a:spcAft>
                          <a:spcPts val="0"/>
                        </a:spcAft>
                        <a:buNone/>
                      </a:pPr>
                      <a:r>
                        <a:rPr lang="en-GB" sz="1600" dirty="0"/>
                        <a:t>Paper 2: reasoning</a:t>
                      </a:r>
                      <a:endParaRPr sz="1600" dirty="0"/>
                    </a:p>
                  </a:txBody>
                  <a:tcPr marL="91450" marR="91450" marT="45725" marB="45725" anchor="ct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0003"/>
                  </a:ext>
                </a:extLst>
              </a:tr>
              <a:tr h="726520">
                <a:tc>
                  <a:txBody>
                    <a:bodyPr/>
                    <a:lstStyle/>
                    <a:p>
                      <a:pPr marL="0" marR="0" lvl="0" indent="0" algn="ctr" rtl="0">
                        <a:spcBef>
                          <a:spcPts val="0"/>
                        </a:spcBef>
                        <a:spcAft>
                          <a:spcPts val="0"/>
                        </a:spcAft>
                        <a:buNone/>
                      </a:pPr>
                      <a:r>
                        <a:rPr lang="en-GB" sz="1800" b="1" dirty="0">
                          <a:solidFill>
                            <a:schemeClr val="lt1"/>
                          </a:solidFill>
                        </a:rPr>
                        <a:t>Thursday </a:t>
                      </a:r>
                      <a:endParaRPr sz="1800" b="1" dirty="0">
                        <a:solidFill>
                          <a:schemeClr val="lt1"/>
                        </a:solidFill>
                      </a:endParaRPr>
                    </a:p>
                    <a:p>
                      <a:pPr marL="0" marR="0" lvl="0" indent="0" algn="ctr" rtl="0">
                        <a:spcBef>
                          <a:spcPts val="0"/>
                        </a:spcBef>
                        <a:spcAft>
                          <a:spcPts val="0"/>
                        </a:spcAft>
                        <a:buNone/>
                      </a:pPr>
                      <a:r>
                        <a:rPr lang="en-GB" sz="1800" b="1" dirty="0">
                          <a:solidFill>
                            <a:schemeClr val="lt1"/>
                          </a:solidFill>
                        </a:rPr>
                        <a:t>16th May</a:t>
                      </a:r>
                      <a:endParaRPr sz="1800" b="1" dirty="0">
                        <a:solidFill>
                          <a:schemeClr val="lt1"/>
                        </a:solidFill>
                      </a:endParaRPr>
                    </a:p>
                  </a:txBody>
                  <a:tcPr marL="91450" marR="91450" marT="45725" marB="45725" anchor="ct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chemeClr val="accent3"/>
                    </a:solidFill>
                  </a:tcPr>
                </a:tc>
                <a:tc>
                  <a:txBody>
                    <a:bodyPr/>
                    <a:lstStyle/>
                    <a:p>
                      <a:pPr marL="0" marR="0" lvl="0" indent="0" algn="l" rtl="0">
                        <a:spcBef>
                          <a:spcPts val="0"/>
                        </a:spcBef>
                        <a:spcAft>
                          <a:spcPts val="0"/>
                        </a:spcAft>
                        <a:buNone/>
                      </a:pPr>
                      <a:r>
                        <a:rPr lang="en-GB" sz="1600" b="1" dirty="0"/>
                        <a:t>Mathematics</a:t>
                      </a:r>
                      <a:endParaRPr sz="1600" b="1" dirty="0"/>
                    </a:p>
                    <a:p>
                      <a:pPr marL="0" marR="0" lvl="0" indent="0" algn="l" rtl="0">
                        <a:spcBef>
                          <a:spcPts val="0"/>
                        </a:spcBef>
                        <a:spcAft>
                          <a:spcPts val="0"/>
                        </a:spcAft>
                        <a:buNone/>
                      </a:pPr>
                      <a:r>
                        <a:rPr lang="en-GB" sz="1600" dirty="0"/>
                        <a:t>Paper 3: reasoning</a:t>
                      </a:r>
                      <a:endParaRPr sz="1600" dirty="0"/>
                    </a:p>
                  </a:txBody>
                  <a:tcPr marL="91450" marR="91450" marT="45725" marB="45725" anchor="ct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EE8C8738-6FE1-6908-FD91-BD1F3B09EBCB}"/>
              </a:ext>
            </a:extLst>
          </p:cNvPr>
          <p:cNvSpPr/>
          <p:nvPr/>
        </p:nvSpPr>
        <p:spPr>
          <a:xfrm>
            <a:off x="7692273" y="65620"/>
            <a:ext cx="1451728" cy="21256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i="0" dirty="0">
                <a:solidFill>
                  <a:schemeClr val="bg1"/>
                </a:solidFill>
                <a:effectLst/>
                <a:latin typeface="Roboto" panose="02000000000000000000" pitchFamily="2" charset="0"/>
              </a:rPr>
              <a:t>KS2 Assessments</a:t>
            </a:r>
            <a:endParaRPr lang="en-GB" sz="1200" b="1" dirty="0">
              <a:solidFill>
                <a:schemeClr val="bg1"/>
              </a:solidFill>
              <a:latin typeface="Roboto" panose="02000000000000000000" pitchFamily="2" charset="0"/>
              <a:ea typeface="Roboto" panose="02000000000000000000" pitchFamily="2"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1"/>
                                        </p:tgtEl>
                                        <p:attrNameLst>
                                          <p:attrName>style.visibility</p:attrName>
                                        </p:attrNameLst>
                                      </p:cBhvr>
                                      <p:to>
                                        <p:strVal val="visible"/>
                                      </p:to>
                                    </p:set>
                                    <p:animEffect transition="in" filter="fade">
                                      <p:cBhvr>
                                        <p:cTn id="7" dur="1000"/>
                                        <p:tgtEl>
                                          <p:spTgt spid="71"/>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77"/>
                                        </p:tgtEl>
                                        <p:attrNameLst>
                                          <p:attrName>style.visibility</p:attrName>
                                        </p:attrNameLst>
                                      </p:cBhvr>
                                      <p:to>
                                        <p:strVal val="visible"/>
                                      </p:to>
                                    </p:set>
                                    <p:animEffect transition="in" filter="fade">
                                      <p:cBhvr>
                                        <p:cTn id="11" dur="1000"/>
                                        <p:tgtEl>
                                          <p:spTgt spid="77"/>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78"/>
                                        </p:tgtEl>
                                        <p:attrNameLst>
                                          <p:attrName>style.visibility</p:attrName>
                                        </p:attrNameLst>
                                      </p:cBhvr>
                                      <p:to>
                                        <p:strVal val="visible"/>
                                      </p:to>
                                    </p:set>
                                    <p:animEffect transition="in" filter="fade">
                                      <p:cBhvr>
                                        <p:cTn id="16" dur="10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2"/>
        <p:cNvGrpSpPr/>
        <p:nvPr/>
      </p:nvGrpSpPr>
      <p:grpSpPr>
        <a:xfrm>
          <a:off x="0" y="0"/>
          <a:ext cx="0" cy="0"/>
          <a:chOff x="0" y="0"/>
          <a:chExt cx="0" cy="0"/>
        </a:xfrm>
      </p:grpSpPr>
      <p:sp>
        <p:nvSpPr>
          <p:cNvPr id="83" name="Google Shape;83;p11"/>
          <p:cNvSpPr/>
          <p:nvPr/>
        </p:nvSpPr>
        <p:spPr>
          <a:xfrm>
            <a:off x="-2695" y="-6000"/>
            <a:ext cx="9144000" cy="6870000"/>
          </a:xfrm>
          <a:prstGeom prst="rect">
            <a:avLst/>
          </a:prstGeom>
          <a:solidFill>
            <a:schemeClr val="lt1">
              <a:alpha val="8471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sp>
        <p:nvSpPr>
          <p:cNvPr id="84" name="Google Shape;84;p11"/>
          <p:cNvSpPr txBox="1"/>
          <p:nvPr/>
        </p:nvSpPr>
        <p:spPr>
          <a:xfrm>
            <a:off x="299405" y="549275"/>
            <a:ext cx="8539800" cy="804707"/>
          </a:xfrm>
          <a:prstGeom prst="roundRect">
            <a:avLst/>
          </a:prstGeom>
          <a:solidFill>
            <a:schemeClr val="bg1"/>
          </a:solidFill>
          <a:ln>
            <a:noFill/>
          </a:ln>
        </p:spPr>
        <p:txBody>
          <a:bodyPr spcFirstLastPara="1" wrap="square" lIns="216000" tIns="216000" rIns="216000" bIns="216000" anchor="t" anchorCtr="0">
            <a:noAutofit/>
          </a:bodyPr>
          <a:lstStyle/>
          <a:p>
            <a:pPr marL="0" marR="0" lvl="0" indent="0" algn="just" rtl="0">
              <a:spcBef>
                <a:spcPts val="0"/>
              </a:spcBef>
              <a:spcAft>
                <a:spcPts val="0"/>
              </a:spcAft>
              <a:buNone/>
            </a:pPr>
            <a:r>
              <a:rPr lang="en-GB" sz="2400">
                <a:solidFill>
                  <a:schemeClr val="dk1"/>
                </a:solidFill>
                <a:latin typeface="Roboto Black"/>
                <a:ea typeface="Roboto Black"/>
                <a:cs typeface="Roboto Black"/>
                <a:sym typeface="Roboto Black"/>
              </a:rPr>
              <a:t>What are the children tested on? </a:t>
            </a:r>
            <a:endParaRPr/>
          </a:p>
          <a:p>
            <a:pPr marL="0" marR="0" lvl="0" indent="0" algn="just" rtl="0">
              <a:spcBef>
                <a:spcPts val="0"/>
              </a:spcBef>
              <a:spcAft>
                <a:spcPts val="0"/>
              </a:spcAft>
              <a:buNone/>
            </a:pPr>
            <a:endParaRPr sz="1600">
              <a:solidFill>
                <a:schemeClr val="dk1"/>
              </a:solidFill>
              <a:latin typeface="Roboto"/>
              <a:ea typeface="Roboto"/>
              <a:cs typeface="Roboto"/>
              <a:sym typeface="Roboto"/>
            </a:endParaRPr>
          </a:p>
        </p:txBody>
      </p:sp>
      <p:pic>
        <p:nvPicPr>
          <p:cNvPr id="85" name="Google Shape;85;p11"/>
          <p:cNvPicPr preferRelativeResize="0"/>
          <p:nvPr/>
        </p:nvPicPr>
        <p:blipFill rotWithShape="1">
          <a:blip r:embed="rId3">
            <a:alphaModFix/>
          </a:blip>
          <a:srcRect/>
          <a:stretch/>
        </p:blipFill>
        <p:spPr>
          <a:xfrm>
            <a:off x="0" y="0"/>
            <a:ext cx="9143999" cy="334380"/>
          </a:xfrm>
          <a:prstGeom prst="rect">
            <a:avLst/>
          </a:prstGeom>
          <a:noFill/>
          <a:ln>
            <a:noFill/>
          </a:ln>
        </p:spPr>
      </p:pic>
      <p:pic>
        <p:nvPicPr>
          <p:cNvPr id="86" name="Google Shape;86;p11"/>
          <p:cNvPicPr preferRelativeResize="0"/>
          <p:nvPr/>
        </p:nvPicPr>
        <p:blipFill rotWithShape="1">
          <a:blip r:embed="rId4">
            <a:alphaModFix/>
          </a:blip>
          <a:srcRect/>
          <a:stretch/>
        </p:blipFill>
        <p:spPr>
          <a:xfrm>
            <a:off x="0" y="6768865"/>
            <a:ext cx="9143999" cy="107173"/>
          </a:xfrm>
          <a:prstGeom prst="rect">
            <a:avLst/>
          </a:prstGeom>
          <a:noFill/>
          <a:ln>
            <a:noFill/>
          </a:ln>
        </p:spPr>
      </p:pic>
      <p:grpSp>
        <p:nvGrpSpPr>
          <p:cNvPr id="87" name="Google Shape;87;p11"/>
          <p:cNvGrpSpPr/>
          <p:nvPr/>
        </p:nvGrpSpPr>
        <p:grpSpPr>
          <a:xfrm>
            <a:off x="299405" y="6581924"/>
            <a:ext cx="920590" cy="153900"/>
            <a:chOff x="299405" y="6581924"/>
            <a:chExt cx="920590" cy="153900"/>
          </a:xfrm>
        </p:grpSpPr>
        <p:sp>
          <p:nvSpPr>
            <p:cNvPr id="88" name="Google Shape;88;p11">
              <a:hlinkClick r:id="rId5" action="ppaction://hlinksldjump"/>
            </p:cNvPr>
            <p:cNvSpPr/>
            <p:nvPr/>
          </p:nvSpPr>
          <p:spPr>
            <a:xfrm rot="-5400000" flipH="1">
              <a:off x="291005" y="6605576"/>
              <a:ext cx="123300" cy="106500"/>
            </a:xfrm>
            <a:prstGeom prst="triangle">
              <a:avLst>
                <a:gd name="adj" fmla="val 50000"/>
              </a:avLst>
            </a:prstGeom>
            <a:solidFill>
              <a:srgbClr val="2A294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sp>
          <p:nvSpPr>
            <p:cNvPr id="89" name="Google Shape;89;p11">
              <a:hlinkClick r:id="rId5" action="ppaction://hlinksldjump"/>
            </p:cNvPr>
            <p:cNvSpPr txBox="1"/>
            <p:nvPr/>
          </p:nvSpPr>
          <p:spPr>
            <a:xfrm>
              <a:off x="454395" y="6581924"/>
              <a:ext cx="765600" cy="15390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en-GB" sz="1000" b="1">
                  <a:solidFill>
                    <a:schemeClr val="dk1"/>
                  </a:solidFill>
                  <a:latin typeface="Roboto"/>
                  <a:ea typeface="Roboto"/>
                  <a:cs typeface="Roboto"/>
                  <a:sym typeface="Roboto"/>
                </a:rPr>
                <a:t>Contents</a:t>
              </a:r>
              <a:endParaRPr/>
            </a:p>
          </p:txBody>
        </p:sp>
      </p:grpSp>
      <p:sp>
        <p:nvSpPr>
          <p:cNvPr id="90" name="Google Shape;90;p11"/>
          <p:cNvSpPr txBox="1"/>
          <p:nvPr/>
        </p:nvSpPr>
        <p:spPr>
          <a:xfrm>
            <a:off x="350200" y="1447945"/>
            <a:ext cx="1633200" cy="2443800"/>
          </a:xfrm>
          <a:prstGeom prst="roundRect">
            <a:avLst>
              <a:gd name="adj" fmla="val 6855"/>
            </a:avLst>
          </a:prstGeom>
          <a:solidFill>
            <a:srgbClr val="6D55A3"/>
          </a:solidFill>
          <a:ln>
            <a:noFill/>
          </a:ln>
        </p:spPr>
        <p:txBody>
          <a:bodyPr spcFirstLastPara="1" wrap="square" lIns="108000" tIns="108000" rIns="108000" bIns="108000" anchor="ctr" anchorCtr="0">
            <a:noAutofit/>
          </a:bodyPr>
          <a:lstStyle/>
          <a:p>
            <a:pPr marL="0" marR="0" lvl="0" indent="0" algn="ctr" rtl="0">
              <a:spcBef>
                <a:spcPts val="0"/>
              </a:spcBef>
              <a:spcAft>
                <a:spcPts val="0"/>
              </a:spcAft>
              <a:buNone/>
            </a:pPr>
            <a:r>
              <a:rPr lang="en-GB" sz="1800" b="1" dirty="0">
                <a:solidFill>
                  <a:schemeClr val="bg1"/>
                </a:solidFill>
                <a:latin typeface="Roboto"/>
                <a:ea typeface="Roboto"/>
                <a:cs typeface="Roboto"/>
                <a:sym typeface="Roboto"/>
              </a:rPr>
              <a:t>English grammar punctuation and spelling</a:t>
            </a:r>
            <a:endParaRPr sz="1800" b="1" dirty="0">
              <a:solidFill>
                <a:schemeClr val="bg1"/>
              </a:solidFill>
              <a:latin typeface="Roboto"/>
              <a:ea typeface="Roboto"/>
              <a:cs typeface="Roboto"/>
              <a:sym typeface="Roboto"/>
            </a:endParaRPr>
          </a:p>
        </p:txBody>
      </p:sp>
      <p:sp>
        <p:nvSpPr>
          <p:cNvPr id="91" name="Google Shape;91;p11"/>
          <p:cNvSpPr txBox="1"/>
          <p:nvPr/>
        </p:nvSpPr>
        <p:spPr>
          <a:xfrm>
            <a:off x="2062200" y="1441129"/>
            <a:ext cx="6827800" cy="2450700"/>
          </a:xfrm>
          <a:prstGeom prst="roundRect">
            <a:avLst>
              <a:gd name="adj" fmla="val 5897"/>
            </a:avLst>
          </a:prstGeom>
          <a:solidFill>
            <a:schemeClr val="bg1"/>
          </a:solidFill>
          <a:ln>
            <a:noFill/>
          </a:ln>
        </p:spPr>
        <p:txBody>
          <a:bodyPr spcFirstLastPara="1" wrap="square" lIns="108000" tIns="108000" rIns="108000" bIns="108000" anchor="ctr" anchorCtr="0">
            <a:noAutofit/>
          </a:bodyPr>
          <a:lstStyle/>
          <a:p>
            <a:pPr marL="0" marR="0" lvl="0" indent="0" algn="l" rtl="0">
              <a:spcBef>
                <a:spcPts val="600"/>
              </a:spcBef>
              <a:spcAft>
                <a:spcPts val="0"/>
              </a:spcAft>
              <a:buNone/>
            </a:pPr>
            <a:r>
              <a:rPr lang="en-GB" sz="1600" b="1" dirty="0">
                <a:solidFill>
                  <a:schemeClr val="dk1"/>
                </a:solidFill>
                <a:latin typeface="Roboto"/>
                <a:ea typeface="Roboto"/>
                <a:cs typeface="Roboto"/>
                <a:sym typeface="Roboto"/>
              </a:rPr>
              <a:t>Paper 1: questions (45 minutes) 50 marks</a:t>
            </a:r>
            <a:endParaRPr sz="1600" b="1" dirty="0">
              <a:solidFill>
                <a:schemeClr val="dk1"/>
              </a:solidFill>
              <a:latin typeface="Roboto"/>
              <a:ea typeface="Roboto"/>
              <a:cs typeface="Roboto"/>
              <a:sym typeface="Roboto"/>
            </a:endParaRPr>
          </a:p>
          <a:p>
            <a:pPr marL="0" marR="0" lvl="0" indent="0" algn="l" rtl="0">
              <a:spcBef>
                <a:spcPts val="600"/>
              </a:spcBef>
              <a:spcAft>
                <a:spcPts val="0"/>
              </a:spcAft>
              <a:buNone/>
            </a:pPr>
            <a:r>
              <a:rPr lang="en-GB" sz="1600" dirty="0">
                <a:solidFill>
                  <a:schemeClr val="dk1"/>
                </a:solidFill>
                <a:latin typeface="Roboto"/>
                <a:ea typeface="Roboto"/>
                <a:cs typeface="Roboto"/>
                <a:sym typeface="Roboto"/>
              </a:rPr>
              <a:t>A combined question and answer booklet which assesses pupils’ understanding of the grammar, punctuation and spelling elements of the national curriculum English programmes of study for key stage two. </a:t>
            </a:r>
            <a:endParaRPr sz="1600" dirty="0">
              <a:solidFill>
                <a:schemeClr val="dk1"/>
              </a:solidFill>
              <a:latin typeface="Roboto"/>
              <a:ea typeface="Roboto"/>
              <a:cs typeface="Roboto"/>
              <a:sym typeface="Roboto"/>
            </a:endParaRPr>
          </a:p>
          <a:p>
            <a:pPr marL="0" marR="0" lvl="0" indent="0" algn="l" rtl="0">
              <a:spcBef>
                <a:spcPts val="600"/>
              </a:spcBef>
              <a:spcAft>
                <a:spcPts val="0"/>
              </a:spcAft>
              <a:buNone/>
            </a:pPr>
            <a:r>
              <a:rPr lang="en-GB" sz="1600" b="1" dirty="0">
                <a:solidFill>
                  <a:schemeClr val="dk1"/>
                </a:solidFill>
                <a:latin typeface="Roboto"/>
                <a:ea typeface="Roboto"/>
                <a:cs typeface="Roboto"/>
                <a:sym typeface="Roboto"/>
              </a:rPr>
              <a:t>Paper 2: spelling (15 minutes but not strictly timed) 20 marks</a:t>
            </a:r>
            <a:endParaRPr sz="1600" b="1" dirty="0">
              <a:solidFill>
                <a:schemeClr val="dk1"/>
              </a:solidFill>
              <a:latin typeface="Roboto"/>
              <a:ea typeface="Roboto"/>
              <a:cs typeface="Roboto"/>
              <a:sym typeface="Roboto"/>
            </a:endParaRPr>
          </a:p>
          <a:p>
            <a:pPr marL="0" marR="0" lvl="0" indent="0" algn="l" rtl="0">
              <a:spcBef>
                <a:spcPts val="600"/>
              </a:spcBef>
              <a:spcAft>
                <a:spcPts val="0"/>
              </a:spcAft>
              <a:buNone/>
            </a:pPr>
            <a:r>
              <a:rPr lang="en-GB" sz="1600" dirty="0">
                <a:solidFill>
                  <a:schemeClr val="dk1"/>
                </a:solidFill>
                <a:latin typeface="Roboto"/>
                <a:ea typeface="Roboto"/>
                <a:cs typeface="Roboto"/>
                <a:sym typeface="Roboto"/>
              </a:rPr>
              <a:t>The paper that pupils receive has 20 sentences, each with a missing word. The teacher reads the sentences one at a time and pupils write in the missing word on their paper. </a:t>
            </a:r>
            <a:endParaRPr sz="1600" dirty="0">
              <a:solidFill>
                <a:schemeClr val="dk1"/>
              </a:solidFill>
              <a:latin typeface="Roboto"/>
              <a:ea typeface="Roboto"/>
              <a:cs typeface="Roboto"/>
              <a:sym typeface="Roboto"/>
            </a:endParaRPr>
          </a:p>
        </p:txBody>
      </p:sp>
      <p:sp>
        <p:nvSpPr>
          <p:cNvPr id="92" name="Google Shape;92;p11"/>
          <p:cNvSpPr txBox="1"/>
          <p:nvPr/>
        </p:nvSpPr>
        <p:spPr>
          <a:xfrm>
            <a:off x="350200" y="3986623"/>
            <a:ext cx="1633200" cy="2450700"/>
          </a:xfrm>
          <a:prstGeom prst="roundRect">
            <a:avLst>
              <a:gd name="adj" fmla="val 8586"/>
            </a:avLst>
          </a:prstGeom>
          <a:solidFill>
            <a:srgbClr val="6D55A3"/>
          </a:solidFill>
          <a:ln>
            <a:noFill/>
          </a:ln>
        </p:spPr>
        <p:txBody>
          <a:bodyPr spcFirstLastPara="1" wrap="square" lIns="108000" tIns="108000" rIns="108000" bIns="108000" anchor="ctr" anchorCtr="0">
            <a:noAutofit/>
          </a:bodyPr>
          <a:lstStyle/>
          <a:p>
            <a:pPr marL="0" marR="0" lvl="0" indent="0" algn="ctr" rtl="0">
              <a:spcBef>
                <a:spcPts val="0"/>
              </a:spcBef>
              <a:spcAft>
                <a:spcPts val="0"/>
              </a:spcAft>
              <a:buNone/>
            </a:pPr>
            <a:r>
              <a:rPr lang="en-GB" sz="2000" b="1" dirty="0">
                <a:solidFill>
                  <a:schemeClr val="bg1"/>
                </a:solidFill>
                <a:latin typeface="Roboto"/>
                <a:ea typeface="Roboto"/>
                <a:cs typeface="Roboto"/>
                <a:sym typeface="Roboto"/>
              </a:rPr>
              <a:t>English</a:t>
            </a:r>
            <a:endParaRPr sz="2000" b="1" dirty="0">
              <a:solidFill>
                <a:schemeClr val="bg1"/>
              </a:solidFill>
              <a:latin typeface="Roboto"/>
              <a:ea typeface="Roboto"/>
              <a:cs typeface="Roboto"/>
              <a:sym typeface="Roboto"/>
            </a:endParaRPr>
          </a:p>
          <a:p>
            <a:pPr marL="0" marR="0" lvl="0" indent="0" algn="ctr" rtl="0">
              <a:spcBef>
                <a:spcPts val="0"/>
              </a:spcBef>
              <a:spcAft>
                <a:spcPts val="0"/>
              </a:spcAft>
              <a:buNone/>
            </a:pPr>
            <a:r>
              <a:rPr lang="en-GB" sz="2000" b="1" dirty="0">
                <a:solidFill>
                  <a:schemeClr val="bg1"/>
                </a:solidFill>
                <a:latin typeface="Roboto"/>
                <a:ea typeface="Roboto"/>
                <a:cs typeface="Roboto"/>
                <a:sym typeface="Roboto"/>
              </a:rPr>
              <a:t> Reading</a:t>
            </a:r>
            <a:endParaRPr sz="2000" b="1" dirty="0">
              <a:solidFill>
                <a:schemeClr val="bg1"/>
              </a:solidFill>
              <a:latin typeface="Roboto"/>
              <a:ea typeface="Roboto"/>
              <a:cs typeface="Roboto"/>
              <a:sym typeface="Roboto"/>
            </a:endParaRPr>
          </a:p>
        </p:txBody>
      </p:sp>
      <p:sp>
        <p:nvSpPr>
          <p:cNvPr id="93" name="Google Shape;93;p11"/>
          <p:cNvSpPr txBox="1"/>
          <p:nvPr/>
        </p:nvSpPr>
        <p:spPr>
          <a:xfrm>
            <a:off x="2062200" y="4377635"/>
            <a:ext cx="6827800" cy="2391230"/>
          </a:xfrm>
          <a:prstGeom prst="roundRect">
            <a:avLst>
              <a:gd name="adj" fmla="val 4778"/>
            </a:avLst>
          </a:prstGeom>
          <a:solidFill>
            <a:schemeClr val="bg1"/>
          </a:solidFill>
          <a:ln>
            <a:noFill/>
          </a:ln>
        </p:spPr>
        <p:txBody>
          <a:bodyPr spcFirstLastPara="1" wrap="square" lIns="108000" tIns="108000" rIns="108000" bIns="108000" anchor="ctr" anchorCtr="0">
            <a:noAutofit/>
          </a:bodyPr>
          <a:lstStyle/>
          <a:p>
            <a:pPr marL="0" marR="0" lvl="0" indent="0" algn="l" rtl="0">
              <a:spcBef>
                <a:spcPts val="600"/>
              </a:spcBef>
              <a:spcAft>
                <a:spcPts val="0"/>
              </a:spcAft>
              <a:buNone/>
            </a:pPr>
            <a:r>
              <a:rPr lang="en-GB" sz="1500" b="1" dirty="0">
                <a:solidFill>
                  <a:schemeClr val="dk1"/>
                </a:solidFill>
                <a:latin typeface="Roboto"/>
                <a:ea typeface="Roboto"/>
                <a:cs typeface="Roboto"/>
                <a:sym typeface="Roboto"/>
              </a:rPr>
              <a:t>(1 hour) 50 marks</a:t>
            </a:r>
            <a:endParaRPr sz="1500" b="1" dirty="0">
              <a:solidFill>
                <a:schemeClr val="dk1"/>
              </a:solidFill>
              <a:latin typeface="Roboto"/>
              <a:ea typeface="Roboto"/>
              <a:cs typeface="Roboto"/>
              <a:sym typeface="Roboto"/>
            </a:endParaRPr>
          </a:p>
          <a:p>
            <a:pPr>
              <a:spcBef>
                <a:spcPts val="600"/>
              </a:spcBef>
            </a:pPr>
            <a:r>
              <a:rPr lang="en-GB" sz="1500" dirty="0">
                <a:solidFill>
                  <a:schemeClr val="dk1"/>
                </a:solidFill>
                <a:latin typeface="Roboto" panose="020B0604020202020204" charset="0"/>
                <a:ea typeface="Roboto" panose="020B0604020202020204" charset="0"/>
                <a:cs typeface="Roboto"/>
                <a:sym typeface="Roboto"/>
              </a:rPr>
              <a:t>Pupils will have a reading booklet with three different texts to read and a corresponding question and answer booklet. The texts are presented in increasing levels of difficulty and pupils’ comprehension skills will be assessed against the comprehension elements of the English programme of study for key stage two. </a:t>
            </a:r>
            <a:r>
              <a:rPr lang="en-GB" sz="1500" dirty="0">
                <a:solidFill>
                  <a:schemeClr val="bg2">
                    <a:lumMod val="10000"/>
                  </a:schemeClr>
                </a:solidFill>
                <a:latin typeface="Roboto" panose="020B0604020202020204" charset="0"/>
                <a:ea typeface="Roboto" panose="020B0604020202020204" charset="0"/>
              </a:rPr>
              <a:t>During the reading paper, a child’s inference and deduction skills are thoroughly tested. They will also be expected to answer questions on authorial choices: explaining why an author has chosen to use particular vocabulary, grammar and text features. Some questions are multiple choice or selected response; others require short answers and some require an extended response or explanation.</a:t>
            </a:r>
          </a:p>
          <a:p>
            <a:pPr lvl="0">
              <a:spcBef>
                <a:spcPts val="600"/>
              </a:spcBef>
            </a:pPr>
            <a:endParaRPr sz="1600" dirty="0">
              <a:solidFill>
                <a:schemeClr val="dk1"/>
              </a:solidFill>
              <a:latin typeface="Roboto" panose="020B0604020202020204" charset="0"/>
              <a:ea typeface="Roboto" panose="020B0604020202020204" charset="0"/>
              <a:cs typeface="Roboto"/>
              <a:sym typeface="Roboto"/>
            </a:endParaRPr>
          </a:p>
          <a:p>
            <a:pPr marL="0" marR="0" lvl="0" indent="0" algn="l" rtl="0">
              <a:spcBef>
                <a:spcPts val="600"/>
              </a:spcBef>
              <a:spcAft>
                <a:spcPts val="0"/>
              </a:spcAft>
              <a:buNone/>
            </a:pPr>
            <a:endParaRPr sz="1600" dirty="0">
              <a:solidFill>
                <a:schemeClr val="dk1"/>
              </a:solidFill>
              <a:latin typeface="Roboto"/>
              <a:ea typeface="Roboto"/>
              <a:cs typeface="Roboto"/>
              <a:sym typeface="Roboto"/>
            </a:endParaRPr>
          </a:p>
        </p:txBody>
      </p:sp>
      <p:sp>
        <p:nvSpPr>
          <p:cNvPr id="2" name="Rectangle 1">
            <a:extLst>
              <a:ext uri="{FF2B5EF4-FFF2-40B4-BE49-F238E27FC236}">
                <a16:creationId xmlns:a16="http://schemas.microsoft.com/office/drawing/2014/main" id="{820D9443-CE70-76C6-DCE5-BCDE92500ED8}"/>
              </a:ext>
            </a:extLst>
          </p:cNvPr>
          <p:cNvSpPr/>
          <p:nvPr/>
        </p:nvSpPr>
        <p:spPr>
          <a:xfrm>
            <a:off x="7692273" y="65620"/>
            <a:ext cx="1451728" cy="21256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i="0" dirty="0">
                <a:solidFill>
                  <a:schemeClr val="bg1"/>
                </a:solidFill>
                <a:effectLst/>
                <a:latin typeface="Roboto" panose="02000000000000000000" pitchFamily="2" charset="0"/>
              </a:rPr>
              <a:t>KS2 Assessments</a:t>
            </a:r>
            <a:endParaRPr lang="en-GB" sz="1200" b="1" dirty="0">
              <a:solidFill>
                <a:schemeClr val="bg1"/>
              </a:solidFill>
              <a:latin typeface="Roboto" panose="02000000000000000000" pitchFamily="2" charset="0"/>
              <a:ea typeface="Roboto" panose="02000000000000000000" pitchFamily="2"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4"/>
                                        </p:tgtEl>
                                        <p:attrNameLst>
                                          <p:attrName>style.visibility</p:attrName>
                                        </p:attrNameLst>
                                      </p:cBhvr>
                                      <p:to>
                                        <p:strVal val="visible"/>
                                      </p:to>
                                    </p:set>
                                    <p:animEffect transition="in" filter="fade">
                                      <p:cBhvr>
                                        <p:cTn id="7" dur="1000"/>
                                        <p:tgtEl>
                                          <p:spTgt spid="8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0"/>
                                        </p:tgtEl>
                                        <p:attrNameLst>
                                          <p:attrName>style.visibility</p:attrName>
                                        </p:attrNameLst>
                                      </p:cBhvr>
                                      <p:to>
                                        <p:strVal val="visible"/>
                                      </p:to>
                                    </p:set>
                                    <p:animEffect transition="in" filter="fade">
                                      <p:cBhvr>
                                        <p:cTn id="12" dur="1000"/>
                                        <p:tgtEl>
                                          <p:spTgt spid="90"/>
                                        </p:tgtEl>
                                      </p:cBhvr>
                                    </p:animEffect>
                                  </p:childTnLst>
                                </p:cTn>
                              </p:par>
                              <p:par>
                                <p:cTn id="13" presetID="10" presetClass="entr" presetSubtype="0" fill="hold" nodeType="withEffect">
                                  <p:stCondLst>
                                    <p:cond delay="0"/>
                                  </p:stCondLst>
                                  <p:childTnLst>
                                    <p:set>
                                      <p:cBhvr>
                                        <p:cTn id="14" dur="1" fill="hold">
                                          <p:stCondLst>
                                            <p:cond delay="0"/>
                                          </p:stCondLst>
                                        </p:cTn>
                                        <p:tgtEl>
                                          <p:spTgt spid="91"/>
                                        </p:tgtEl>
                                        <p:attrNameLst>
                                          <p:attrName>style.visibility</p:attrName>
                                        </p:attrNameLst>
                                      </p:cBhvr>
                                      <p:to>
                                        <p:strVal val="visible"/>
                                      </p:to>
                                    </p:set>
                                    <p:animEffect transition="in" filter="fade">
                                      <p:cBhvr>
                                        <p:cTn id="15" dur="1000"/>
                                        <p:tgtEl>
                                          <p:spTgt spid="91"/>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92"/>
                                        </p:tgtEl>
                                        <p:attrNameLst>
                                          <p:attrName>style.visibility</p:attrName>
                                        </p:attrNameLst>
                                      </p:cBhvr>
                                      <p:to>
                                        <p:strVal val="visible"/>
                                      </p:to>
                                    </p:set>
                                    <p:animEffect transition="in" filter="fade">
                                      <p:cBhvr>
                                        <p:cTn id="20" dur="1000"/>
                                        <p:tgtEl>
                                          <p:spTgt spid="92"/>
                                        </p:tgtEl>
                                      </p:cBhvr>
                                    </p:animEffect>
                                  </p:childTnLst>
                                </p:cTn>
                              </p:par>
                              <p:par>
                                <p:cTn id="21" presetID="10" presetClass="entr" presetSubtype="0" fill="hold" nodeType="withEffect">
                                  <p:stCondLst>
                                    <p:cond delay="0"/>
                                  </p:stCondLst>
                                  <p:childTnLst>
                                    <p:set>
                                      <p:cBhvr>
                                        <p:cTn id="22" dur="1" fill="hold">
                                          <p:stCondLst>
                                            <p:cond delay="0"/>
                                          </p:stCondLst>
                                        </p:cTn>
                                        <p:tgtEl>
                                          <p:spTgt spid="93"/>
                                        </p:tgtEl>
                                        <p:attrNameLst>
                                          <p:attrName>style.visibility</p:attrName>
                                        </p:attrNameLst>
                                      </p:cBhvr>
                                      <p:to>
                                        <p:strVal val="visible"/>
                                      </p:to>
                                    </p:set>
                                    <p:animEffect transition="in" filter="fade">
                                      <p:cBhvr>
                                        <p:cTn id="23" dur="10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D7D4F5D-232C-42B9-830B-1CCA87FFA9BB}"/>
              </a:ext>
            </a:extLst>
          </p:cNvPr>
          <p:cNvPicPr>
            <a:picLocks noChangeAspect="1"/>
          </p:cNvPicPr>
          <p:nvPr/>
        </p:nvPicPr>
        <p:blipFill>
          <a:blip r:embed="rId2"/>
          <a:stretch>
            <a:fillRect/>
          </a:stretch>
        </p:blipFill>
        <p:spPr>
          <a:xfrm>
            <a:off x="326832" y="222445"/>
            <a:ext cx="4781380" cy="3941591"/>
          </a:xfrm>
          <a:prstGeom prst="rect">
            <a:avLst/>
          </a:prstGeom>
        </p:spPr>
      </p:pic>
      <p:pic>
        <p:nvPicPr>
          <p:cNvPr id="3" name="Picture 2">
            <a:extLst>
              <a:ext uri="{FF2B5EF4-FFF2-40B4-BE49-F238E27FC236}">
                <a16:creationId xmlns:a16="http://schemas.microsoft.com/office/drawing/2014/main" id="{B0A90CA9-02F3-463B-A81A-EF18E3901818}"/>
              </a:ext>
            </a:extLst>
          </p:cNvPr>
          <p:cNvPicPr>
            <a:picLocks noChangeAspect="1"/>
          </p:cNvPicPr>
          <p:nvPr/>
        </p:nvPicPr>
        <p:blipFill>
          <a:blip r:embed="rId3"/>
          <a:stretch>
            <a:fillRect/>
          </a:stretch>
        </p:blipFill>
        <p:spPr>
          <a:xfrm>
            <a:off x="448058" y="4164037"/>
            <a:ext cx="8403158" cy="2471517"/>
          </a:xfrm>
          <a:prstGeom prst="rect">
            <a:avLst/>
          </a:prstGeom>
        </p:spPr>
      </p:pic>
    </p:spTree>
    <p:extLst>
      <p:ext uri="{BB962C8B-B14F-4D97-AF65-F5344CB8AC3E}">
        <p14:creationId xmlns:p14="http://schemas.microsoft.com/office/powerpoint/2010/main" val="23089253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AC49655-B8DA-4369-81BB-8A40C3D02452}"/>
              </a:ext>
            </a:extLst>
          </p:cNvPr>
          <p:cNvPicPr>
            <a:picLocks noChangeAspect="1"/>
          </p:cNvPicPr>
          <p:nvPr/>
        </p:nvPicPr>
        <p:blipFill>
          <a:blip r:embed="rId2"/>
          <a:stretch>
            <a:fillRect/>
          </a:stretch>
        </p:blipFill>
        <p:spPr>
          <a:xfrm>
            <a:off x="393016" y="1204399"/>
            <a:ext cx="8357968" cy="5210468"/>
          </a:xfrm>
          <a:prstGeom prst="rect">
            <a:avLst/>
          </a:prstGeom>
        </p:spPr>
      </p:pic>
      <p:sp>
        <p:nvSpPr>
          <p:cNvPr id="3" name="TextBox 2">
            <a:extLst>
              <a:ext uri="{FF2B5EF4-FFF2-40B4-BE49-F238E27FC236}">
                <a16:creationId xmlns:a16="http://schemas.microsoft.com/office/drawing/2014/main" id="{8F2A8350-EAAC-4F48-BE57-2D8BBF507AC5}"/>
              </a:ext>
            </a:extLst>
          </p:cNvPr>
          <p:cNvSpPr txBox="1"/>
          <p:nvPr/>
        </p:nvSpPr>
        <p:spPr>
          <a:xfrm>
            <a:off x="1146516" y="661182"/>
            <a:ext cx="6850966" cy="338554"/>
          </a:xfrm>
          <a:prstGeom prst="rect">
            <a:avLst/>
          </a:prstGeom>
          <a:noFill/>
        </p:spPr>
        <p:txBody>
          <a:bodyPr wrap="square" rtlCol="0">
            <a:spAutoFit/>
          </a:bodyPr>
          <a:lstStyle/>
          <a:p>
            <a:pPr algn="ctr"/>
            <a:r>
              <a:rPr lang="en-GB" sz="1600" b="1" dirty="0">
                <a:latin typeface="Roboto" panose="020B0604020202020204" charset="0"/>
                <a:ea typeface="Roboto" panose="020B0604020202020204" charset="0"/>
              </a:rPr>
              <a:t>Example Reading Question</a:t>
            </a:r>
          </a:p>
        </p:txBody>
      </p:sp>
    </p:spTree>
    <p:extLst>
      <p:ext uri="{BB962C8B-B14F-4D97-AF65-F5344CB8AC3E}">
        <p14:creationId xmlns:p14="http://schemas.microsoft.com/office/powerpoint/2010/main" val="17768085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2"/>
          <p:cNvSpPr/>
          <p:nvPr/>
        </p:nvSpPr>
        <p:spPr>
          <a:xfrm>
            <a:off x="10173" y="-6000"/>
            <a:ext cx="9144000" cy="6870000"/>
          </a:xfrm>
          <a:prstGeom prst="rect">
            <a:avLst/>
          </a:prstGeom>
          <a:solidFill>
            <a:schemeClr val="lt1">
              <a:alpha val="8471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sp>
        <p:nvSpPr>
          <p:cNvPr id="99" name="Google Shape;99;p12"/>
          <p:cNvSpPr txBox="1"/>
          <p:nvPr/>
        </p:nvSpPr>
        <p:spPr>
          <a:xfrm>
            <a:off x="299405" y="549275"/>
            <a:ext cx="8539800" cy="821778"/>
          </a:xfrm>
          <a:prstGeom prst="roundRect">
            <a:avLst/>
          </a:prstGeom>
          <a:solidFill>
            <a:schemeClr val="bg1"/>
          </a:solidFill>
          <a:ln>
            <a:noFill/>
          </a:ln>
        </p:spPr>
        <p:txBody>
          <a:bodyPr spcFirstLastPara="1" wrap="square" lIns="216000" tIns="216000" rIns="216000" bIns="216000" anchor="t" anchorCtr="0">
            <a:noAutofit/>
          </a:bodyPr>
          <a:lstStyle/>
          <a:p>
            <a:pPr marL="0" marR="0" lvl="0" indent="0" algn="just" rtl="0">
              <a:spcBef>
                <a:spcPts val="0"/>
              </a:spcBef>
              <a:spcAft>
                <a:spcPts val="0"/>
              </a:spcAft>
              <a:buNone/>
            </a:pPr>
            <a:r>
              <a:rPr lang="en-GB" sz="2400">
                <a:solidFill>
                  <a:schemeClr val="dk1"/>
                </a:solidFill>
                <a:latin typeface="Roboto Black"/>
                <a:ea typeface="Roboto Black"/>
                <a:cs typeface="Roboto Black"/>
                <a:sym typeface="Roboto Black"/>
              </a:rPr>
              <a:t>What are the children tested on? </a:t>
            </a:r>
            <a:endParaRPr/>
          </a:p>
          <a:p>
            <a:pPr marL="0" marR="0" lvl="0" indent="0" algn="just" rtl="0">
              <a:spcBef>
                <a:spcPts val="0"/>
              </a:spcBef>
              <a:spcAft>
                <a:spcPts val="0"/>
              </a:spcAft>
              <a:buNone/>
            </a:pPr>
            <a:endParaRPr sz="1600">
              <a:solidFill>
                <a:schemeClr val="dk1"/>
              </a:solidFill>
              <a:latin typeface="Roboto"/>
              <a:ea typeface="Roboto"/>
              <a:cs typeface="Roboto"/>
              <a:sym typeface="Roboto"/>
            </a:endParaRPr>
          </a:p>
        </p:txBody>
      </p:sp>
      <p:pic>
        <p:nvPicPr>
          <p:cNvPr id="100" name="Google Shape;100;p12"/>
          <p:cNvPicPr preferRelativeResize="0"/>
          <p:nvPr/>
        </p:nvPicPr>
        <p:blipFill rotWithShape="1">
          <a:blip r:embed="rId3">
            <a:alphaModFix/>
          </a:blip>
          <a:srcRect/>
          <a:stretch/>
        </p:blipFill>
        <p:spPr>
          <a:xfrm>
            <a:off x="0" y="0"/>
            <a:ext cx="9143999" cy="334380"/>
          </a:xfrm>
          <a:prstGeom prst="rect">
            <a:avLst/>
          </a:prstGeom>
          <a:noFill/>
          <a:ln>
            <a:noFill/>
          </a:ln>
        </p:spPr>
      </p:pic>
      <p:pic>
        <p:nvPicPr>
          <p:cNvPr id="101" name="Google Shape;101;p12"/>
          <p:cNvPicPr preferRelativeResize="0"/>
          <p:nvPr/>
        </p:nvPicPr>
        <p:blipFill rotWithShape="1">
          <a:blip r:embed="rId4">
            <a:alphaModFix/>
          </a:blip>
          <a:srcRect/>
          <a:stretch/>
        </p:blipFill>
        <p:spPr>
          <a:xfrm>
            <a:off x="0" y="6768865"/>
            <a:ext cx="9143999" cy="107173"/>
          </a:xfrm>
          <a:prstGeom prst="rect">
            <a:avLst/>
          </a:prstGeom>
          <a:noFill/>
          <a:ln>
            <a:noFill/>
          </a:ln>
        </p:spPr>
      </p:pic>
      <p:grpSp>
        <p:nvGrpSpPr>
          <p:cNvPr id="102" name="Google Shape;102;p12"/>
          <p:cNvGrpSpPr/>
          <p:nvPr/>
        </p:nvGrpSpPr>
        <p:grpSpPr>
          <a:xfrm>
            <a:off x="299405" y="6581924"/>
            <a:ext cx="920590" cy="153900"/>
            <a:chOff x="299405" y="6581924"/>
            <a:chExt cx="920590" cy="153900"/>
          </a:xfrm>
        </p:grpSpPr>
        <p:sp>
          <p:nvSpPr>
            <p:cNvPr id="103" name="Google Shape;103;p12">
              <a:hlinkClick r:id="rId5" action="ppaction://hlinksldjump"/>
            </p:cNvPr>
            <p:cNvSpPr/>
            <p:nvPr/>
          </p:nvSpPr>
          <p:spPr>
            <a:xfrm rot="-5400000" flipH="1">
              <a:off x="291005" y="6605576"/>
              <a:ext cx="123300" cy="106500"/>
            </a:xfrm>
            <a:prstGeom prst="triangle">
              <a:avLst>
                <a:gd name="adj" fmla="val 50000"/>
              </a:avLst>
            </a:prstGeom>
            <a:solidFill>
              <a:srgbClr val="2A294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sp>
          <p:nvSpPr>
            <p:cNvPr id="104" name="Google Shape;104;p12">
              <a:hlinkClick r:id="rId5" action="ppaction://hlinksldjump"/>
            </p:cNvPr>
            <p:cNvSpPr txBox="1"/>
            <p:nvPr/>
          </p:nvSpPr>
          <p:spPr>
            <a:xfrm>
              <a:off x="454395" y="6581924"/>
              <a:ext cx="765600" cy="15390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en-GB" sz="1000" b="1">
                  <a:solidFill>
                    <a:schemeClr val="dk1"/>
                  </a:solidFill>
                  <a:latin typeface="Roboto"/>
                  <a:ea typeface="Roboto"/>
                  <a:cs typeface="Roboto"/>
                  <a:sym typeface="Roboto"/>
                </a:rPr>
                <a:t>Contents</a:t>
              </a:r>
              <a:endParaRPr/>
            </a:p>
          </p:txBody>
        </p:sp>
      </p:grpSp>
      <p:sp>
        <p:nvSpPr>
          <p:cNvPr id="105" name="Google Shape;105;p12"/>
          <p:cNvSpPr txBox="1"/>
          <p:nvPr/>
        </p:nvSpPr>
        <p:spPr>
          <a:xfrm>
            <a:off x="299405" y="1585948"/>
            <a:ext cx="2122470" cy="2977800"/>
          </a:xfrm>
          <a:prstGeom prst="roundRect">
            <a:avLst>
              <a:gd name="adj" fmla="val 4712"/>
            </a:avLst>
          </a:prstGeom>
          <a:solidFill>
            <a:srgbClr val="8F50A0"/>
          </a:solidFill>
          <a:ln>
            <a:noFill/>
          </a:ln>
        </p:spPr>
        <p:txBody>
          <a:bodyPr spcFirstLastPara="1" wrap="square" lIns="108000" tIns="108000" rIns="108000" bIns="108000" anchor="ctr" anchorCtr="0">
            <a:noAutofit/>
          </a:bodyPr>
          <a:lstStyle/>
          <a:p>
            <a:pPr marL="0" marR="0" lvl="0" indent="0" algn="ctr" rtl="0">
              <a:spcBef>
                <a:spcPts val="0"/>
              </a:spcBef>
              <a:spcAft>
                <a:spcPts val="0"/>
              </a:spcAft>
              <a:buNone/>
            </a:pPr>
            <a:r>
              <a:rPr lang="en-GB" sz="2400" b="1" dirty="0">
                <a:solidFill>
                  <a:schemeClr val="bg1"/>
                </a:solidFill>
                <a:latin typeface="Roboto"/>
                <a:ea typeface="Roboto"/>
                <a:cs typeface="Roboto"/>
                <a:sym typeface="Roboto"/>
              </a:rPr>
              <a:t>Mathematics</a:t>
            </a:r>
            <a:endParaRPr sz="2400" b="1" dirty="0">
              <a:solidFill>
                <a:schemeClr val="bg1"/>
              </a:solidFill>
              <a:latin typeface="Roboto"/>
              <a:ea typeface="Roboto"/>
              <a:cs typeface="Roboto"/>
              <a:sym typeface="Roboto"/>
            </a:endParaRPr>
          </a:p>
        </p:txBody>
      </p:sp>
      <p:sp>
        <p:nvSpPr>
          <p:cNvPr id="106" name="Google Shape;106;p12"/>
          <p:cNvSpPr txBox="1"/>
          <p:nvPr/>
        </p:nvSpPr>
        <p:spPr>
          <a:xfrm>
            <a:off x="2498103" y="1422225"/>
            <a:ext cx="6341101" cy="2977800"/>
          </a:xfrm>
          <a:prstGeom prst="roundRect">
            <a:avLst>
              <a:gd name="adj" fmla="val 2738"/>
            </a:avLst>
          </a:prstGeom>
          <a:solidFill>
            <a:schemeClr val="bg1"/>
          </a:solidFill>
          <a:ln>
            <a:noFill/>
          </a:ln>
        </p:spPr>
        <p:txBody>
          <a:bodyPr spcFirstLastPara="1" wrap="square" lIns="108000" tIns="108000" rIns="108000" bIns="108000" anchor="t" anchorCtr="0">
            <a:noAutofit/>
          </a:bodyPr>
          <a:lstStyle/>
          <a:p>
            <a:pPr marL="0" marR="0" lvl="0" indent="0" algn="l" rtl="0">
              <a:spcBef>
                <a:spcPts val="600"/>
              </a:spcBef>
              <a:spcAft>
                <a:spcPts val="0"/>
              </a:spcAft>
              <a:buNone/>
            </a:pPr>
            <a:r>
              <a:rPr lang="en-GB" sz="1600" b="1" dirty="0">
                <a:solidFill>
                  <a:schemeClr val="dk1"/>
                </a:solidFill>
                <a:latin typeface="Roboto"/>
                <a:ea typeface="Roboto"/>
                <a:cs typeface="Roboto"/>
                <a:sym typeface="Roboto"/>
              </a:rPr>
              <a:t>Paper 1: arithmetic (30 minutes) 40 marks</a:t>
            </a:r>
          </a:p>
          <a:p>
            <a:pPr marL="0" marR="0" lvl="0" indent="0" algn="l" rtl="0">
              <a:spcBef>
                <a:spcPts val="600"/>
              </a:spcBef>
              <a:spcAft>
                <a:spcPts val="0"/>
              </a:spcAft>
              <a:buNone/>
            </a:pPr>
            <a:r>
              <a:rPr lang="en-GB" sz="1600" dirty="0">
                <a:solidFill>
                  <a:schemeClr val="dk1"/>
                </a:solidFill>
                <a:latin typeface="Roboto" panose="020B0604020202020204" charset="0"/>
                <a:ea typeface="Roboto" panose="020B0604020202020204" charset="0"/>
                <a:cs typeface="Roboto"/>
                <a:sym typeface="Roboto"/>
              </a:rPr>
              <a:t>Pupils will have a booklet of arithmetic questions based on the national curriculum maths key stage two programmes of study. </a:t>
            </a:r>
            <a:r>
              <a:rPr lang="en-GB" sz="1600" dirty="0">
                <a:solidFill>
                  <a:schemeClr val="bg2">
                    <a:lumMod val="10000"/>
                  </a:schemeClr>
                </a:solidFill>
                <a:latin typeface="Roboto" panose="020B0604020202020204" charset="0"/>
                <a:ea typeface="Roboto" panose="020B0604020202020204" charset="0"/>
              </a:rPr>
              <a:t>Paper 1 is for arithmetic lasting for 30 minutes, covering calculation methods for all operations, including use of fractions, percentages and decimals.</a:t>
            </a:r>
          </a:p>
          <a:p>
            <a:pPr marL="0" marR="0" lvl="0" indent="0" algn="l" rtl="0">
              <a:spcBef>
                <a:spcPts val="600"/>
              </a:spcBef>
              <a:spcAft>
                <a:spcPts val="0"/>
              </a:spcAft>
              <a:buNone/>
            </a:pPr>
            <a:r>
              <a:rPr lang="en-GB" sz="1600" dirty="0">
                <a:solidFill>
                  <a:schemeClr val="bg2">
                    <a:lumMod val="10000"/>
                  </a:schemeClr>
                </a:solidFill>
                <a:latin typeface="Roboto" panose="020B0604020202020204" charset="0"/>
                <a:ea typeface="Roboto" panose="020B0604020202020204" charset="0"/>
              </a:rPr>
              <a:t>Questions gradually increase in difficulty. Not all children will be expected to access some of the more difficult questions later in the paper.</a:t>
            </a:r>
          </a:p>
          <a:p>
            <a:pPr marL="0" marR="0" lvl="0" indent="0" algn="l" rtl="0">
              <a:spcBef>
                <a:spcPts val="600"/>
              </a:spcBef>
              <a:spcAft>
                <a:spcPts val="0"/>
              </a:spcAft>
              <a:buNone/>
            </a:pPr>
            <a:r>
              <a:rPr lang="en-GB" sz="1600" dirty="0">
                <a:solidFill>
                  <a:schemeClr val="bg2">
                    <a:lumMod val="10000"/>
                  </a:schemeClr>
                </a:solidFill>
                <a:latin typeface="Roboto" panose="020B0604020202020204" charset="0"/>
                <a:ea typeface="Roboto" panose="020B0604020202020204" charset="0"/>
              </a:rPr>
              <a:t>*8 marks go towards long multiplication/division questions.</a:t>
            </a:r>
          </a:p>
          <a:p>
            <a:pPr marL="0" marR="0" lvl="0" indent="0" algn="l" rtl="0">
              <a:spcBef>
                <a:spcPts val="600"/>
              </a:spcBef>
              <a:spcAft>
                <a:spcPts val="0"/>
              </a:spcAft>
              <a:buNone/>
            </a:pPr>
            <a:endParaRPr sz="1600" dirty="0">
              <a:solidFill>
                <a:schemeClr val="dk1"/>
              </a:solidFill>
              <a:latin typeface="Roboto" panose="020B0604020202020204" charset="0"/>
              <a:ea typeface="Roboto" panose="020B0604020202020204" charset="0"/>
              <a:cs typeface="Roboto"/>
              <a:sym typeface="Roboto"/>
            </a:endParaRPr>
          </a:p>
          <a:p>
            <a:pPr marL="0" marR="0" lvl="0" indent="0" algn="l" rtl="0">
              <a:spcBef>
                <a:spcPts val="600"/>
              </a:spcBef>
              <a:spcAft>
                <a:spcPts val="0"/>
              </a:spcAft>
              <a:buNone/>
            </a:pPr>
            <a:r>
              <a:rPr lang="en-GB" sz="1600" b="1" dirty="0">
                <a:solidFill>
                  <a:schemeClr val="dk1"/>
                </a:solidFill>
                <a:latin typeface="Roboto"/>
                <a:ea typeface="Roboto"/>
                <a:cs typeface="Roboto"/>
                <a:sym typeface="Roboto"/>
              </a:rPr>
              <a:t>Papers 2 and 3: reasoning (40 minutes each) 35 marks each</a:t>
            </a:r>
            <a:endParaRPr sz="1600" dirty="0">
              <a:solidFill>
                <a:schemeClr val="dk1"/>
              </a:solidFill>
              <a:latin typeface="Roboto"/>
              <a:ea typeface="Roboto"/>
              <a:cs typeface="Roboto"/>
              <a:sym typeface="Roboto"/>
            </a:endParaRPr>
          </a:p>
          <a:p>
            <a:pPr>
              <a:spcBef>
                <a:spcPts val="600"/>
              </a:spcBef>
            </a:pPr>
            <a:r>
              <a:rPr lang="en-GB" sz="1600" dirty="0">
                <a:solidFill>
                  <a:schemeClr val="dk1"/>
                </a:solidFill>
                <a:latin typeface="Roboto"/>
                <a:ea typeface="Roboto"/>
                <a:cs typeface="Roboto"/>
                <a:sym typeface="Roboto"/>
              </a:rPr>
              <a:t>Both papers will ask children to reason and solve problems, again </a:t>
            </a:r>
            <a:r>
              <a:rPr lang="en-GB" sz="1600" dirty="0">
                <a:solidFill>
                  <a:schemeClr val="dk1"/>
                </a:solidFill>
                <a:latin typeface="Roboto" panose="020B0604020202020204" charset="0"/>
                <a:ea typeface="Roboto" panose="020B0604020202020204" charset="0"/>
                <a:cs typeface="Roboto"/>
                <a:sym typeface="Roboto"/>
              </a:rPr>
              <a:t>based on the national curriculum maths programmes of study. </a:t>
            </a:r>
            <a:r>
              <a:rPr lang="en-GB" sz="1600" dirty="0">
                <a:solidFill>
                  <a:schemeClr val="bg2">
                    <a:lumMod val="10000"/>
                  </a:schemeClr>
                </a:solidFill>
                <a:latin typeface="Roboto" panose="020B0604020202020204" charset="0"/>
                <a:ea typeface="Roboto" panose="020B0604020202020204" charset="0"/>
              </a:rPr>
              <a:t>Pupils will still require calculation skills but will need to answer questions in context and decide what is required to find a solution.</a:t>
            </a:r>
          </a:p>
          <a:p>
            <a:pPr marL="0" marR="0" lvl="0" indent="0" algn="l" rtl="0">
              <a:spcBef>
                <a:spcPts val="600"/>
              </a:spcBef>
              <a:spcAft>
                <a:spcPts val="0"/>
              </a:spcAft>
              <a:buNone/>
            </a:pPr>
            <a:endParaRPr sz="1600" dirty="0">
              <a:solidFill>
                <a:schemeClr val="dk1"/>
              </a:solidFill>
              <a:latin typeface="Roboto"/>
              <a:ea typeface="Roboto"/>
              <a:cs typeface="Roboto"/>
              <a:sym typeface="Roboto"/>
            </a:endParaRPr>
          </a:p>
        </p:txBody>
      </p:sp>
      <p:sp>
        <p:nvSpPr>
          <p:cNvPr id="2" name="Rectangle 1">
            <a:extLst>
              <a:ext uri="{FF2B5EF4-FFF2-40B4-BE49-F238E27FC236}">
                <a16:creationId xmlns:a16="http://schemas.microsoft.com/office/drawing/2014/main" id="{3337D0AB-D016-01C1-F21D-AE56207A916A}"/>
              </a:ext>
            </a:extLst>
          </p:cNvPr>
          <p:cNvSpPr/>
          <p:nvPr/>
        </p:nvSpPr>
        <p:spPr>
          <a:xfrm>
            <a:off x="7692273" y="65620"/>
            <a:ext cx="1451728" cy="21256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i="0" dirty="0">
                <a:solidFill>
                  <a:schemeClr val="bg1"/>
                </a:solidFill>
                <a:effectLst/>
                <a:latin typeface="Roboto" panose="02000000000000000000" pitchFamily="2" charset="0"/>
              </a:rPr>
              <a:t>KS2 Assessments</a:t>
            </a:r>
            <a:endParaRPr lang="en-GB" sz="1200" b="1" dirty="0">
              <a:solidFill>
                <a:schemeClr val="bg1"/>
              </a:solidFill>
              <a:latin typeface="Roboto" panose="02000000000000000000" pitchFamily="2" charset="0"/>
              <a:ea typeface="Roboto" panose="02000000000000000000" pitchFamily="2"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99"/>
                                        </p:tgtEl>
                                        <p:attrNameLst>
                                          <p:attrName>style.visibility</p:attrName>
                                        </p:attrNameLst>
                                      </p:cBhvr>
                                      <p:to>
                                        <p:strVal val="visible"/>
                                      </p:to>
                                    </p:set>
                                    <p:animEffect transition="in" filter="fade">
                                      <p:cBhvr>
                                        <p:cTn id="7" dur="1000"/>
                                        <p:tgtEl>
                                          <p:spTgt spid="9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5"/>
                                        </p:tgtEl>
                                        <p:attrNameLst>
                                          <p:attrName>style.visibility</p:attrName>
                                        </p:attrNameLst>
                                      </p:cBhvr>
                                      <p:to>
                                        <p:strVal val="visible"/>
                                      </p:to>
                                    </p:set>
                                    <p:animEffect transition="in" filter="fade">
                                      <p:cBhvr>
                                        <p:cTn id="12" dur="1000"/>
                                        <p:tgtEl>
                                          <p:spTgt spid="105"/>
                                        </p:tgtEl>
                                      </p:cBhvr>
                                    </p:animEffect>
                                  </p:childTnLst>
                                </p:cTn>
                              </p:par>
                              <p:par>
                                <p:cTn id="13" presetID="10" presetClass="entr" presetSubtype="0" fill="hold" nodeType="withEffect">
                                  <p:stCondLst>
                                    <p:cond delay="0"/>
                                  </p:stCondLst>
                                  <p:childTnLst>
                                    <p:set>
                                      <p:cBhvr>
                                        <p:cTn id="14" dur="1" fill="hold">
                                          <p:stCondLst>
                                            <p:cond delay="0"/>
                                          </p:stCondLst>
                                        </p:cTn>
                                        <p:tgtEl>
                                          <p:spTgt spid="106"/>
                                        </p:tgtEl>
                                        <p:attrNameLst>
                                          <p:attrName>style.visibility</p:attrName>
                                        </p:attrNameLst>
                                      </p:cBhvr>
                                      <p:to>
                                        <p:strVal val="visible"/>
                                      </p:to>
                                    </p:set>
                                    <p:animEffect transition="in" filter="fade">
                                      <p:cBhvr>
                                        <p:cTn id="15" dur="10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8D8392C-BF81-41FF-9BE7-B94C84E891DB}"/>
              </a:ext>
            </a:extLst>
          </p:cNvPr>
          <p:cNvPicPr>
            <a:picLocks noChangeAspect="1"/>
          </p:cNvPicPr>
          <p:nvPr/>
        </p:nvPicPr>
        <p:blipFill>
          <a:blip r:embed="rId2"/>
          <a:stretch>
            <a:fillRect/>
          </a:stretch>
        </p:blipFill>
        <p:spPr>
          <a:xfrm>
            <a:off x="1472785" y="914400"/>
            <a:ext cx="5438775" cy="5029200"/>
          </a:xfrm>
          <a:prstGeom prst="rect">
            <a:avLst/>
          </a:prstGeom>
        </p:spPr>
      </p:pic>
      <p:sp>
        <p:nvSpPr>
          <p:cNvPr id="4" name="TextBox 3">
            <a:extLst>
              <a:ext uri="{FF2B5EF4-FFF2-40B4-BE49-F238E27FC236}">
                <a16:creationId xmlns:a16="http://schemas.microsoft.com/office/drawing/2014/main" id="{116A5D61-273B-444A-BD9D-9C4DCB84CB18}"/>
              </a:ext>
            </a:extLst>
          </p:cNvPr>
          <p:cNvSpPr txBox="1"/>
          <p:nvPr/>
        </p:nvSpPr>
        <p:spPr>
          <a:xfrm>
            <a:off x="942535" y="337625"/>
            <a:ext cx="6499274" cy="338554"/>
          </a:xfrm>
          <a:prstGeom prst="rect">
            <a:avLst/>
          </a:prstGeom>
          <a:noFill/>
        </p:spPr>
        <p:txBody>
          <a:bodyPr wrap="square" rtlCol="0">
            <a:spAutoFit/>
          </a:bodyPr>
          <a:lstStyle/>
          <a:p>
            <a:pPr algn="ctr"/>
            <a:r>
              <a:rPr lang="en-GB" sz="1600" b="1" dirty="0">
                <a:latin typeface="Roboto" panose="020B0604020202020204" charset="0"/>
                <a:ea typeface="Roboto" panose="020B0604020202020204" charset="0"/>
              </a:rPr>
              <a:t>Arithmetic Example Questions</a:t>
            </a:r>
          </a:p>
        </p:txBody>
      </p:sp>
    </p:spTree>
    <p:extLst>
      <p:ext uri="{BB962C8B-B14F-4D97-AF65-F5344CB8AC3E}">
        <p14:creationId xmlns:p14="http://schemas.microsoft.com/office/powerpoint/2010/main" val="33011484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860FC13-AF61-4AED-B41A-763F1670D231}"/>
              </a:ext>
            </a:extLst>
          </p:cNvPr>
          <p:cNvPicPr>
            <a:picLocks noChangeAspect="1"/>
          </p:cNvPicPr>
          <p:nvPr/>
        </p:nvPicPr>
        <p:blipFill>
          <a:blip r:embed="rId2"/>
          <a:stretch>
            <a:fillRect/>
          </a:stretch>
        </p:blipFill>
        <p:spPr>
          <a:xfrm>
            <a:off x="1504950" y="1573457"/>
            <a:ext cx="6134100" cy="4695825"/>
          </a:xfrm>
          <a:prstGeom prst="rect">
            <a:avLst/>
          </a:prstGeom>
        </p:spPr>
      </p:pic>
      <p:sp>
        <p:nvSpPr>
          <p:cNvPr id="3" name="TextBox 2">
            <a:extLst>
              <a:ext uri="{FF2B5EF4-FFF2-40B4-BE49-F238E27FC236}">
                <a16:creationId xmlns:a16="http://schemas.microsoft.com/office/drawing/2014/main" id="{D7ADF8B3-28EF-4929-A9D9-89D36D847723}"/>
              </a:ext>
            </a:extLst>
          </p:cNvPr>
          <p:cNvSpPr txBox="1"/>
          <p:nvPr/>
        </p:nvSpPr>
        <p:spPr>
          <a:xfrm>
            <a:off x="1420837" y="588718"/>
            <a:ext cx="6302326" cy="338554"/>
          </a:xfrm>
          <a:prstGeom prst="rect">
            <a:avLst/>
          </a:prstGeom>
          <a:noFill/>
        </p:spPr>
        <p:txBody>
          <a:bodyPr wrap="square" rtlCol="0">
            <a:spAutoFit/>
          </a:bodyPr>
          <a:lstStyle/>
          <a:p>
            <a:pPr algn="ctr"/>
            <a:r>
              <a:rPr lang="en-GB" sz="1600" b="1" dirty="0">
                <a:latin typeface="Roboto" panose="020B0604020202020204" charset="0"/>
                <a:ea typeface="Roboto" panose="020B0604020202020204" charset="0"/>
              </a:rPr>
              <a:t>Reasoning Paper Example Question</a:t>
            </a:r>
          </a:p>
        </p:txBody>
      </p:sp>
    </p:spTree>
    <p:extLst>
      <p:ext uri="{BB962C8B-B14F-4D97-AF65-F5344CB8AC3E}">
        <p14:creationId xmlns:p14="http://schemas.microsoft.com/office/powerpoint/2010/main" val="3483385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sp>
        <p:nvSpPr>
          <p:cNvPr id="111" name="Google Shape;111;p13"/>
          <p:cNvSpPr/>
          <p:nvPr/>
        </p:nvSpPr>
        <p:spPr>
          <a:xfrm>
            <a:off x="0" y="-5990"/>
            <a:ext cx="9144000" cy="6870000"/>
          </a:xfrm>
          <a:prstGeom prst="rect">
            <a:avLst/>
          </a:prstGeom>
          <a:solidFill>
            <a:schemeClr val="lt1">
              <a:alpha val="8471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sp>
        <p:nvSpPr>
          <p:cNvPr id="112" name="Google Shape;112;p13"/>
          <p:cNvSpPr txBox="1"/>
          <p:nvPr/>
        </p:nvSpPr>
        <p:spPr>
          <a:xfrm>
            <a:off x="299400" y="468661"/>
            <a:ext cx="5168146" cy="829988"/>
          </a:xfrm>
          <a:prstGeom prst="roundRect">
            <a:avLst/>
          </a:prstGeom>
          <a:solidFill>
            <a:schemeClr val="bg1"/>
          </a:solidFill>
          <a:ln>
            <a:noFill/>
          </a:ln>
        </p:spPr>
        <p:txBody>
          <a:bodyPr spcFirstLastPara="1" wrap="square" lIns="216000" tIns="216000" rIns="216000" bIns="216000" anchor="t" anchorCtr="0">
            <a:noAutofit/>
          </a:bodyPr>
          <a:lstStyle/>
          <a:p>
            <a:pPr marL="0" marR="0" lvl="0" indent="0" algn="just" rtl="0">
              <a:spcBef>
                <a:spcPts val="0"/>
              </a:spcBef>
              <a:spcAft>
                <a:spcPts val="0"/>
              </a:spcAft>
              <a:buNone/>
            </a:pPr>
            <a:r>
              <a:rPr lang="en-GB" sz="2400" dirty="0">
                <a:solidFill>
                  <a:schemeClr val="dk1"/>
                </a:solidFill>
                <a:latin typeface="Roboto Black"/>
                <a:ea typeface="Roboto Black"/>
                <a:cs typeface="Roboto Black"/>
                <a:sym typeface="Roboto Black"/>
              </a:rPr>
              <a:t>How are the tests administered? </a:t>
            </a:r>
            <a:endParaRPr dirty="0"/>
          </a:p>
          <a:p>
            <a:pPr marL="0" marR="0" lvl="0" indent="0" algn="just" rtl="0">
              <a:spcBef>
                <a:spcPts val="0"/>
              </a:spcBef>
              <a:spcAft>
                <a:spcPts val="0"/>
              </a:spcAft>
              <a:buNone/>
            </a:pPr>
            <a:endParaRPr sz="1600" dirty="0">
              <a:solidFill>
                <a:schemeClr val="dk1"/>
              </a:solidFill>
              <a:latin typeface="Roboto"/>
              <a:ea typeface="Roboto"/>
              <a:cs typeface="Roboto"/>
              <a:sym typeface="Roboto"/>
            </a:endParaRPr>
          </a:p>
        </p:txBody>
      </p:sp>
      <p:pic>
        <p:nvPicPr>
          <p:cNvPr id="113" name="Google Shape;113;p13"/>
          <p:cNvPicPr preferRelativeResize="0"/>
          <p:nvPr/>
        </p:nvPicPr>
        <p:blipFill rotWithShape="1">
          <a:blip r:embed="rId3">
            <a:alphaModFix/>
          </a:blip>
          <a:srcRect/>
          <a:stretch/>
        </p:blipFill>
        <p:spPr>
          <a:xfrm>
            <a:off x="0" y="0"/>
            <a:ext cx="9143999" cy="334380"/>
          </a:xfrm>
          <a:prstGeom prst="rect">
            <a:avLst/>
          </a:prstGeom>
          <a:noFill/>
          <a:ln>
            <a:noFill/>
          </a:ln>
        </p:spPr>
      </p:pic>
      <p:pic>
        <p:nvPicPr>
          <p:cNvPr id="114" name="Google Shape;114;p13"/>
          <p:cNvPicPr preferRelativeResize="0"/>
          <p:nvPr/>
        </p:nvPicPr>
        <p:blipFill rotWithShape="1">
          <a:blip r:embed="rId4">
            <a:alphaModFix/>
          </a:blip>
          <a:srcRect/>
          <a:stretch/>
        </p:blipFill>
        <p:spPr>
          <a:xfrm>
            <a:off x="0" y="6768865"/>
            <a:ext cx="9143999" cy="107173"/>
          </a:xfrm>
          <a:prstGeom prst="rect">
            <a:avLst/>
          </a:prstGeom>
          <a:noFill/>
          <a:ln>
            <a:noFill/>
          </a:ln>
        </p:spPr>
      </p:pic>
      <p:grpSp>
        <p:nvGrpSpPr>
          <p:cNvPr id="115" name="Google Shape;115;p13"/>
          <p:cNvGrpSpPr/>
          <p:nvPr/>
        </p:nvGrpSpPr>
        <p:grpSpPr>
          <a:xfrm>
            <a:off x="299405" y="6581924"/>
            <a:ext cx="920590" cy="153900"/>
            <a:chOff x="299405" y="6581924"/>
            <a:chExt cx="920590" cy="153900"/>
          </a:xfrm>
        </p:grpSpPr>
        <p:sp>
          <p:nvSpPr>
            <p:cNvPr id="116" name="Google Shape;116;p13">
              <a:hlinkClick r:id="rId5" action="ppaction://hlinksldjump"/>
            </p:cNvPr>
            <p:cNvSpPr/>
            <p:nvPr/>
          </p:nvSpPr>
          <p:spPr>
            <a:xfrm rot="-5400000" flipH="1">
              <a:off x="291005" y="6605576"/>
              <a:ext cx="123300" cy="106500"/>
            </a:xfrm>
            <a:prstGeom prst="triangle">
              <a:avLst>
                <a:gd name="adj" fmla="val 50000"/>
              </a:avLst>
            </a:prstGeom>
            <a:solidFill>
              <a:srgbClr val="2A294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sp>
          <p:nvSpPr>
            <p:cNvPr id="117" name="Google Shape;117;p13">
              <a:hlinkClick r:id="rId5" action="ppaction://hlinksldjump"/>
            </p:cNvPr>
            <p:cNvSpPr txBox="1"/>
            <p:nvPr/>
          </p:nvSpPr>
          <p:spPr>
            <a:xfrm>
              <a:off x="454395" y="6581924"/>
              <a:ext cx="765600" cy="15390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en-GB" sz="1000" b="1">
                  <a:solidFill>
                    <a:schemeClr val="dk1"/>
                  </a:solidFill>
                  <a:latin typeface="Roboto"/>
                  <a:ea typeface="Roboto"/>
                  <a:cs typeface="Roboto"/>
                  <a:sym typeface="Roboto"/>
                </a:rPr>
                <a:t>Contents</a:t>
              </a:r>
              <a:endParaRPr/>
            </a:p>
          </p:txBody>
        </p:sp>
      </p:grpSp>
      <p:sp>
        <p:nvSpPr>
          <p:cNvPr id="118" name="Google Shape;118;p13"/>
          <p:cNvSpPr txBox="1"/>
          <p:nvPr/>
        </p:nvSpPr>
        <p:spPr>
          <a:xfrm>
            <a:off x="299375" y="1026943"/>
            <a:ext cx="5168171" cy="5281782"/>
          </a:xfrm>
          <a:prstGeom prst="roundRect">
            <a:avLst>
              <a:gd name="adj" fmla="val 3788"/>
            </a:avLst>
          </a:prstGeom>
          <a:solidFill>
            <a:schemeClr val="bg1"/>
          </a:solidFill>
          <a:ln>
            <a:noFill/>
          </a:ln>
        </p:spPr>
        <p:txBody>
          <a:bodyPr spcFirstLastPara="1" wrap="square" lIns="216000" tIns="216000" rIns="216000" bIns="216000" anchor="t" anchorCtr="0">
            <a:noAutofit/>
          </a:bodyPr>
          <a:lstStyle/>
          <a:p>
            <a:pPr marL="216000" marR="0" lvl="0" indent="-216000" rtl="0">
              <a:spcBef>
                <a:spcPts val="1200"/>
              </a:spcBef>
              <a:spcAft>
                <a:spcPts val="0"/>
              </a:spcAft>
              <a:buClr>
                <a:schemeClr val="dk1"/>
              </a:buClr>
              <a:buSzPts val="1600"/>
              <a:buFont typeface="Roboto"/>
              <a:buChar char="●"/>
            </a:pPr>
            <a:r>
              <a:rPr lang="en-GB" sz="1600" b="1" dirty="0">
                <a:solidFill>
                  <a:schemeClr val="tx1"/>
                </a:solidFill>
                <a:highlight>
                  <a:schemeClr val="lt1"/>
                </a:highlight>
                <a:latin typeface="Roboto"/>
                <a:ea typeface="Roboto"/>
                <a:cs typeface="Roboto"/>
                <a:sym typeface="Roboto"/>
              </a:rPr>
              <a:t>Memory theory suggests that we recall facts better in the same environment that we learn them so the children will remain in the classroom for the SATs. For those who are anxious, this is a more familiar environment for them to work in.</a:t>
            </a:r>
          </a:p>
          <a:p>
            <a:pPr marL="216000" marR="0" lvl="0" indent="-216000" rtl="0">
              <a:spcBef>
                <a:spcPts val="1200"/>
              </a:spcBef>
              <a:spcAft>
                <a:spcPts val="0"/>
              </a:spcAft>
              <a:buClr>
                <a:schemeClr val="dk1"/>
              </a:buClr>
              <a:buSzPts val="1600"/>
              <a:buFont typeface="Roboto"/>
              <a:buChar char="●"/>
            </a:pPr>
            <a:r>
              <a:rPr lang="en-GB" sz="1600" b="1" dirty="0">
                <a:solidFill>
                  <a:schemeClr val="tx1"/>
                </a:solidFill>
                <a:highlight>
                  <a:schemeClr val="lt1"/>
                </a:highlight>
                <a:latin typeface="Roboto"/>
                <a:ea typeface="Roboto"/>
                <a:cs typeface="Roboto"/>
                <a:sym typeface="Roboto"/>
              </a:rPr>
              <a:t>The Year 5 will work with a supply teacher for the mornings of SATs week allowing the Year 6 to space out on single desks in rows, seated alphabetically.</a:t>
            </a:r>
          </a:p>
          <a:p>
            <a:pPr marL="216000" marR="0" lvl="0" indent="-216000" rtl="0">
              <a:spcBef>
                <a:spcPts val="1200"/>
              </a:spcBef>
              <a:spcAft>
                <a:spcPts val="0"/>
              </a:spcAft>
              <a:buClr>
                <a:schemeClr val="dk1"/>
              </a:buClr>
              <a:buSzPts val="1600"/>
              <a:buFont typeface="Roboto"/>
              <a:buChar char="●"/>
            </a:pPr>
            <a:r>
              <a:rPr lang="en-GB" sz="1600" b="1" dirty="0">
                <a:solidFill>
                  <a:schemeClr val="tx1"/>
                </a:solidFill>
                <a:highlight>
                  <a:schemeClr val="lt1"/>
                </a:highlight>
                <a:latin typeface="Roboto"/>
                <a:ea typeface="Roboto"/>
                <a:cs typeface="Roboto"/>
                <a:sym typeface="Roboto"/>
              </a:rPr>
              <a:t>We begin the day with a shared breakfast and Yoga session to relax the children.</a:t>
            </a:r>
          </a:p>
          <a:p>
            <a:pPr marL="216000" marR="0" lvl="0" indent="-216000" rtl="0">
              <a:spcBef>
                <a:spcPts val="1200"/>
              </a:spcBef>
              <a:spcAft>
                <a:spcPts val="0"/>
              </a:spcAft>
              <a:buClr>
                <a:schemeClr val="dk1"/>
              </a:buClr>
              <a:buSzPts val="1600"/>
              <a:buFont typeface="Roboto"/>
              <a:buChar char="●"/>
            </a:pPr>
            <a:r>
              <a:rPr lang="en-GB" sz="1600" b="1" dirty="0">
                <a:solidFill>
                  <a:schemeClr val="tx1"/>
                </a:solidFill>
                <a:highlight>
                  <a:schemeClr val="lt1"/>
                </a:highlight>
                <a:latin typeface="Roboto"/>
                <a:ea typeface="Roboto"/>
                <a:cs typeface="Roboto"/>
                <a:sym typeface="Roboto"/>
              </a:rPr>
              <a:t>Some children are granted access arrangements to support their focus and concentration. This may be, for example,  rest breaks or extra time, provided they pass the criteria for eligibility. They work separately with a familiar member of staff.</a:t>
            </a:r>
          </a:p>
          <a:p>
            <a:pPr marL="216000" marR="0" lvl="0" indent="-216000" rtl="0">
              <a:spcBef>
                <a:spcPts val="1200"/>
              </a:spcBef>
              <a:spcAft>
                <a:spcPts val="0"/>
              </a:spcAft>
              <a:buClr>
                <a:schemeClr val="dk1"/>
              </a:buClr>
              <a:buSzPts val="1600"/>
              <a:buFont typeface="Roboto"/>
              <a:buChar char="●"/>
            </a:pPr>
            <a:endParaRPr sz="1600" b="1" dirty="0">
              <a:solidFill>
                <a:schemeClr val="tx1"/>
              </a:solidFill>
              <a:highlight>
                <a:schemeClr val="lt1"/>
              </a:highlight>
              <a:latin typeface="Roboto"/>
              <a:ea typeface="Roboto"/>
              <a:cs typeface="Roboto"/>
              <a:sym typeface="Roboto"/>
            </a:endParaRPr>
          </a:p>
          <a:p>
            <a:pPr marL="457200" marR="0" lvl="0" indent="0" algn="just" rtl="0">
              <a:spcBef>
                <a:spcPts val="1200"/>
              </a:spcBef>
              <a:spcAft>
                <a:spcPts val="0"/>
              </a:spcAft>
              <a:buNone/>
            </a:pPr>
            <a:endParaRPr sz="1600" dirty="0">
              <a:solidFill>
                <a:srgbClr val="FF0000"/>
              </a:solidFill>
              <a:highlight>
                <a:schemeClr val="lt1"/>
              </a:highlight>
              <a:latin typeface="Roboto"/>
              <a:ea typeface="Roboto"/>
              <a:cs typeface="Roboto"/>
              <a:sym typeface="Roboto"/>
            </a:endParaRPr>
          </a:p>
        </p:txBody>
      </p:sp>
      <p:pic>
        <p:nvPicPr>
          <p:cNvPr id="120" name="Google Shape;120;p13"/>
          <p:cNvPicPr preferRelativeResize="0"/>
          <p:nvPr/>
        </p:nvPicPr>
        <p:blipFill rotWithShape="1">
          <a:blip r:embed="rId6">
            <a:alphaModFix/>
          </a:blip>
          <a:srcRect l="40224" r="19411"/>
          <a:stretch/>
        </p:blipFill>
        <p:spPr>
          <a:xfrm>
            <a:off x="5766921" y="549275"/>
            <a:ext cx="3077679" cy="5759449"/>
          </a:xfrm>
          <a:prstGeom prst="rect">
            <a:avLst/>
          </a:prstGeom>
          <a:noFill/>
          <a:ln>
            <a:noFill/>
          </a:ln>
        </p:spPr>
      </p:pic>
      <p:sp>
        <p:nvSpPr>
          <p:cNvPr id="2" name="Rectangle 1">
            <a:extLst>
              <a:ext uri="{FF2B5EF4-FFF2-40B4-BE49-F238E27FC236}">
                <a16:creationId xmlns:a16="http://schemas.microsoft.com/office/drawing/2014/main" id="{B93581B4-9601-6EF8-F697-F686E30AFD33}"/>
              </a:ext>
            </a:extLst>
          </p:cNvPr>
          <p:cNvSpPr/>
          <p:nvPr/>
        </p:nvSpPr>
        <p:spPr>
          <a:xfrm>
            <a:off x="7692273" y="65620"/>
            <a:ext cx="1451728" cy="21256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i="0" dirty="0">
                <a:solidFill>
                  <a:schemeClr val="bg1"/>
                </a:solidFill>
                <a:effectLst/>
                <a:latin typeface="Roboto" panose="02000000000000000000" pitchFamily="2" charset="0"/>
              </a:rPr>
              <a:t>KS2 Assessments</a:t>
            </a:r>
            <a:endParaRPr lang="en-GB" sz="1200" b="1" dirty="0">
              <a:solidFill>
                <a:schemeClr val="bg1"/>
              </a:solidFill>
              <a:latin typeface="Roboto" panose="02000000000000000000" pitchFamily="2" charset="0"/>
              <a:ea typeface="Roboto" panose="02000000000000000000" pitchFamily="2"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12"/>
                                        </p:tgtEl>
                                        <p:attrNameLst>
                                          <p:attrName>style.visibility</p:attrName>
                                        </p:attrNameLst>
                                      </p:cBhvr>
                                      <p:to>
                                        <p:strVal val="visible"/>
                                      </p:to>
                                    </p:set>
                                    <p:animEffect transition="in" filter="fade">
                                      <p:cBhvr>
                                        <p:cTn id="7" dur="1000"/>
                                        <p:tgtEl>
                                          <p:spTgt spid="112"/>
                                        </p:tgtEl>
                                      </p:cBhvr>
                                    </p:animEffect>
                                  </p:childTnLst>
                                </p:cTn>
                              </p:par>
                              <p:par>
                                <p:cTn id="8" presetID="10" presetClass="entr" presetSubtype="0" fill="hold" nodeType="withEffect">
                                  <p:stCondLst>
                                    <p:cond delay="0"/>
                                  </p:stCondLst>
                                  <p:childTnLst>
                                    <p:set>
                                      <p:cBhvr>
                                        <p:cTn id="9" dur="1" fill="hold">
                                          <p:stCondLst>
                                            <p:cond delay="0"/>
                                          </p:stCondLst>
                                        </p:cTn>
                                        <p:tgtEl>
                                          <p:spTgt spid="120"/>
                                        </p:tgtEl>
                                        <p:attrNameLst>
                                          <p:attrName>style.visibility</p:attrName>
                                        </p:attrNameLst>
                                      </p:cBhvr>
                                      <p:to>
                                        <p:strVal val="visible"/>
                                      </p:to>
                                    </p:set>
                                    <p:animEffect transition="in" filter="fade">
                                      <p:cBhvr>
                                        <p:cTn id="10" dur="1000"/>
                                        <p:tgtEl>
                                          <p:spTgt spid="12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1000"/>
                                  </p:stCondLst>
                                  <p:childTnLst>
                                    <p:set>
                                      <p:cBhvr>
                                        <p:cTn id="14" dur="1" fill="hold">
                                          <p:stCondLst>
                                            <p:cond delay="0"/>
                                          </p:stCondLst>
                                        </p:cTn>
                                        <p:tgtEl>
                                          <p:spTgt spid="118">
                                            <p:txEl>
                                              <p:pRg st="0" end="0"/>
                                            </p:txEl>
                                          </p:spTgt>
                                        </p:tgtEl>
                                        <p:attrNameLst>
                                          <p:attrName>style.visibility</p:attrName>
                                        </p:attrNameLst>
                                      </p:cBhvr>
                                      <p:to>
                                        <p:strVal val="visible"/>
                                      </p:to>
                                    </p:set>
                                    <p:animEffect transition="in" filter="fade">
                                      <p:cBhvr>
                                        <p:cTn id="15" dur="500"/>
                                        <p:tgtEl>
                                          <p:spTgt spid="118">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1000"/>
                                  </p:stCondLst>
                                  <p:childTnLst>
                                    <p:set>
                                      <p:cBhvr>
                                        <p:cTn id="19" dur="1" fill="hold">
                                          <p:stCondLst>
                                            <p:cond delay="0"/>
                                          </p:stCondLst>
                                        </p:cTn>
                                        <p:tgtEl>
                                          <p:spTgt spid="118">
                                            <p:txEl>
                                              <p:pRg st="1" end="1"/>
                                            </p:txEl>
                                          </p:spTgt>
                                        </p:tgtEl>
                                        <p:attrNameLst>
                                          <p:attrName>style.visibility</p:attrName>
                                        </p:attrNameLst>
                                      </p:cBhvr>
                                      <p:to>
                                        <p:strVal val="visible"/>
                                      </p:to>
                                    </p:set>
                                    <p:animEffect transition="in" filter="fade">
                                      <p:cBhvr>
                                        <p:cTn id="20" dur="500"/>
                                        <p:tgtEl>
                                          <p:spTgt spid="118">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1000"/>
                                  </p:stCondLst>
                                  <p:childTnLst>
                                    <p:set>
                                      <p:cBhvr>
                                        <p:cTn id="24" dur="1" fill="hold">
                                          <p:stCondLst>
                                            <p:cond delay="0"/>
                                          </p:stCondLst>
                                        </p:cTn>
                                        <p:tgtEl>
                                          <p:spTgt spid="118">
                                            <p:txEl>
                                              <p:pRg st="2" end="2"/>
                                            </p:txEl>
                                          </p:spTgt>
                                        </p:tgtEl>
                                        <p:attrNameLst>
                                          <p:attrName>style.visibility</p:attrName>
                                        </p:attrNameLst>
                                      </p:cBhvr>
                                      <p:to>
                                        <p:strVal val="visible"/>
                                      </p:to>
                                    </p:set>
                                    <p:animEffect transition="in" filter="fade">
                                      <p:cBhvr>
                                        <p:cTn id="25" dur="500"/>
                                        <p:tgtEl>
                                          <p:spTgt spid="118">
                                            <p:txEl>
                                              <p:pRg st="2" end="2"/>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1000"/>
                                  </p:stCondLst>
                                  <p:childTnLst>
                                    <p:set>
                                      <p:cBhvr>
                                        <p:cTn id="29" dur="1" fill="hold">
                                          <p:stCondLst>
                                            <p:cond delay="0"/>
                                          </p:stCondLst>
                                        </p:cTn>
                                        <p:tgtEl>
                                          <p:spTgt spid="118">
                                            <p:txEl>
                                              <p:pRg st="3" end="3"/>
                                            </p:txEl>
                                          </p:spTgt>
                                        </p:tgtEl>
                                        <p:attrNameLst>
                                          <p:attrName>style.visibility</p:attrName>
                                        </p:attrNameLst>
                                      </p:cBhvr>
                                      <p:to>
                                        <p:strVal val="visible"/>
                                      </p:to>
                                    </p:set>
                                    <p:animEffect transition="in" filter="fade">
                                      <p:cBhvr>
                                        <p:cTn id="30" dur="500"/>
                                        <p:tgtEl>
                                          <p:spTgt spid="11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14"/>
          <p:cNvSpPr/>
          <p:nvPr/>
        </p:nvSpPr>
        <p:spPr>
          <a:xfrm>
            <a:off x="0" y="0"/>
            <a:ext cx="9144000" cy="6870000"/>
          </a:xfrm>
          <a:prstGeom prst="rect">
            <a:avLst/>
          </a:prstGeom>
          <a:solidFill>
            <a:schemeClr val="lt1">
              <a:alpha val="8471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tx1"/>
              </a:solidFill>
              <a:latin typeface="Roboto"/>
              <a:ea typeface="Roboto"/>
              <a:cs typeface="Roboto"/>
              <a:sym typeface="Roboto"/>
            </a:endParaRPr>
          </a:p>
        </p:txBody>
      </p:sp>
      <p:sp>
        <p:nvSpPr>
          <p:cNvPr id="133" name="Google Shape;133;p14"/>
          <p:cNvSpPr txBox="1"/>
          <p:nvPr/>
        </p:nvSpPr>
        <p:spPr>
          <a:xfrm>
            <a:off x="299404" y="1557162"/>
            <a:ext cx="8539799" cy="4862491"/>
          </a:xfrm>
          <a:prstGeom prst="roundRect">
            <a:avLst>
              <a:gd name="adj" fmla="val 3043"/>
            </a:avLst>
          </a:prstGeom>
          <a:solidFill>
            <a:schemeClr val="bg1"/>
          </a:solidFill>
          <a:ln w="38100" cap="flat" cmpd="sng">
            <a:noFill/>
            <a:prstDash val="solid"/>
            <a:miter lim="800000"/>
            <a:headEnd type="none" w="sm" len="sm"/>
            <a:tailEnd type="none" w="sm" len="sm"/>
          </a:ln>
        </p:spPr>
        <p:txBody>
          <a:bodyPr spcFirstLastPara="1" wrap="square" lIns="108000" tIns="180000" rIns="180000" bIns="72000" anchor="t" anchorCtr="0">
            <a:noAutofit/>
          </a:bodyPr>
          <a:lstStyle/>
          <a:p>
            <a:pPr marL="457200" marR="0" lvl="0" indent="-330200" algn="just" rtl="0">
              <a:spcBef>
                <a:spcPts val="0"/>
              </a:spcBef>
              <a:spcAft>
                <a:spcPts val="1200"/>
              </a:spcAft>
              <a:buClr>
                <a:schemeClr val="dk1"/>
              </a:buClr>
              <a:buSzPts val="1600"/>
              <a:buFont typeface="Roboto"/>
              <a:buChar char="●"/>
            </a:pPr>
            <a:r>
              <a:rPr lang="en-GB" sz="1600" dirty="0">
                <a:solidFill>
                  <a:schemeClr val="dk1"/>
                </a:solidFill>
                <a:latin typeface="Roboto"/>
                <a:ea typeface="Roboto"/>
                <a:cs typeface="Roboto"/>
                <a:sym typeface="Roboto"/>
              </a:rPr>
              <a:t>For 2024, school results in the end of key stage assessments will be published on the </a:t>
            </a:r>
            <a:r>
              <a:rPr lang="en-GB" sz="1600" u="sng" dirty="0">
                <a:solidFill>
                  <a:schemeClr val="hlink"/>
                </a:solidFill>
                <a:latin typeface="Roboto"/>
                <a:ea typeface="Roboto"/>
                <a:cs typeface="Roboto"/>
                <a:sym typeface="Roboto"/>
                <a:hlinkClick r:id="rId3"/>
              </a:rPr>
              <a:t>Key Stage 2 Performance Measures Website</a:t>
            </a:r>
            <a:r>
              <a:rPr lang="en-GB" sz="1600" dirty="0">
                <a:solidFill>
                  <a:schemeClr val="dk1"/>
                </a:solidFill>
                <a:latin typeface="Roboto"/>
                <a:ea typeface="Roboto"/>
                <a:cs typeface="Roboto"/>
                <a:sym typeface="Roboto"/>
              </a:rPr>
              <a:t> .</a:t>
            </a:r>
            <a:endParaRPr sz="1600" dirty="0">
              <a:solidFill>
                <a:schemeClr val="dk1"/>
              </a:solidFill>
              <a:latin typeface="Roboto"/>
              <a:ea typeface="Roboto"/>
              <a:cs typeface="Roboto"/>
              <a:sym typeface="Roboto"/>
            </a:endParaRPr>
          </a:p>
          <a:p>
            <a:pPr marL="457200" marR="0" lvl="0" indent="-330200" algn="just" rtl="0">
              <a:spcBef>
                <a:spcPts val="0"/>
              </a:spcBef>
              <a:spcAft>
                <a:spcPts val="1200"/>
              </a:spcAft>
              <a:buClr>
                <a:schemeClr val="dk1"/>
              </a:buClr>
              <a:buSzPts val="1600"/>
              <a:buFont typeface="Roboto"/>
              <a:buChar char="●"/>
            </a:pPr>
            <a:r>
              <a:rPr lang="en-GB" sz="1600" dirty="0">
                <a:solidFill>
                  <a:schemeClr val="dk1"/>
                </a:solidFill>
                <a:latin typeface="Roboto"/>
                <a:ea typeface="Roboto"/>
                <a:cs typeface="Roboto"/>
                <a:sym typeface="Roboto"/>
              </a:rPr>
              <a:t>School results will be shared with the school, their local authority or academy trust  and Ofsted to support school improvement. </a:t>
            </a:r>
            <a:endParaRPr sz="1600" dirty="0">
              <a:solidFill>
                <a:schemeClr val="dk1"/>
              </a:solidFill>
              <a:latin typeface="Roboto"/>
              <a:ea typeface="Roboto"/>
              <a:cs typeface="Roboto"/>
              <a:sym typeface="Roboto"/>
            </a:endParaRPr>
          </a:p>
          <a:p>
            <a:pPr marL="457200" marR="0" lvl="0" indent="-330200" algn="just" rtl="0">
              <a:spcBef>
                <a:spcPts val="0"/>
              </a:spcBef>
              <a:spcAft>
                <a:spcPts val="1200"/>
              </a:spcAft>
              <a:buClr>
                <a:schemeClr val="dk1"/>
              </a:buClr>
              <a:buSzPts val="1600"/>
              <a:buFont typeface="Roboto"/>
              <a:buChar char="●"/>
            </a:pPr>
            <a:r>
              <a:rPr lang="en-GB" sz="1600" dirty="0">
                <a:solidFill>
                  <a:schemeClr val="dk1"/>
                </a:solidFill>
                <a:latin typeface="Roboto"/>
                <a:ea typeface="Roboto"/>
                <a:cs typeface="Roboto"/>
                <a:sym typeface="Roboto"/>
              </a:rPr>
              <a:t>Each child will receive a scaled score for their performance on the tests. This is a score between 80 and 120, where a score of 100 is considered to be average or working at the expected level of attainment at the end of primary school. </a:t>
            </a:r>
            <a:endParaRPr sz="1600" dirty="0">
              <a:solidFill>
                <a:schemeClr val="dk1"/>
              </a:solidFill>
              <a:latin typeface="Roboto"/>
              <a:ea typeface="Roboto"/>
              <a:cs typeface="Roboto"/>
              <a:sym typeface="Roboto"/>
            </a:endParaRPr>
          </a:p>
          <a:p>
            <a:pPr marL="457200" marR="0" lvl="0" indent="-330200" algn="just" rtl="0">
              <a:spcBef>
                <a:spcPts val="0"/>
              </a:spcBef>
              <a:spcAft>
                <a:spcPts val="1200"/>
              </a:spcAft>
              <a:buClr>
                <a:schemeClr val="dk1"/>
              </a:buClr>
              <a:buSzPts val="1600"/>
              <a:buFont typeface="Roboto"/>
              <a:buChar char="●"/>
            </a:pPr>
            <a:r>
              <a:rPr lang="en-GB" sz="1600" b="1" dirty="0">
                <a:solidFill>
                  <a:schemeClr val="tx1"/>
                </a:solidFill>
                <a:latin typeface="Roboto"/>
                <a:ea typeface="Roboto"/>
                <a:cs typeface="Roboto"/>
                <a:sym typeface="Roboto"/>
              </a:rPr>
              <a:t>Provided we have approved the data, we aim to share pupils’ results in their end of year written report, which is sent home to parents in July.</a:t>
            </a:r>
            <a:endParaRPr sz="1600" b="1" dirty="0">
              <a:solidFill>
                <a:schemeClr val="tx1"/>
              </a:solidFill>
              <a:latin typeface="Roboto"/>
              <a:ea typeface="Roboto"/>
              <a:cs typeface="Roboto"/>
              <a:sym typeface="Roboto"/>
            </a:endParaRPr>
          </a:p>
          <a:p>
            <a:pPr marL="0" marR="0" lvl="0" indent="0" algn="just" rtl="0">
              <a:spcBef>
                <a:spcPts val="0"/>
              </a:spcBef>
              <a:spcAft>
                <a:spcPts val="0"/>
              </a:spcAft>
              <a:buNone/>
            </a:pPr>
            <a:endParaRPr sz="1600" dirty="0">
              <a:solidFill>
                <a:schemeClr val="dk1"/>
              </a:solidFill>
              <a:latin typeface="Roboto"/>
              <a:ea typeface="Roboto"/>
              <a:cs typeface="Roboto"/>
              <a:sym typeface="Roboto"/>
            </a:endParaRPr>
          </a:p>
        </p:txBody>
      </p:sp>
      <p:sp>
        <p:nvSpPr>
          <p:cNvPr id="127" name="Google Shape;127;p14"/>
          <p:cNvSpPr txBox="1"/>
          <p:nvPr/>
        </p:nvSpPr>
        <p:spPr>
          <a:xfrm>
            <a:off x="299405" y="549275"/>
            <a:ext cx="8539800" cy="883599"/>
          </a:xfrm>
          <a:prstGeom prst="roundRect">
            <a:avLst>
              <a:gd name="adj" fmla="val 11290"/>
            </a:avLst>
          </a:prstGeom>
          <a:solidFill>
            <a:schemeClr val="bg1"/>
          </a:solidFill>
          <a:ln>
            <a:noFill/>
          </a:ln>
        </p:spPr>
        <p:txBody>
          <a:bodyPr spcFirstLastPara="1" wrap="square" lIns="216000" tIns="216000" rIns="216000" bIns="216000" anchor="t" anchorCtr="0">
            <a:noAutofit/>
          </a:bodyPr>
          <a:lstStyle/>
          <a:p>
            <a:pPr marL="0" marR="0" lvl="0" indent="0" algn="just" rtl="0">
              <a:spcBef>
                <a:spcPts val="0"/>
              </a:spcBef>
              <a:spcAft>
                <a:spcPts val="0"/>
              </a:spcAft>
              <a:buNone/>
            </a:pPr>
            <a:r>
              <a:rPr lang="en-GB" sz="2400">
                <a:solidFill>
                  <a:schemeClr val="dk1"/>
                </a:solidFill>
                <a:latin typeface="Roboto Black"/>
                <a:ea typeface="Roboto Black"/>
                <a:cs typeface="Roboto Black"/>
                <a:sym typeface="Roboto Black"/>
              </a:rPr>
              <a:t>What happens with the results?</a:t>
            </a:r>
            <a:endParaRPr/>
          </a:p>
          <a:p>
            <a:pPr marL="0" marR="0" lvl="0" indent="0" algn="just" rtl="0">
              <a:spcBef>
                <a:spcPts val="0"/>
              </a:spcBef>
              <a:spcAft>
                <a:spcPts val="0"/>
              </a:spcAft>
              <a:buNone/>
            </a:pPr>
            <a:endParaRPr sz="1600">
              <a:solidFill>
                <a:schemeClr val="dk1"/>
              </a:solidFill>
              <a:latin typeface="Roboto"/>
              <a:ea typeface="Roboto"/>
              <a:cs typeface="Roboto"/>
              <a:sym typeface="Roboto"/>
            </a:endParaRPr>
          </a:p>
        </p:txBody>
      </p:sp>
      <p:pic>
        <p:nvPicPr>
          <p:cNvPr id="128" name="Google Shape;128;p14"/>
          <p:cNvPicPr preferRelativeResize="0"/>
          <p:nvPr/>
        </p:nvPicPr>
        <p:blipFill rotWithShape="1">
          <a:blip r:embed="rId4">
            <a:alphaModFix/>
          </a:blip>
          <a:srcRect/>
          <a:stretch/>
        </p:blipFill>
        <p:spPr>
          <a:xfrm>
            <a:off x="0" y="0"/>
            <a:ext cx="9143999" cy="334380"/>
          </a:xfrm>
          <a:prstGeom prst="rect">
            <a:avLst/>
          </a:prstGeom>
          <a:noFill/>
          <a:ln>
            <a:noFill/>
          </a:ln>
        </p:spPr>
      </p:pic>
      <p:pic>
        <p:nvPicPr>
          <p:cNvPr id="129" name="Google Shape;129;p14"/>
          <p:cNvPicPr preferRelativeResize="0"/>
          <p:nvPr/>
        </p:nvPicPr>
        <p:blipFill rotWithShape="1">
          <a:blip r:embed="rId5">
            <a:alphaModFix/>
          </a:blip>
          <a:srcRect/>
          <a:stretch/>
        </p:blipFill>
        <p:spPr>
          <a:xfrm>
            <a:off x="0" y="6768865"/>
            <a:ext cx="9143999" cy="107173"/>
          </a:xfrm>
          <a:prstGeom prst="rect">
            <a:avLst/>
          </a:prstGeom>
          <a:noFill/>
          <a:ln>
            <a:noFill/>
          </a:ln>
        </p:spPr>
      </p:pic>
      <p:grpSp>
        <p:nvGrpSpPr>
          <p:cNvPr id="130" name="Google Shape;130;p14"/>
          <p:cNvGrpSpPr/>
          <p:nvPr/>
        </p:nvGrpSpPr>
        <p:grpSpPr>
          <a:xfrm>
            <a:off x="299405" y="6581924"/>
            <a:ext cx="920590" cy="153900"/>
            <a:chOff x="299405" y="6581924"/>
            <a:chExt cx="920590" cy="153900"/>
          </a:xfrm>
        </p:grpSpPr>
        <p:sp>
          <p:nvSpPr>
            <p:cNvPr id="131" name="Google Shape;131;p14">
              <a:hlinkClick r:id="rId6" action="ppaction://hlinksldjump"/>
            </p:cNvPr>
            <p:cNvSpPr/>
            <p:nvPr/>
          </p:nvSpPr>
          <p:spPr>
            <a:xfrm rot="-5400000" flipH="1">
              <a:off x="291005" y="6605576"/>
              <a:ext cx="123300" cy="106500"/>
            </a:xfrm>
            <a:prstGeom prst="triangle">
              <a:avLst>
                <a:gd name="adj" fmla="val 50000"/>
              </a:avLst>
            </a:prstGeom>
            <a:solidFill>
              <a:srgbClr val="2A294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sp>
          <p:nvSpPr>
            <p:cNvPr id="132" name="Google Shape;132;p14">
              <a:hlinkClick r:id="rId6" action="ppaction://hlinksldjump"/>
            </p:cNvPr>
            <p:cNvSpPr txBox="1"/>
            <p:nvPr/>
          </p:nvSpPr>
          <p:spPr>
            <a:xfrm>
              <a:off x="454395" y="6581924"/>
              <a:ext cx="765600" cy="15390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en-GB" sz="1000" b="1">
                  <a:solidFill>
                    <a:schemeClr val="dk1"/>
                  </a:solidFill>
                  <a:latin typeface="Roboto"/>
                  <a:ea typeface="Roboto"/>
                  <a:cs typeface="Roboto"/>
                  <a:sym typeface="Roboto"/>
                </a:rPr>
                <a:t>Contents</a:t>
              </a:r>
              <a:endParaRPr/>
            </a:p>
          </p:txBody>
        </p:sp>
      </p:grpSp>
      <p:sp>
        <p:nvSpPr>
          <p:cNvPr id="2" name="Rectangle 1">
            <a:extLst>
              <a:ext uri="{FF2B5EF4-FFF2-40B4-BE49-F238E27FC236}">
                <a16:creationId xmlns:a16="http://schemas.microsoft.com/office/drawing/2014/main" id="{1FE47438-28DA-18EA-1C2F-11F563978422}"/>
              </a:ext>
            </a:extLst>
          </p:cNvPr>
          <p:cNvSpPr/>
          <p:nvPr/>
        </p:nvSpPr>
        <p:spPr>
          <a:xfrm>
            <a:off x="7692273" y="65620"/>
            <a:ext cx="1451728" cy="21256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i="0" dirty="0">
                <a:solidFill>
                  <a:schemeClr val="bg1"/>
                </a:solidFill>
                <a:effectLst/>
                <a:latin typeface="Roboto" panose="02000000000000000000" pitchFamily="2" charset="0"/>
              </a:rPr>
              <a:t>KS2 Assessments</a:t>
            </a:r>
            <a:endParaRPr lang="en-GB" sz="1200" b="1" dirty="0">
              <a:solidFill>
                <a:schemeClr val="bg1"/>
              </a:solidFill>
              <a:latin typeface="Roboto" panose="02000000000000000000" pitchFamily="2" charset="0"/>
              <a:ea typeface="Roboto" panose="02000000000000000000" pitchFamily="2"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7"/>
                                        </p:tgtEl>
                                        <p:attrNameLst>
                                          <p:attrName>style.visibility</p:attrName>
                                        </p:attrNameLst>
                                      </p:cBhvr>
                                      <p:to>
                                        <p:strVal val="visible"/>
                                      </p:to>
                                    </p:set>
                                    <p:animEffect transition="in" filter="fade">
                                      <p:cBhvr>
                                        <p:cTn id="7" dur="1000"/>
                                        <p:tgtEl>
                                          <p:spTgt spid="12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3"/>
                                        </p:tgtEl>
                                        <p:attrNameLst>
                                          <p:attrName>style.visibility</p:attrName>
                                        </p:attrNameLst>
                                      </p:cBhvr>
                                      <p:to>
                                        <p:strVal val="visible"/>
                                      </p:to>
                                    </p:set>
                                    <p:animEffect transition="in" filter="fade">
                                      <p:cBhvr>
                                        <p:cTn id="12" dur="1000"/>
                                        <p:tgtEl>
                                          <p:spTgt spid="1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15"/>
          <p:cNvSpPr/>
          <p:nvPr/>
        </p:nvSpPr>
        <p:spPr>
          <a:xfrm>
            <a:off x="0" y="0"/>
            <a:ext cx="9144000" cy="6870000"/>
          </a:xfrm>
          <a:prstGeom prst="rect">
            <a:avLst/>
          </a:prstGeom>
          <a:solidFill>
            <a:schemeClr val="lt1">
              <a:alpha val="8471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sp>
        <p:nvSpPr>
          <p:cNvPr id="141" name="Google Shape;141;p15"/>
          <p:cNvSpPr txBox="1"/>
          <p:nvPr/>
        </p:nvSpPr>
        <p:spPr>
          <a:xfrm>
            <a:off x="299405" y="549275"/>
            <a:ext cx="8539800" cy="875471"/>
          </a:xfrm>
          <a:prstGeom prst="roundRect">
            <a:avLst>
              <a:gd name="adj" fmla="val 13437"/>
            </a:avLst>
          </a:prstGeom>
          <a:solidFill>
            <a:schemeClr val="bg1"/>
          </a:solidFill>
          <a:ln>
            <a:noFill/>
          </a:ln>
        </p:spPr>
        <p:txBody>
          <a:bodyPr spcFirstLastPara="1" wrap="square" lIns="216000" tIns="216000" rIns="216000" bIns="216000" anchor="t" anchorCtr="0">
            <a:noAutofit/>
          </a:bodyPr>
          <a:lstStyle/>
          <a:p>
            <a:pPr marL="0" marR="0" lvl="0" indent="0" algn="just" rtl="0">
              <a:spcBef>
                <a:spcPts val="0"/>
              </a:spcBef>
              <a:spcAft>
                <a:spcPts val="0"/>
              </a:spcAft>
              <a:buNone/>
            </a:pPr>
            <a:r>
              <a:rPr lang="en-GB" sz="2400" dirty="0">
                <a:solidFill>
                  <a:schemeClr val="dk1"/>
                </a:solidFill>
                <a:latin typeface="Roboto Black"/>
                <a:ea typeface="Roboto Black"/>
                <a:cs typeface="Roboto Black"/>
                <a:sym typeface="Roboto Black"/>
              </a:rPr>
              <a:t>How can I help my child?</a:t>
            </a:r>
            <a:endParaRPr sz="2400" dirty="0">
              <a:solidFill>
                <a:schemeClr val="dk1"/>
              </a:solidFill>
              <a:latin typeface="Roboto Black"/>
              <a:ea typeface="Roboto Black"/>
              <a:cs typeface="Roboto Black"/>
              <a:sym typeface="Roboto Black"/>
            </a:endParaRPr>
          </a:p>
        </p:txBody>
      </p:sp>
      <p:pic>
        <p:nvPicPr>
          <p:cNvPr id="142" name="Google Shape;142;p15"/>
          <p:cNvPicPr preferRelativeResize="0"/>
          <p:nvPr/>
        </p:nvPicPr>
        <p:blipFill rotWithShape="1">
          <a:blip r:embed="rId3">
            <a:alphaModFix/>
          </a:blip>
          <a:srcRect/>
          <a:stretch/>
        </p:blipFill>
        <p:spPr>
          <a:xfrm>
            <a:off x="0" y="0"/>
            <a:ext cx="9143999" cy="334380"/>
          </a:xfrm>
          <a:prstGeom prst="rect">
            <a:avLst/>
          </a:prstGeom>
          <a:noFill/>
          <a:ln>
            <a:noFill/>
          </a:ln>
        </p:spPr>
      </p:pic>
      <p:pic>
        <p:nvPicPr>
          <p:cNvPr id="143" name="Google Shape;143;p15"/>
          <p:cNvPicPr preferRelativeResize="0"/>
          <p:nvPr/>
        </p:nvPicPr>
        <p:blipFill rotWithShape="1">
          <a:blip r:embed="rId4">
            <a:alphaModFix/>
          </a:blip>
          <a:srcRect/>
          <a:stretch/>
        </p:blipFill>
        <p:spPr>
          <a:xfrm>
            <a:off x="0" y="6768865"/>
            <a:ext cx="9143999" cy="107173"/>
          </a:xfrm>
          <a:prstGeom prst="rect">
            <a:avLst/>
          </a:prstGeom>
          <a:noFill/>
          <a:ln>
            <a:noFill/>
          </a:ln>
        </p:spPr>
      </p:pic>
      <p:grpSp>
        <p:nvGrpSpPr>
          <p:cNvPr id="144" name="Google Shape;144;p15"/>
          <p:cNvGrpSpPr/>
          <p:nvPr/>
        </p:nvGrpSpPr>
        <p:grpSpPr>
          <a:xfrm>
            <a:off x="299405" y="6581924"/>
            <a:ext cx="920590" cy="153900"/>
            <a:chOff x="299405" y="6581924"/>
            <a:chExt cx="920590" cy="153900"/>
          </a:xfrm>
        </p:grpSpPr>
        <p:sp>
          <p:nvSpPr>
            <p:cNvPr id="145" name="Google Shape;145;p15">
              <a:hlinkClick r:id="rId5" action="ppaction://hlinksldjump"/>
            </p:cNvPr>
            <p:cNvSpPr/>
            <p:nvPr/>
          </p:nvSpPr>
          <p:spPr>
            <a:xfrm rot="-5400000" flipH="1">
              <a:off x="291005" y="6605576"/>
              <a:ext cx="123300" cy="106500"/>
            </a:xfrm>
            <a:prstGeom prst="triangle">
              <a:avLst>
                <a:gd name="adj" fmla="val 50000"/>
              </a:avLst>
            </a:prstGeom>
            <a:solidFill>
              <a:srgbClr val="2A294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sp>
          <p:nvSpPr>
            <p:cNvPr id="146" name="Google Shape;146;p15">
              <a:hlinkClick r:id="rId5" action="ppaction://hlinksldjump"/>
            </p:cNvPr>
            <p:cNvSpPr txBox="1"/>
            <p:nvPr/>
          </p:nvSpPr>
          <p:spPr>
            <a:xfrm>
              <a:off x="454395" y="6581924"/>
              <a:ext cx="765600" cy="15390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en-GB" sz="1000" b="1">
                  <a:solidFill>
                    <a:schemeClr val="dk1"/>
                  </a:solidFill>
                  <a:latin typeface="Roboto"/>
                  <a:ea typeface="Roboto"/>
                  <a:cs typeface="Roboto"/>
                  <a:sym typeface="Roboto"/>
                </a:rPr>
                <a:t>Contents</a:t>
              </a:r>
              <a:endParaRPr/>
            </a:p>
          </p:txBody>
        </p:sp>
      </p:grpSp>
      <p:sp>
        <p:nvSpPr>
          <p:cNvPr id="147" name="Google Shape;147;p15"/>
          <p:cNvSpPr txBox="1"/>
          <p:nvPr/>
        </p:nvSpPr>
        <p:spPr>
          <a:xfrm>
            <a:off x="299401" y="3886000"/>
            <a:ext cx="4154457" cy="2120700"/>
          </a:xfrm>
          <a:prstGeom prst="roundRect">
            <a:avLst>
              <a:gd name="adj" fmla="val 6888"/>
            </a:avLst>
          </a:prstGeom>
          <a:solidFill>
            <a:schemeClr val="bg1"/>
          </a:solidFill>
          <a:ln w="38100">
            <a:solidFill>
              <a:srgbClr val="CA5AA2"/>
            </a:solidFill>
          </a:ln>
        </p:spPr>
        <p:txBody>
          <a:bodyPr spcFirstLastPara="1" wrap="square" lIns="108000" tIns="108000" rIns="108000" bIns="108000" anchor="ctr" anchorCtr="0">
            <a:noAutofit/>
          </a:bodyPr>
          <a:lstStyle/>
          <a:p>
            <a:pPr marL="0" marR="0" lvl="0" indent="0" algn="ctr" rtl="0">
              <a:spcBef>
                <a:spcPts val="600"/>
              </a:spcBef>
              <a:spcAft>
                <a:spcPts val="0"/>
              </a:spcAft>
              <a:buNone/>
            </a:pPr>
            <a:r>
              <a:rPr lang="en-GB" sz="1800" dirty="0">
                <a:solidFill>
                  <a:schemeClr val="dk1"/>
                </a:solidFill>
                <a:latin typeface="Roboto"/>
                <a:ea typeface="Roboto"/>
                <a:cs typeface="Roboto"/>
                <a:sym typeface="Roboto"/>
              </a:rPr>
              <a:t>Make sure they go to bed at a reasonable time, have a good breakfast and arrive at school on time during the assessment week. </a:t>
            </a:r>
            <a:endParaRPr sz="1800" dirty="0">
              <a:solidFill>
                <a:schemeClr val="dk1"/>
              </a:solidFill>
              <a:latin typeface="Roboto"/>
              <a:ea typeface="Roboto"/>
              <a:cs typeface="Roboto"/>
              <a:sym typeface="Roboto"/>
            </a:endParaRPr>
          </a:p>
        </p:txBody>
      </p:sp>
      <p:sp>
        <p:nvSpPr>
          <p:cNvPr id="148" name="Google Shape;148;p15"/>
          <p:cNvSpPr txBox="1"/>
          <p:nvPr/>
        </p:nvSpPr>
        <p:spPr>
          <a:xfrm>
            <a:off x="4684748" y="3886000"/>
            <a:ext cx="4154456" cy="2120700"/>
          </a:xfrm>
          <a:prstGeom prst="roundRect">
            <a:avLst>
              <a:gd name="adj" fmla="val 5999"/>
            </a:avLst>
          </a:prstGeom>
          <a:solidFill>
            <a:schemeClr val="bg1"/>
          </a:solidFill>
          <a:ln w="38100">
            <a:solidFill>
              <a:srgbClr val="CA5AA2"/>
            </a:solidFill>
          </a:ln>
        </p:spPr>
        <p:txBody>
          <a:bodyPr spcFirstLastPara="1" wrap="square" lIns="108000" tIns="108000" rIns="108000" bIns="108000" anchor="ctr" anchorCtr="0">
            <a:noAutofit/>
          </a:bodyPr>
          <a:lstStyle/>
          <a:p>
            <a:pPr marL="0" marR="0" lvl="0" indent="0" algn="ctr" rtl="0">
              <a:spcBef>
                <a:spcPts val="600"/>
              </a:spcBef>
              <a:spcAft>
                <a:spcPts val="0"/>
              </a:spcAft>
              <a:buNone/>
            </a:pPr>
            <a:r>
              <a:rPr lang="en-GB" sz="1800" dirty="0">
                <a:solidFill>
                  <a:schemeClr val="dk1"/>
                </a:solidFill>
                <a:latin typeface="Roboto"/>
                <a:ea typeface="Roboto"/>
                <a:cs typeface="Roboto"/>
                <a:sym typeface="Roboto"/>
              </a:rPr>
              <a:t>Encourage them to try their best, commend their efforts  and plan to celebrate their hard work at the end of the testing week, rather than focusing on the test results.</a:t>
            </a:r>
            <a:r>
              <a:rPr lang="en-GB" sz="1800" b="1" dirty="0">
                <a:solidFill>
                  <a:schemeClr val="dk1"/>
                </a:solidFill>
                <a:latin typeface="Roboto"/>
                <a:ea typeface="Roboto"/>
                <a:cs typeface="Roboto"/>
                <a:sym typeface="Roboto"/>
              </a:rPr>
              <a:t> </a:t>
            </a:r>
            <a:endParaRPr sz="1800" b="1" dirty="0">
              <a:solidFill>
                <a:schemeClr val="dk1"/>
              </a:solidFill>
              <a:latin typeface="Roboto"/>
              <a:ea typeface="Roboto"/>
              <a:cs typeface="Roboto"/>
              <a:sym typeface="Roboto"/>
            </a:endParaRPr>
          </a:p>
        </p:txBody>
      </p:sp>
      <p:sp>
        <p:nvSpPr>
          <p:cNvPr id="149" name="Google Shape;149;p15"/>
          <p:cNvSpPr txBox="1"/>
          <p:nvPr/>
        </p:nvSpPr>
        <p:spPr>
          <a:xfrm>
            <a:off x="4684747" y="1547296"/>
            <a:ext cx="4154457" cy="2120700"/>
          </a:xfrm>
          <a:prstGeom prst="roundRect">
            <a:avLst>
              <a:gd name="adj" fmla="val 5999"/>
            </a:avLst>
          </a:prstGeom>
          <a:solidFill>
            <a:schemeClr val="bg1"/>
          </a:solidFill>
          <a:ln w="38100">
            <a:solidFill>
              <a:srgbClr val="CA5AA2"/>
            </a:solidFill>
          </a:ln>
        </p:spPr>
        <p:txBody>
          <a:bodyPr spcFirstLastPara="1" wrap="square" lIns="108000" tIns="108000" rIns="108000" bIns="108000" anchor="ctr" anchorCtr="0">
            <a:noAutofit/>
          </a:bodyPr>
          <a:lstStyle/>
          <a:p>
            <a:pPr lvl="0" algn="ctr">
              <a:spcBef>
                <a:spcPts val="600"/>
              </a:spcBef>
            </a:pPr>
            <a:r>
              <a:rPr lang="en-GB" sz="1800" dirty="0">
                <a:solidFill>
                  <a:schemeClr val="dk1"/>
                </a:solidFill>
                <a:latin typeface="Roboto"/>
                <a:ea typeface="Roboto"/>
                <a:cs typeface="Roboto"/>
                <a:sym typeface="Roboto"/>
              </a:rPr>
              <a:t>Use online activities like </a:t>
            </a:r>
            <a:r>
              <a:rPr lang="en-GB" sz="1800" b="1" dirty="0">
                <a:solidFill>
                  <a:schemeClr val="accent1"/>
                </a:solidFill>
                <a:latin typeface="Roboto"/>
                <a:ea typeface="Roboto"/>
                <a:cs typeface="Roboto"/>
                <a:sym typeface="Roboto"/>
              </a:rPr>
              <a:t>Times Tables Rock Stars, Education City or White Rose Maths revision videos, </a:t>
            </a:r>
            <a:r>
              <a:rPr lang="en-GB" sz="1800" dirty="0">
                <a:solidFill>
                  <a:schemeClr val="dk1"/>
                </a:solidFill>
                <a:latin typeface="Roboto"/>
                <a:ea typeface="Roboto"/>
                <a:cs typeface="Roboto"/>
                <a:sym typeface="Roboto"/>
              </a:rPr>
              <a:t>(which can be found via the link on the Goldfinch webpage on our school website) to practise skills at home. </a:t>
            </a:r>
            <a:endParaRPr sz="1800" dirty="0">
              <a:solidFill>
                <a:schemeClr val="dk1"/>
              </a:solidFill>
              <a:latin typeface="Roboto"/>
              <a:ea typeface="Roboto"/>
              <a:cs typeface="Roboto"/>
              <a:sym typeface="Roboto"/>
            </a:endParaRPr>
          </a:p>
        </p:txBody>
      </p:sp>
      <p:sp>
        <p:nvSpPr>
          <p:cNvPr id="150" name="Google Shape;150;p15"/>
          <p:cNvSpPr txBox="1"/>
          <p:nvPr/>
        </p:nvSpPr>
        <p:spPr>
          <a:xfrm>
            <a:off x="299405" y="1547296"/>
            <a:ext cx="4154457" cy="2120700"/>
          </a:xfrm>
          <a:prstGeom prst="roundRect">
            <a:avLst>
              <a:gd name="adj" fmla="val 6887"/>
            </a:avLst>
          </a:prstGeom>
          <a:solidFill>
            <a:schemeClr val="bg1"/>
          </a:solidFill>
          <a:ln w="38100">
            <a:solidFill>
              <a:srgbClr val="CA5AA2"/>
            </a:solidFill>
          </a:ln>
        </p:spPr>
        <p:txBody>
          <a:bodyPr spcFirstLastPara="1" wrap="square" lIns="108000" tIns="108000" rIns="108000" bIns="108000" anchor="ctr" anchorCtr="0">
            <a:noAutofit/>
          </a:bodyPr>
          <a:lstStyle/>
          <a:p>
            <a:pPr marL="0" marR="0" lvl="0" indent="0" algn="ctr" rtl="0">
              <a:spcBef>
                <a:spcPts val="600"/>
              </a:spcBef>
              <a:spcAft>
                <a:spcPts val="0"/>
              </a:spcAft>
              <a:buNone/>
            </a:pPr>
            <a:r>
              <a:rPr lang="en-GB" sz="1800" dirty="0">
                <a:solidFill>
                  <a:schemeClr val="dk1"/>
                </a:solidFill>
                <a:latin typeface="Roboto"/>
                <a:ea typeface="Roboto"/>
                <a:cs typeface="Roboto"/>
                <a:sym typeface="Roboto"/>
              </a:rPr>
              <a:t>Support your child to complete any home learning tasks sent home, such as </a:t>
            </a:r>
            <a:r>
              <a:rPr lang="en-GB" sz="1800" b="1" dirty="0">
                <a:solidFill>
                  <a:schemeClr val="accent1"/>
                </a:solidFill>
                <a:latin typeface="Roboto"/>
                <a:ea typeface="Roboto"/>
                <a:cs typeface="Roboto"/>
                <a:sym typeface="Roboto"/>
              </a:rPr>
              <a:t>spelling activities, reading comprehensions and maths sheets</a:t>
            </a:r>
            <a:r>
              <a:rPr lang="en-GB" sz="1800" dirty="0">
                <a:solidFill>
                  <a:schemeClr val="dk1"/>
                </a:solidFill>
                <a:latin typeface="Roboto"/>
                <a:ea typeface="Roboto"/>
                <a:cs typeface="Roboto"/>
                <a:sym typeface="Roboto"/>
              </a:rPr>
              <a:t>.</a:t>
            </a:r>
            <a:r>
              <a:rPr lang="en-GB" sz="1800" b="1" dirty="0">
                <a:solidFill>
                  <a:schemeClr val="dk1"/>
                </a:solidFill>
                <a:latin typeface="Roboto"/>
                <a:ea typeface="Roboto"/>
                <a:cs typeface="Roboto"/>
                <a:sym typeface="Roboto"/>
              </a:rPr>
              <a:t> </a:t>
            </a:r>
            <a:endParaRPr sz="1800" b="1" dirty="0">
              <a:solidFill>
                <a:schemeClr val="dk1"/>
              </a:solidFill>
              <a:latin typeface="Roboto"/>
              <a:ea typeface="Roboto"/>
              <a:cs typeface="Roboto"/>
              <a:sym typeface="Roboto"/>
            </a:endParaRPr>
          </a:p>
        </p:txBody>
      </p:sp>
      <p:sp>
        <p:nvSpPr>
          <p:cNvPr id="2" name="Rectangle 1">
            <a:extLst>
              <a:ext uri="{FF2B5EF4-FFF2-40B4-BE49-F238E27FC236}">
                <a16:creationId xmlns:a16="http://schemas.microsoft.com/office/drawing/2014/main" id="{6F08AA3B-A197-2232-B047-DC83C98E2E1D}"/>
              </a:ext>
            </a:extLst>
          </p:cNvPr>
          <p:cNvSpPr/>
          <p:nvPr/>
        </p:nvSpPr>
        <p:spPr>
          <a:xfrm>
            <a:off x="7692273" y="65620"/>
            <a:ext cx="1451728" cy="21256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i="0" dirty="0">
                <a:solidFill>
                  <a:schemeClr val="bg1"/>
                </a:solidFill>
                <a:effectLst/>
                <a:latin typeface="Roboto" panose="02000000000000000000" pitchFamily="2" charset="0"/>
              </a:rPr>
              <a:t>KS2 Assessments</a:t>
            </a:r>
            <a:endParaRPr lang="en-GB" sz="1200" b="1" dirty="0">
              <a:solidFill>
                <a:schemeClr val="bg1"/>
              </a:solidFill>
              <a:latin typeface="Roboto" panose="02000000000000000000" pitchFamily="2" charset="0"/>
              <a:ea typeface="Roboto" panose="02000000000000000000" pitchFamily="2"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41"/>
                                        </p:tgtEl>
                                        <p:attrNameLst>
                                          <p:attrName>style.visibility</p:attrName>
                                        </p:attrNameLst>
                                      </p:cBhvr>
                                      <p:to>
                                        <p:strVal val="visible"/>
                                      </p:to>
                                    </p:set>
                                    <p:animEffect transition="in" filter="fade">
                                      <p:cBhvr>
                                        <p:cTn id="7" dur="1000"/>
                                        <p:tgtEl>
                                          <p:spTgt spid="14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0"/>
                                        </p:tgtEl>
                                        <p:attrNameLst>
                                          <p:attrName>style.visibility</p:attrName>
                                        </p:attrNameLst>
                                      </p:cBhvr>
                                      <p:to>
                                        <p:strVal val="visible"/>
                                      </p:to>
                                    </p:set>
                                    <p:animEffect transition="in" filter="fade">
                                      <p:cBhvr>
                                        <p:cTn id="12" dur="1000"/>
                                        <p:tgtEl>
                                          <p:spTgt spid="15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9"/>
                                        </p:tgtEl>
                                        <p:attrNameLst>
                                          <p:attrName>style.visibility</p:attrName>
                                        </p:attrNameLst>
                                      </p:cBhvr>
                                      <p:to>
                                        <p:strVal val="visible"/>
                                      </p:to>
                                    </p:set>
                                    <p:animEffect transition="in" filter="fade">
                                      <p:cBhvr>
                                        <p:cTn id="17" dur="1000"/>
                                        <p:tgtEl>
                                          <p:spTgt spid="14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47"/>
                                        </p:tgtEl>
                                        <p:attrNameLst>
                                          <p:attrName>style.visibility</p:attrName>
                                        </p:attrNameLst>
                                      </p:cBhvr>
                                      <p:to>
                                        <p:strVal val="visible"/>
                                      </p:to>
                                    </p:set>
                                    <p:animEffect transition="in" filter="fade">
                                      <p:cBhvr>
                                        <p:cTn id="22" dur="1000"/>
                                        <p:tgtEl>
                                          <p:spTgt spid="14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48"/>
                                        </p:tgtEl>
                                        <p:attrNameLst>
                                          <p:attrName>style.visibility</p:attrName>
                                        </p:attrNameLst>
                                      </p:cBhvr>
                                      <p:to>
                                        <p:strVal val="visible"/>
                                      </p:to>
                                    </p:set>
                                    <p:animEffect transition="in" filter="fade">
                                      <p:cBhvr>
                                        <p:cTn id="27" dur="1000"/>
                                        <p:tgtEl>
                                          <p:spTgt spid="1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EBE326C-64E0-4893-AECE-4CBC2D7AD073}"/>
              </a:ext>
            </a:extLst>
          </p:cNvPr>
          <p:cNvSpPr/>
          <p:nvPr/>
        </p:nvSpPr>
        <p:spPr>
          <a:xfrm>
            <a:off x="112541" y="1524603"/>
            <a:ext cx="8918917" cy="5016758"/>
          </a:xfrm>
          <a:prstGeom prst="rect">
            <a:avLst/>
          </a:prstGeom>
        </p:spPr>
        <p:txBody>
          <a:bodyPr wrap="square">
            <a:spAutoFit/>
          </a:bodyPr>
          <a:lstStyle/>
          <a:p>
            <a:pPr marL="285750" indent="-285750">
              <a:buFont typeface="Arial" panose="020B0604020202020204" pitchFamily="34" charset="0"/>
              <a:buChar char="•"/>
            </a:pPr>
            <a:r>
              <a:rPr lang="en-GB" sz="1600" dirty="0"/>
              <a:t>Listening to your child read can take many forms.</a:t>
            </a:r>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dirty="0"/>
              <a:t>First and foremost, focus developing an enjoyment and love of reading.</a:t>
            </a:r>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dirty="0"/>
              <a:t>Enjoy stories together – reading stories to your child at KS1 and KS2 is equally as important as listening to your child read.</a:t>
            </a:r>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dirty="0"/>
              <a:t>Read a little at a time but often, rather than rarely but for long periods of time!</a:t>
            </a:r>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dirty="0"/>
              <a:t>Talk about the story before, during and afterwards – discuss the plot, the characters, their feelings and actions, how it makes you feel, predict what will happen and encourage your child to have their own opinions.</a:t>
            </a:r>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dirty="0"/>
              <a:t>Look up definitions of words together – you could use a dictionary, the Internet or an app on a phone or tablet.</a:t>
            </a:r>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dirty="0"/>
              <a:t>All reading is valuable – it doesn’t have to be just stories. Reading can involve anything: fiction, non-fiction, poetry, newspapers, magazines, football programmes and TV guides.</a:t>
            </a:r>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dirty="0"/>
              <a:t>Visit the local library - it’s free!</a:t>
            </a:r>
          </a:p>
        </p:txBody>
      </p:sp>
      <p:sp>
        <p:nvSpPr>
          <p:cNvPr id="3" name="Rectangle 2">
            <a:extLst>
              <a:ext uri="{FF2B5EF4-FFF2-40B4-BE49-F238E27FC236}">
                <a16:creationId xmlns:a16="http://schemas.microsoft.com/office/drawing/2014/main" id="{A17C4EDA-8199-41B4-94DB-D5CD54676662}"/>
              </a:ext>
            </a:extLst>
          </p:cNvPr>
          <p:cNvSpPr/>
          <p:nvPr/>
        </p:nvSpPr>
        <p:spPr>
          <a:xfrm>
            <a:off x="112540" y="531913"/>
            <a:ext cx="8918917" cy="584775"/>
          </a:xfrm>
          <a:prstGeom prst="rect">
            <a:avLst/>
          </a:prstGeom>
        </p:spPr>
        <p:txBody>
          <a:bodyPr wrap="square">
            <a:spAutoFit/>
          </a:bodyPr>
          <a:lstStyle/>
          <a:p>
            <a:pPr algn="ctr"/>
            <a:r>
              <a:rPr lang="en-GB" sz="3200" dirty="0"/>
              <a:t>How to Help Your Child with Reading</a:t>
            </a:r>
          </a:p>
        </p:txBody>
      </p:sp>
    </p:spTree>
    <p:extLst>
      <p:ext uri="{BB962C8B-B14F-4D97-AF65-F5344CB8AC3E}">
        <p14:creationId xmlns:p14="http://schemas.microsoft.com/office/powerpoint/2010/main" val="30984284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C0EB56E-A699-41FF-B945-25045A4938E2}"/>
              </a:ext>
            </a:extLst>
          </p:cNvPr>
          <p:cNvSpPr/>
          <p:nvPr/>
        </p:nvSpPr>
        <p:spPr>
          <a:xfrm>
            <a:off x="196948" y="1500504"/>
            <a:ext cx="8778240" cy="5078313"/>
          </a:xfrm>
          <a:prstGeom prst="rect">
            <a:avLst/>
          </a:prstGeom>
        </p:spPr>
        <p:txBody>
          <a:bodyPr wrap="square">
            <a:spAutoFit/>
          </a:bodyPr>
          <a:lstStyle/>
          <a:p>
            <a:pPr marL="285750" indent="-285750">
              <a:buFont typeface="Arial" panose="020B0604020202020204" pitchFamily="34" charset="0"/>
              <a:buChar char="•"/>
            </a:pPr>
            <a:r>
              <a:rPr lang="en-GB" sz="1800" dirty="0"/>
              <a:t>Practise and learn weekly spelling lists using a range of strategies – make it fun!</a:t>
            </a:r>
          </a:p>
          <a:p>
            <a:pPr marL="285750" indent="-285750">
              <a:buFont typeface="Arial" panose="020B0604020202020204" pitchFamily="34" charset="0"/>
              <a:buChar char="•"/>
            </a:pPr>
            <a:endParaRPr lang="en-GB" sz="1800" dirty="0"/>
          </a:p>
          <a:p>
            <a:pPr marL="285750" indent="-285750">
              <a:buFont typeface="Arial" panose="020B0604020202020204" pitchFamily="34" charset="0"/>
              <a:buChar char="•"/>
            </a:pPr>
            <a:r>
              <a:rPr lang="en-GB" sz="1800" dirty="0"/>
              <a:t>Encourage opportunities for writing such as letters to family or friends, shopping lists, notes or reminders, stories and poems.</a:t>
            </a:r>
          </a:p>
          <a:p>
            <a:pPr marL="285750" indent="-285750">
              <a:buFont typeface="Arial" panose="020B0604020202020204" pitchFamily="34" charset="0"/>
              <a:buChar char="•"/>
            </a:pPr>
            <a:endParaRPr lang="en-GB" sz="1800" dirty="0"/>
          </a:p>
          <a:p>
            <a:pPr marL="285750" indent="-285750">
              <a:buFont typeface="Arial" panose="020B0604020202020204" pitchFamily="34" charset="0"/>
              <a:buChar char="•"/>
            </a:pPr>
            <a:r>
              <a:rPr lang="en-GB" sz="1800" dirty="0"/>
              <a:t>Write together – be a good role model for writing.</a:t>
            </a:r>
          </a:p>
          <a:p>
            <a:pPr marL="285750" indent="-285750">
              <a:buFont typeface="Arial" panose="020B0604020202020204" pitchFamily="34" charset="0"/>
              <a:buChar char="•"/>
            </a:pPr>
            <a:endParaRPr lang="en-GB" sz="1800" dirty="0"/>
          </a:p>
          <a:p>
            <a:pPr marL="285750" indent="-285750">
              <a:buFont typeface="Arial" panose="020B0604020202020204" pitchFamily="34" charset="0"/>
              <a:buChar char="•"/>
            </a:pPr>
            <a:r>
              <a:rPr lang="en-GB" sz="1800" dirty="0"/>
              <a:t>Encourage use of a dictionary to check spelling and a thesaurus to find synonyms and expand vocabulary.</a:t>
            </a:r>
          </a:p>
          <a:p>
            <a:pPr marL="285750" indent="-285750">
              <a:buFont typeface="Arial" panose="020B0604020202020204" pitchFamily="34" charset="0"/>
              <a:buChar char="•"/>
            </a:pPr>
            <a:endParaRPr lang="en-GB" sz="1800" dirty="0"/>
          </a:p>
          <a:p>
            <a:pPr marL="285750" indent="-285750">
              <a:buFont typeface="Arial" panose="020B0604020202020204" pitchFamily="34" charset="0"/>
              <a:buChar char="•"/>
            </a:pPr>
            <a:r>
              <a:rPr lang="en-GB" sz="1800" dirty="0"/>
              <a:t>Allow your child to use a computer for word processing, which will allow for editing and correcting of errors without lots of crossing out.</a:t>
            </a:r>
          </a:p>
          <a:p>
            <a:pPr marL="285750" indent="-285750">
              <a:buFont typeface="Arial" panose="020B0604020202020204" pitchFamily="34" charset="0"/>
              <a:buChar char="•"/>
            </a:pPr>
            <a:endParaRPr lang="en-GB" sz="1800" dirty="0"/>
          </a:p>
          <a:p>
            <a:pPr marL="285750" indent="-285750">
              <a:buFont typeface="Arial" panose="020B0604020202020204" pitchFamily="34" charset="0"/>
              <a:buChar char="•"/>
            </a:pPr>
            <a:r>
              <a:rPr lang="en-GB" sz="1800" dirty="0"/>
              <a:t>Remember that good readers become good writers! Identify good writing features when reading with your child (e.g. vocabulary, sentence structure and punctuation).</a:t>
            </a:r>
          </a:p>
          <a:p>
            <a:pPr marL="285750" indent="-285750">
              <a:buFont typeface="Arial" panose="020B0604020202020204" pitchFamily="34" charset="0"/>
              <a:buChar char="•"/>
            </a:pPr>
            <a:endParaRPr lang="en-GB" sz="1800" dirty="0"/>
          </a:p>
          <a:p>
            <a:pPr marL="285750" indent="-285750">
              <a:buFont typeface="Arial" panose="020B0604020202020204" pitchFamily="34" charset="0"/>
              <a:buChar char="•"/>
            </a:pPr>
            <a:r>
              <a:rPr lang="en-GB" sz="1800" dirty="0"/>
              <a:t>Show your appreciation: praise and encourage, even for small successes!</a:t>
            </a:r>
          </a:p>
        </p:txBody>
      </p:sp>
      <p:sp>
        <p:nvSpPr>
          <p:cNvPr id="3" name="Rectangle 2">
            <a:extLst>
              <a:ext uri="{FF2B5EF4-FFF2-40B4-BE49-F238E27FC236}">
                <a16:creationId xmlns:a16="http://schemas.microsoft.com/office/drawing/2014/main" id="{3E8E1744-5F6D-46F9-8042-68E57C01B82B}"/>
              </a:ext>
            </a:extLst>
          </p:cNvPr>
          <p:cNvSpPr/>
          <p:nvPr/>
        </p:nvSpPr>
        <p:spPr>
          <a:xfrm>
            <a:off x="196948" y="658521"/>
            <a:ext cx="8778240" cy="584775"/>
          </a:xfrm>
          <a:prstGeom prst="rect">
            <a:avLst/>
          </a:prstGeom>
        </p:spPr>
        <p:txBody>
          <a:bodyPr wrap="square">
            <a:spAutoFit/>
          </a:bodyPr>
          <a:lstStyle/>
          <a:p>
            <a:pPr algn="ctr"/>
            <a:r>
              <a:rPr lang="en-GB" sz="3200" dirty="0"/>
              <a:t>How to Help Your Child with Writing</a:t>
            </a:r>
          </a:p>
        </p:txBody>
      </p:sp>
    </p:spTree>
    <p:extLst>
      <p:ext uri="{BB962C8B-B14F-4D97-AF65-F5344CB8AC3E}">
        <p14:creationId xmlns:p14="http://schemas.microsoft.com/office/powerpoint/2010/main" val="27400802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BCD402C-A1E2-4277-A67D-CC10DE14911B}"/>
              </a:ext>
            </a:extLst>
          </p:cNvPr>
          <p:cNvSpPr/>
          <p:nvPr/>
        </p:nvSpPr>
        <p:spPr>
          <a:xfrm>
            <a:off x="0" y="1992481"/>
            <a:ext cx="9144000" cy="4524315"/>
          </a:xfrm>
          <a:prstGeom prst="rect">
            <a:avLst/>
          </a:prstGeom>
        </p:spPr>
        <p:txBody>
          <a:bodyPr wrap="square">
            <a:spAutoFit/>
          </a:bodyPr>
          <a:lstStyle/>
          <a:p>
            <a:pPr marL="285750" indent="-285750">
              <a:buFont typeface="Arial" panose="020B0604020202020204" pitchFamily="34" charset="0"/>
              <a:buChar char="•"/>
            </a:pPr>
            <a:r>
              <a:rPr lang="en-GB" sz="1800" dirty="0"/>
              <a:t>Play times tables games.</a:t>
            </a:r>
          </a:p>
          <a:p>
            <a:pPr marL="285750" indent="-285750">
              <a:buFont typeface="Arial" panose="020B0604020202020204" pitchFamily="34" charset="0"/>
              <a:buChar char="•"/>
            </a:pPr>
            <a:endParaRPr lang="en-GB" sz="1800" dirty="0"/>
          </a:p>
          <a:p>
            <a:pPr marL="285750" indent="-285750">
              <a:buFont typeface="Arial" panose="020B0604020202020204" pitchFamily="34" charset="0"/>
              <a:buChar char="•"/>
            </a:pPr>
            <a:r>
              <a:rPr lang="en-GB" sz="1800" dirty="0"/>
              <a:t>Play mental maths games including counting in different amounts, forwards and backwards.</a:t>
            </a:r>
          </a:p>
          <a:p>
            <a:pPr marL="285750" indent="-285750">
              <a:buFont typeface="Arial" panose="020B0604020202020204" pitchFamily="34" charset="0"/>
              <a:buChar char="•"/>
            </a:pPr>
            <a:endParaRPr lang="en-GB" sz="1800" dirty="0"/>
          </a:p>
          <a:p>
            <a:pPr marL="285750" indent="-285750">
              <a:buFont typeface="Arial" panose="020B0604020202020204" pitchFamily="34" charset="0"/>
              <a:buChar char="•"/>
            </a:pPr>
            <a:r>
              <a:rPr lang="en-GB" sz="1800" dirty="0"/>
              <a:t>Encourage opportunities for telling the time.</a:t>
            </a:r>
          </a:p>
          <a:p>
            <a:pPr marL="285750" indent="-285750">
              <a:buFont typeface="Arial" panose="020B0604020202020204" pitchFamily="34" charset="0"/>
              <a:buChar char="•"/>
            </a:pPr>
            <a:endParaRPr lang="en-GB" sz="1800" dirty="0"/>
          </a:p>
          <a:p>
            <a:pPr marL="285750" indent="-285750">
              <a:buFont typeface="Arial" panose="020B0604020202020204" pitchFamily="34" charset="0"/>
              <a:buChar char="•"/>
            </a:pPr>
            <a:r>
              <a:rPr lang="en-GB" sz="1800" dirty="0"/>
              <a:t>Encourage opportunities for counting coins and money; finding amounts or calculating change when shopping.</a:t>
            </a:r>
          </a:p>
          <a:p>
            <a:pPr marL="285750" indent="-285750">
              <a:buFont typeface="Arial" panose="020B0604020202020204" pitchFamily="34" charset="0"/>
              <a:buChar char="•"/>
            </a:pPr>
            <a:endParaRPr lang="en-GB" sz="1800" dirty="0"/>
          </a:p>
          <a:p>
            <a:pPr marL="285750" indent="-285750">
              <a:buFont typeface="Arial" panose="020B0604020202020204" pitchFamily="34" charset="0"/>
              <a:buChar char="•"/>
            </a:pPr>
            <a:r>
              <a:rPr lang="en-GB" sz="1800" dirty="0"/>
              <a:t>Look for examples of 2D and 3D shapes around the home.</a:t>
            </a:r>
          </a:p>
          <a:p>
            <a:pPr marL="285750" indent="-285750">
              <a:buFont typeface="Arial" panose="020B0604020202020204" pitchFamily="34" charset="0"/>
              <a:buChar char="•"/>
            </a:pPr>
            <a:endParaRPr lang="en-GB" sz="1800" dirty="0"/>
          </a:p>
          <a:p>
            <a:pPr marL="285750" indent="-285750">
              <a:buFont typeface="Arial" panose="020B0604020202020204" pitchFamily="34" charset="0"/>
              <a:buChar char="•"/>
            </a:pPr>
            <a:r>
              <a:rPr lang="en-GB" sz="1800" dirty="0"/>
              <a:t>Identify, weigh or measure quantities and amounts in the kitchen or in recipes.</a:t>
            </a:r>
          </a:p>
          <a:p>
            <a:pPr marL="285750" indent="-285750">
              <a:buFont typeface="Arial" panose="020B0604020202020204" pitchFamily="34" charset="0"/>
              <a:buChar char="•"/>
            </a:pPr>
            <a:endParaRPr lang="en-GB" sz="1800" dirty="0"/>
          </a:p>
          <a:p>
            <a:pPr marL="285750" indent="-285750">
              <a:buFont typeface="Arial" panose="020B0604020202020204" pitchFamily="34" charset="0"/>
              <a:buChar char="•"/>
            </a:pPr>
            <a:r>
              <a:rPr lang="en-GB" sz="1800" dirty="0"/>
              <a:t>Play games involving numbers or logic, such as dominoes, card games, darts, draughts and chess.</a:t>
            </a:r>
          </a:p>
        </p:txBody>
      </p:sp>
      <p:sp>
        <p:nvSpPr>
          <p:cNvPr id="3" name="Rectangle 2">
            <a:extLst>
              <a:ext uri="{FF2B5EF4-FFF2-40B4-BE49-F238E27FC236}">
                <a16:creationId xmlns:a16="http://schemas.microsoft.com/office/drawing/2014/main" id="{54FD76C4-BC3B-4C94-BB31-29661183F98B}"/>
              </a:ext>
            </a:extLst>
          </p:cNvPr>
          <p:cNvSpPr/>
          <p:nvPr/>
        </p:nvSpPr>
        <p:spPr>
          <a:xfrm>
            <a:off x="0" y="905770"/>
            <a:ext cx="9144000" cy="584775"/>
          </a:xfrm>
          <a:prstGeom prst="rect">
            <a:avLst/>
          </a:prstGeom>
        </p:spPr>
        <p:txBody>
          <a:bodyPr wrap="square">
            <a:spAutoFit/>
          </a:bodyPr>
          <a:lstStyle/>
          <a:p>
            <a:pPr algn="ctr"/>
            <a:r>
              <a:rPr lang="en-GB" sz="3200" dirty="0"/>
              <a:t>How to Help Your Child with Maths</a:t>
            </a:r>
          </a:p>
        </p:txBody>
      </p:sp>
    </p:spTree>
    <p:extLst>
      <p:ext uri="{BB962C8B-B14F-4D97-AF65-F5344CB8AC3E}">
        <p14:creationId xmlns:p14="http://schemas.microsoft.com/office/powerpoint/2010/main" val="9331562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pic>
        <p:nvPicPr>
          <p:cNvPr id="155" name="Google Shape;155;p16"/>
          <p:cNvPicPr preferRelativeResize="0"/>
          <p:nvPr/>
        </p:nvPicPr>
        <p:blipFill rotWithShape="1">
          <a:blip r:embed="rId3">
            <a:alphaModFix/>
          </a:blip>
          <a:srcRect/>
          <a:stretch/>
        </p:blipFill>
        <p:spPr>
          <a:xfrm>
            <a:off x="0" y="0"/>
            <a:ext cx="9144000" cy="334380"/>
          </a:xfrm>
          <a:prstGeom prst="rect">
            <a:avLst/>
          </a:prstGeom>
          <a:noFill/>
          <a:ln>
            <a:noFill/>
          </a:ln>
        </p:spPr>
      </p:pic>
      <p:pic>
        <p:nvPicPr>
          <p:cNvPr id="156" name="Google Shape;156;p16"/>
          <p:cNvPicPr preferRelativeResize="0"/>
          <p:nvPr/>
        </p:nvPicPr>
        <p:blipFill rotWithShape="1">
          <a:blip r:embed="rId4">
            <a:alphaModFix/>
          </a:blip>
          <a:srcRect/>
          <a:stretch/>
        </p:blipFill>
        <p:spPr>
          <a:xfrm>
            <a:off x="0" y="6118506"/>
            <a:ext cx="9144000" cy="739494"/>
          </a:xfrm>
          <a:prstGeom prst="rect">
            <a:avLst/>
          </a:prstGeom>
          <a:noFill/>
          <a:ln>
            <a:noFill/>
          </a:ln>
        </p:spPr>
      </p:pic>
      <p:sp>
        <p:nvSpPr>
          <p:cNvPr id="2" name="Rectangle 1">
            <a:extLst>
              <a:ext uri="{FF2B5EF4-FFF2-40B4-BE49-F238E27FC236}">
                <a16:creationId xmlns:a16="http://schemas.microsoft.com/office/drawing/2014/main" id="{F2A92474-C8CE-6C27-847E-545794153654}"/>
              </a:ext>
            </a:extLst>
          </p:cNvPr>
          <p:cNvSpPr/>
          <p:nvPr/>
        </p:nvSpPr>
        <p:spPr>
          <a:xfrm>
            <a:off x="7692273" y="65620"/>
            <a:ext cx="1451728" cy="21256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i="0" dirty="0">
                <a:solidFill>
                  <a:schemeClr val="bg1"/>
                </a:solidFill>
                <a:effectLst/>
                <a:latin typeface="Roboto" panose="02000000000000000000" pitchFamily="2" charset="0"/>
              </a:rPr>
              <a:t>KS2 Assessments</a:t>
            </a:r>
            <a:endParaRPr lang="en-GB" sz="1200" b="1" dirty="0">
              <a:solidFill>
                <a:schemeClr val="bg1"/>
              </a:solidFill>
              <a:latin typeface="Roboto" panose="02000000000000000000" pitchFamily="2" charset="0"/>
              <a:ea typeface="Roboto" panose="02000000000000000000" pitchFamily="2" charset="0"/>
            </a:endParaRPr>
          </a:p>
        </p:txBody>
      </p:sp>
    </p:spTree>
  </p:cSld>
  <p:clrMapOvr>
    <a:masterClrMapping/>
  </p:clrMapOvr>
</p:sld>
</file>

<file path=ppt/theme/theme1.xml><?xml version="1.0" encoding="utf-8"?>
<a:theme xmlns:a="http://schemas.openxmlformats.org/drawingml/2006/main" name="Office Theme">
  <a:themeElements>
    <a:clrScheme name="Leader's Digest">
      <a:dk1>
        <a:srgbClr val="1C1C1C"/>
      </a:dk1>
      <a:lt1>
        <a:srgbClr val="FFFFFF"/>
      </a:lt1>
      <a:dk2>
        <a:srgbClr val="4A4A4A"/>
      </a:dk2>
      <a:lt2>
        <a:srgbClr val="F4F2F2"/>
      </a:lt2>
      <a:accent1>
        <a:srgbClr val="F28C1C"/>
      </a:accent1>
      <a:accent2>
        <a:srgbClr val="2A294C"/>
      </a:accent2>
      <a:accent3>
        <a:srgbClr val="3A4F9D"/>
      </a:accent3>
      <a:accent4>
        <a:srgbClr val="7974AA"/>
      </a:accent4>
      <a:accent5>
        <a:srgbClr val="23A7F9"/>
      </a:accent5>
      <a:accent6>
        <a:srgbClr val="E34192"/>
      </a:accent6>
      <a:hlink>
        <a:srgbClr val="2A294C"/>
      </a:hlink>
      <a:folHlink>
        <a:srgbClr val="7974A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63</TotalTime>
  <Words>1581</Words>
  <Application>Microsoft Office PowerPoint</Application>
  <PresentationFormat>On-screen Show (4:3)</PresentationFormat>
  <Paragraphs>141</Paragraphs>
  <Slides>17</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Roboto Black</vt:lpstr>
      <vt:lpstr>Roboto</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Twinkl</dc:creator>
  <cp:lastModifiedBy>Andrea Wirth</cp:lastModifiedBy>
  <cp:revision>25</cp:revision>
  <dcterms:modified xsi:type="dcterms:W3CDTF">2023-11-27T12:40:00Z</dcterms:modified>
</cp:coreProperties>
</file>