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61" r:id="rId4"/>
    <p:sldId id="267" r:id="rId5"/>
    <p:sldId id="268" r:id="rId6"/>
    <p:sldId id="269" r:id="rId7"/>
    <p:sldId id="270" r:id="rId8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  <p:embeddedFont>
      <p:font typeface="Berlin Sans FB Demi" panose="020E0802020502020306" pitchFamily="34" charset="0"/>
      <p:bold r:id="rId16"/>
    </p:embeddedFont>
    <p:embeddedFont>
      <p:font typeface="Arial Nova Cond Light" panose="020B0306020202020204" pitchFamily="3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C0F7E9-3ED4-40DC-B91F-F4047AF8D334}" type="datetimeFigureOut">
              <a:rPr lang="en-GB" smtClean="0"/>
              <a:t>02/03/2018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A6EF1A-88ED-4898-B6A8-78703EF459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139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A6EF1A-88ED-4898-B6A8-78703EF4592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398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A6EF1A-88ED-4898-B6A8-78703EF4592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9193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And the cycle keeps on going…Moon rocks experience NO weathering and any changes to them occurs through impacts.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A6EF1A-88ED-4898-B6A8-78703EF4592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893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Pressure squashes the rocks, like your hands will squash the icing!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A6EF1A-88ED-4898-B6A8-78703EF4592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5974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 there are no sedimentary rocks on the Moon as there is no water.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A6EF1A-88ED-4898-B6A8-78703EF4592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816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3AFDEA-6B81-4EB0-A386-9FD990AA75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863711-2814-4653-B382-DB389B58A7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7CA604-2882-4DCD-8A3E-398E27490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14737-A06E-40EC-BE1F-EA69C37414D8}" type="datetimeFigureOut">
              <a:rPr lang="en-GB" smtClean="0"/>
              <a:t>02/03/2018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B565CB-F91F-41D2-8C82-089D7E36E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BE08DA-4B36-4F9C-A6A3-295BB3F76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98F7-AA90-43D1-A90B-F414C2ACC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380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B2BFE-DDC5-48D8-AEC7-20AEE6641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B02B3C-1103-43A7-A5D0-D36F2B807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AACC7E-FB46-4904-AC16-C7FDF87C7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14737-A06E-40EC-BE1F-EA69C37414D8}" type="datetimeFigureOut">
              <a:rPr lang="en-GB" smtClean="0"/>
              <a:t>02/03/2018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9ABB7D-50F7-4394-B707-C8DFB7F30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39A81-4787-4037-82FA-8A82146B8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98F7-AA90-43D1-A90B-F414C2ACC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894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A6693-D784-4E87-BD2C-FE9EF214E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FFEEB2-3660-4CD6-A834-BBE649C790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8EA23F-3A1D-4325-B5B9-97E7DE153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14737-A06E-40EC-BE1F-EA69C37414D8}" type="datetimeFigureOut">
              <a:rPr lang="en-GB" smtClean="0"/>
              <a:t>02/03/2018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C1AB5A-8CAE-496F-ADFD-B49875247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971248-970B-48A9-A2F4-D9FCDF241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98F7-AA90-43D1-A90B-F414C2ACC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071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5BECC-265F-4D69-AC87-87E873A68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C87E44-2FEC-47D1-AFA9-9F1323023E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7B3F5B-B2FE-4D21-BFA8-D72BDD3384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FC803A-8F48-4E67-8AF0-D97F8B447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14737-A06E-40EC-BE1F-EA69C37414D8}" type="datetimeFigureOut">
              <a:rPr lang="en-GB" smtClean="0"/>
              <a:t>02/03/2018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19932F-BE91-42D4-B6D9-7A9A7369D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0D8611-64BB-4E4E-9F8E-091F7FA01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98F7-AA90-43D1-A90B-F414C2ACC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533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94F87-EBBF-4552-AF3C-38D454DCC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003605-FD71-479D-B502-059C3F2AD9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C2DD7D-DF4D-4F90-B13C-93835F741D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74A800-5C41-40C0-BF5C-9DE6257EE7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60DD46-85D0-48C7-A7A1-50EB114DAE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9006B9-278F-42A6-99CF-06C1C0371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14737-A06E-40EC-BE1F-EA69C37414D8}" type="datetimeFigureOut">
              <a:rPr lang="en-GB" smtClean="0"/>
              <a:t>02/03/2018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8209DD-EB19-4C72-A7D2-53BD125EA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F39C15-D3A0-4B51-8693-EE8695958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98F7-AA90-43D1-A90B-F414C2ACC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262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3FA25-DDD1-480B-89E1-ACE6FA91C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342AEE-312B-4AF1-AD40-8979C45FE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14737-A06E-40EC-BE1F-EA69C37414D8}" type="datetimeFigureOut">
              <a:rPr lang="en-GB" smtClean="0"/>
              <a:t>02/03/2018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EAF36B-9643-469A-A595-E4D03E583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414CE8-C91B-45E6-8DA7-46FC4E2DD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98F7-AA90-43D1-A90B-F414C2ACC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630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3F6B055-676B-48CC-A2E5-F983F8D2E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14737-A06E-40EC-BE1F-EA69C37414D8}" type="datetimeFigureOut">
              <a:rPr lang="en-GB" smtClean="0"/>
              <a:t>02/03/2018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1BB2D6-8211-4AEF-9E74-4217D6910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D7CF95-CC2A-4A48-87EE-2828C3686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98F7-AA90-43D1-A90B-F414C2ACC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559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09A17-71C4-4421-B735-0451788E9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A84C05-9F9E-4F58-9D8D-C11AFE68C9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ED8F49-C7A3-440F-BC49-12389F03CD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6E6948-4328-4B52-974C-BE0F9D3A8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14737-A06E-40EC-BE1F-EA69C37414D8}" type="datetimeFigureOut">
              <a:rPr lang="en-GB" smtClean="0"/>
              <a:t>02/03/2018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D0DC9F-8313-4595-97B2-57C00EC21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FE800-7DAB-463D-98AC-CFF9F0200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98F7-AA90-43D1-A90B-F414C2ACC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690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1352E-696E-46C4-AB0E-2F7D457BC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48EBED-AC94-4B92-8A1F-71AE904CDD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DA00A5-182A-49D4-9F30-FFDAC59E82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4E8C10-C4E3-4214-8B80-5C956E3A1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14737-A06E-40EC-BE1F-EA69C37414D8}" type="datetimeFigureOut">
              <a:rPr lang="en-GB" smtClean="0"/>
              <a:t>02/03/2018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DA34DA-9B4E-4DD3-AD82-4C7DAC6D1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FC289E-D50B-4335-B08E-8849B1C44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98F7-AA90-43D1-A90B-F414C2ACC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385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1FB8D-B185-4545-AC88-2F0A1B453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5D0CB5-93CD-4FA8-A670-287E1AE02C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BBF9E0-0477-4BD3-B3F9-5B663C4DB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14737-A06E-40EC-BE1F-EA69C37414D8}" type="datetimeFigureOut">
              <a:rPr lang="en-GB" smtClean="0"/>
              <a:t>02/03/2018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A1885E-4F4A-4F2B-84EA-E1D09699E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AA6682-EDFA-4670-B23D-EA1B0F1D7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98F7-AA90-43D1-A90B-F414C2ACC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018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95748A-80D4-4A73-8EA5-00F08AE31A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3E4A75-043E-4500-B5AF-2C96FFB4A5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698928-77FA-48EF-BE0C-220B823AC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14737-A06E-40EC-BE1F-EA69C37414D8}" type="datetimeFigureOut">
              <a:rPr lang="en-GB" smtClean="0"/>
              <a:t>02/03/2018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0E99F7-A2D1-416D-BB18-EF77CDC45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AB105C-0FF5-4943-95AC-D64DEDC96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C298F7-AA90-43D1-A90B-F414C2ACC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04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04DE09-514C-4A7B-9AA9-11984F9C3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0D6739-A6F2-4140-9A7A-92C87103E2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7D1586-C103-4842-BA34-8796ADC5AB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14737-A06E-40EC-BE1F-EA69C37414D8}" type="datetimeFigureOut">
              <a:rPr lang="en-GB" smtClean="0"/>
              <a:t>02/03/2018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81A97-2974-4657-A050-C97F0D2145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24B35B-A684-4C41-B6D4-090A54F6A0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C298F7-AA90-43D1-A90B-F414C2ACC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450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36251C1-181C-43B5-B8E7-700A5C6A5ED0}"/>
              </a:ext>
            </a:extLst>
          </p:cNvPr>
          <p:cNvSpPr txBox="1"/>
          <p:nvPr/>
        </p:nvSpPr>
        <p:spPr>
          <a:xfrm>
            <a:off x="140674" y="84407"/>
            <a:ext cx="39421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Berlin Sans FB Demi" panose="020E0802020502020306" pitchFamily="34" charset="0"/>
              </a:rPr>
              <a:t>EDIBLE ROCKS</a:t>
            </a:r>
            <a:endParaRPr lang="en-GB" sz="4400" dirty="0">
              <a:solidFill>
                <a:srgbClr val="FFC000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0B1C503-7376-4F48-8A4C-93B39FECBA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190" y="1422052"/>
            <a:ext cx="8259580" cy="464601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43F3E32-6DE0-4A33-9329-8BA1FA29C7ED}"/>
              </a:ext>
            </a:extLst>
          </p:cNvPr>
          <p:cNvSpPr/>
          <p:nvPr/>
        </p:nvSpPr>
        <p:spPr>
          <a:xfrm>
            <a:off x="1074212" y="6113050"/>
            <a:ext cx="60760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Arial Nova Cond Light" panose="020B0306020202020204" pitchFamily="34" charset="0"/>
              </a:rPr>
              <a:t>Image source: www.thewave.info</a:t>
            </a:r>
          </a:p>
        </p:txBody>
      </p:sp>
    </p:spTree>
    <p:extLst>
      <p:ext uri="{BB962C8B-B14F-4D97-AF65-F5344CB8AC3E}">
        <p14:creationId xmlns:p14="http://schemas.microsoft.com/office/powerpoint/2010/main" val="397074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F79A620-145E-42EC-A544-A784ABD205BD}"/>
              </a:ext>
            </a:extLst>
          </p:cNvPr>
          <p:cNvSpPr txBox="1"/>
          <p:nvPr/>
        </p:nvSpPr>
        <p:spPr>
          <a:xfrm>
            <a:off x="4515729" y="6175717"/>
            <a:ext cx="1023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Branding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AD7598-AEC5-49BA-89E3-B6D3AF48E48C}"/>
              </a:ext>
            </a:extLst>
          </p:cNvPr>
          <p:cNvSpPr txBox="1"/>
          <p:nvPr/>
        </p:nvSpPr>
        <p:spPr>
          <a:xfrm>
            <a:off x="239146" y="914390"/>
            <a:ext cx="983955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  <a:latin typeface="Arial Nova Cond Light" panose="020B0306020202020204" pitchFamily="34" charset="0"/>
              </a:rPr>
              <a:t>In this activity you are going to:</a:t>
            </a:r>
          </a:p>
          <a:p>
            <a:endParaRPr lang="en-GB" sz="2800" dirty="0">
              <a:solidFill>
                <a:srgbClr val="00B0F0"/>
              </a:solidFill>
              <a:latin typeface="Arial Nova Cond Light" panose="020B0306020202020204" pitchFamily="34" charset="0"/>
            </a:endParaRPr>
          </a:p>
          <a:p>
            <a:r>
              <a:rPr lang="en-GB" sz="2800" dirty="0">
                <a:solidFill>
                  <a:schemeClr val="bg2">
                    <a:lumMod val="90000"/>
                  </a:schemeClr>
                </a:solidFill>
                <a:latin typeface="Arial Nova Cond Light" panose="020B0306020202020204" pitchFamily="34" charset="0"/>
              </a:rPr>
              <a:t>Find out about different types of Earth rocks</a:t>
            </a:r>
          </a:p>
          <a:p>
            <a:endParaRPr lang="en-GB" sz="2800" dirty="0">
              <a:solidFill>
                <a:schemeClr val="bg2">
                  <a:lumMod val="90000"/>
                </a:schemeClr>
              </a:solidFill>
              <a:latin typeface="Arial Nova Cond Light" panose="020B0306020202020204" pitchFamily="34" charset="0"/>
            </a:endParaRPr>
          </a:p>
          <a:p>
            <a:r>
              <a:rPr lang="en-GB" sz="2800" dirty="0">
                <a:solidFill>
                  <a:schemeClr val="bg2">
                    <a:lumMod val="90000"/>
                  </a:schemeClr>
                </a:solidFill>
                <a:latin typeface="Arial Nova Cond Light" panose="020B0306020202020204" pitchFamily="34" charset="0"/>
              </a:rPr>
              <a:t>Make edible models of these Earth rocks to understand how they are formed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86CE2F-D306-4FD8-9E5E-F776E4595B3B}"/>
              </a:ext>
            </a:extLst>
          </p:cNvPr>
          <p:cNvSpPr txBox="1"/>
          <p:nvPr/>
        </p:nvSpPr>
        <p:spPr>
          <a:xfrm>
            <a:off x="140674" y="84407"/>
            <a:ext cx="42995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Berlin Sans FB Demi" panose="020E0802020502020306" pitchFamily="34" charset="0"/>
              </a:rPr>
              <a:t>INTRODUCTION</a:t>
            </a:r>
            <a:endParaRPr lang="en-GB" sz="4400" dirty="0">
              <a:solidFill>
                <a:srgbClr val="FFC000"/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396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F79A620-145E-42EC-A544-A784ABD205BD}"/>
              </a:ext>
            </a:extLst>
          </p:cNvPr>
          <p:cNvSpPr txBox="1"/>
          <p:nvPr/>
        </p:nvSpPr>
        <p:spPr>
          <a:xfrm>
            <a:off x="4515729" y="6175717"/>
            <a:ext cx="1023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Branding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D66353-07D2-4306-B544-453A80529287}"/>
              </a:ext>
            </a:extLst>
          </p:cNvPr>
          <p:cNvSpPr txBox="1"/>
          <p:nvPr/>
        </p:nvSpPr>
        <p:spPr>
          <a:xfrm>
            <a:off x="140674" y="84407"/>
            <a:ext cx="80650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Berlin Sans FB Demi" panose="020E0802020502020306" pitchFamily="34" charset="0"/>
              </a:rPr>
              <a:t>THREE TYPES OF EARTH ROCK</a:t>
            </a:r>
            <a:endParaRPr lang="en-GB" sz="4400" dirty="0">
              <a:solidFill>
                <a:srgbClr val="FFC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2D789D-EE4D-4292-A8DA-C8FD5E2EBB0B}"/>
              </a:ext>
            </a:extLst>
          </p:cNvPr>
          <p:cNvSpPr txBox="1"/>
          <p:nvPr/>
        </p:nvSpPr>
        <p:spPr>
          <a:xfrm>
            <a:off x="7786349" y="1088569"/>
            <a:ext cx="17716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rgbClr val="00B0F0"/>
                </a:solidFill>
                <a:latin typeface="Arial Nova Cond Light" panose="020B0306020202020204" pitchFamily="34" charset="0"/>
              </a:rPr>
              <a:t>Igneous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227B111-3179-4E61-820A-A709C53B0C63}"/>
              </a:ext>
            </a:extLst>
          </p:cNvPr>
          <p:cNvSpPr txBox="1"/>
          <p:nvPr/>
        </p:nvSpPr>
        <p:spPr>
          <a:xfrm>
            <a:off x="421794" y="1088570"/>
            <a:ext cx="27927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rgbClr val="00B0F0"/>
                </a:solidFill>
                <a:latin typeface="Arial Nova Cond Light" panose="020B0306020202020204" pitchFamily="34" charset="0"/>
              </a:rPr>
              <a:t>Metamorphic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BBECE65-8299-46AE-B92E-FDA6E70ACAB9}"/>
              </a:ext>
            </a:extLst>
          </p:cNvPr>
          <p:cNvSpPr txBox="1"/>
          <p:nvPr/>
        </p:nvSpPr>
        <p:spPr>
          <a:xfrm>
            <a:off x="3927421" y="1088570"/>
            <a:ext cx="26468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rgbClr val="00B0F0"/>
                </a:solidFill>
                <a:latin typeface="Arial Nova Cond Light" panose="020B0306020202020204" pitchFamily="34" charset="0"/>
              </a:rPr>
              <a:t>Sedimentary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7FAF8C6-3AC8-4CF1-B641-2EFEDC23910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987" r="19218"/>
          <a:stretch/>
        </p:blipFill>
        <p:spPr>
          <a:xfrm>
            <a:off x="3837481" y="2329171"/>
            <a:ext cx="2835502" cy="358585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A64631-EB29-49F1-8846-7872475AD9B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281" r="17850"/>
          <a:stretch/>
        </p:blipFill>
        <p:spPr>
          <a:xfrm>
            <a:off x="577658" y="2322511"/>
            <a:ext cx="2484151" cy="357253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85AA700-3D9B-42B0-B103-6A9720A5DB0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399" r="13965"/>
          <a:stretch/>
        </p:blipFill>
        <p:spPr>
          <a:xfrm rot="5400000">
            <a:off x="6905990" y="2816399"/>
            <a:ext cx="3585853" cy="259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283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A4D5D3E-0055-469F-9278-DAE563A5026E}"/>
              </a:ext>
            </a:extLst>
          </p:cNvPr>
          <p:cNvSpPr txBox="1"/>
          <p:nvPr/>
        </p:nvSpPr>
        <p:spPr>
          <a:xfrm>
            <a:off x="140674" y="84407"/>
            <a:ext cx="84737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Berlin Sans FB Demi" panose="020E0802020502020306" pitchFamily="34" charset="0"/>
              </a:rPr>
              <a:t>EARTH ROCKS CHANGE A LOT…</a:t>
            </a:r>
            <a:endParaRPr lang="en-GB" sz="4400" dirty="0">
              <a:solidFill>
                <a:srgbClr val="FFC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0907E48-0FB8-4524-876C-8F410DB643FD}"/>
              </a:ext>
            </a:extLst>
          </p:cNvPr>
          <p:cNvSpPr txBox="1"/>
          <p:nvPr/>
        </p:nvSpPr>
        <p:spPr>
          <a:xfrm>
            <a:off x="4515729" y="6175717"/>
            <a:ext cx="1023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Branding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34C3472-791E-4F4E-B6B0-AE982FCFFD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99" y="1141246"/>
            <a:ext cx="9172609" cy="583633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116F157-8530-47CB-901E-E9B318FF680A}"/>
              </a:ext>
            </a:extLst>
          </p:cNvPr>
          <p:cNvSpPr txBox="1"/>
          <p:nvPr/>
        </p:nvSpPr>
        <p:spPr>
          <a:xfrm>
            <a:off x="196944" y="5467831"/>
            <a:ext cx="1941342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Melted hot rock</a:t>
            </a:r>
          </a:p>
          <a:p>
            <a:r>
              <a:rPr lang="en-GB" sz="2000" dirty="0"/>
              <a:t>(Magma)</a:t>
            </a:r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ADC5FEC2-1212-451D-9D83-602663FABF27}"/>
              </a:ext>
            </a:extLst>
          </p:cNvPr>
          <p:cNvSpPr/>
          <p:nvPr/>
        </p:nvSpPr>
        <p:spPr>
          <a:xfrm rot="10800000">
            <a:off x="2239357" y="5973521"/>
            <a:ext cx="234038" cy="773723"/>
          </a:xfrm>
          <a:prstGeom prst="downArrow">
            <a:avLst/>
          </a:prstGeom>
          <a:gradFill>
            <a:gsLst>
              <a:gs pos="0">
                <a:srgbClr val="FFFF00"/>
              </a:gs>
              <a:gs pos="100000">
                <a:srgbClr val="FF0000"/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0D023B-9260-4543-AD48-62C390190E9C}"/>
              </a:ext>
            </a:extLst>
          </p:cNvPr>
          <p:cNvSpPr txBox="1"/>
          <p:nvPr/>
        </p:nvSpPr>
        <p:spPr>
          <a:xfrm>
            <a:off x="196944" y="4238560"/>
            <a:ext cx="1941342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Some cools inside the Earth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8273FA6-B826-4772-A4BA-19FD5B8E597D}"/>
              </a:ext>
            </a:extLst>
          </p:cNvPr>
          <p:cNvSpPr txBox="1"/>
          <p:nvPr/>
        </p:nvSpPr>
        <p:spPr>
          <a:xfrm>
            <a:off x="3990552" y="4330893"/>
            <a:ext cx="2073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Igneous rock</a:t>
            </a:r>
          </a:p>
        </p:txBody>
      </p:sp>
      <p:sp>
        <p:nvSpPr>
          <p:cNvPr id="15" name="Arrow: Down 14">
            <a:extLst>
              <a:ext uri="{FF2B5EF4-FFF2-40B4-BE49-F238E27FC236}">
                <a16:creationId xmlns:a16="http://schemas.microsoft.com/office/drawing/2014/main" id="{0BE224AD-D117-45F2-A986-F38905719805}"/>
              </a:ext>
            </a:extLst>
          </p:cNvPr>
          <p:cNvSpPr/>
          <p:nvPr/>
        </p:nvSpPr>
        <p:spPr>
          <a:xfrm rot="10800000">
            <a:off x="2239357" y="4269304"/>
            <a:ext cx="234038" cy="773723"/>
          </a:xfrm>
          <a:prstGeom prst="downArrow">
            <a:avLst/>
          </a:prstGeom>
          <a:gradFill>
            <a:gsLst>
              <a:gs pos="0">
                <a:srgbClr val="FFFF00"/>
              </a:gs>
              <a:gs pos="100000">
                <a:srgbClr val="FF0000"/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32329A0-1260-4A52-893A-F9B165FEFE02}"/>
              </a:ext>
            </a:extLst>
          </p:cNvPr>
          <p:cNvGrpSpPr/>
          <p:nvPr/>
        </p:nvGrpSpPr>
        <p:grpSpPr>
          <a:xfrm rot="19675136">
            <a:off x="1633086" y="2876427"/>
            <a:ext cx="1652245" cy="961007"/>
            <a:chOff x="747486" y="1283928"/>
            <a:chExt cx="1652245" cy="961007"/>
          </a:xfrm>
        </p:grpSpPr>
        <p:sp>
          <p:nvSpPr>
            <p:cNvPr id="17" name="Teardrop 16">
              <a:extLst>
                <a:ext uri="{FF2B5EF4-FFF2-40B4-BE49-F238E27FC236}">
                  <a16:creationId xmlns:a16="http://schemas.microsoft.com/office/drawing/2014/main" id="{CA94BE25-1ACC-480F-A81C-B82E6CF3231F}"/>
                </a:ext>
              </a:extLst>
            </p:cNvPr>
            <p:cNvSpPr/>
            <p:nvPr/>
          </p:nvSpPr>
          <p:spPr>
            <a:xfrm rot="6686680">
              <a:off x="1001486" y="1407886"/>
              <a:ext cx="217714" cy="725714"/>
            </a:xfrm>
            <a:prstGeom prst="teardrop">
              <a:avLst/>
            </a:prstGeom>
            <a:gradFill flip="none" rotWithShape="1">
              <a:gsLst>
                <a:gs pos="0">
                  <a:srgbClr val="FFFF00"/>
                </a:gs>
                <a:gs pos="10000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ardrop 17">
              <a:extLst>
                <a:ext uri="{FF2B5EF4-FFF2-40B4-BE49-F238E27FC236}">
                  <a16:creationId xmlns:a16="http://schemas.microsoft.com/office/drawing/2014/main" id="{DB021AD3-14EB-4D1C-96DF-1C41A025D913}"/>
                </a:ext>
              </a:extLst>
            </p:cNvPr>
            <p:cNvSpPr/>
            <p:nvPr/>
          </p:nvSpPr>
          <p:spPr>
            <a:xfrm rot="6686680" flipV="1">
              <a:off x="1899489" y="1744693"/>
              <a:ext cx="192550" cy="807934"/>
            </a:xfrm>
            <a:prstGeom prst="teardrop">
              <a:avLst/>
            </a:prstGeom>
            <a:gradFill flip="none" rotWithShape="1">
              <a:gsLst>
                <a:gs pos="0">
                  <a:srgbClr val="FFFF00"/>
                </a:gs>
                <a:gs pos="10000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Teardrop 18">
              <a:extLst>
                <a:ext uri="{FF2B5EF4-FFF2-40B4-BE49-F238E27FC236}">
                  <a16:creationId xmlns:a16="http://schemas.microsoft.com/office/drawing/2014/main" id="{73DC50CB-EF3C-44A0-932E-F73C6049DAB9}"/>
                </a:ext>
              </a:extLst>
            </p:cNvPr>
            <p:cNvSpPr/>
            <p:nvPr/>
          </p:nvSpPr>
          <p:spPr>
            <a:xfrm rot="10656688">
              <a:off x="1472983" y="1283928"/>
              <a:ext cx="217714" cy="725714"/>
            </a:xfrm>
            <a:prstGeom prst="teardrop">
              <a:avLst/>
            </a:prstGeom>
            <a:gradFill flip="none" rotWithShape="1">
              <a:gsLst>
                <a:gs pos="0">
                  <a:srgbClr val="FFFF00"/>
                </a:gs>
                <a:gs pos="10000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71CFEF76-2A87-4560-8C2F-9D25D2999036}"/>
              </a:ext>
            </a:extLst>
          </p:cNvPr>
          <p:cNvSpPr txBox="1"/>
          <p:nvPr/>
        </p:nvSpPr>
        <p:spPr>
          <a:xfrm>
            <a:off x="128694" y="2624151"/>
            <a:ext cx="2110661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Some erupt as volcanos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AF5F04B-A5E4-4359-9B68-EA86CC70D11B}"/>
              </a:ext>
            </a:extLst>
          </p:cNvPr>
          <p:cNvSpPr txBox="1"/>
          <p:nvPr/>
        </p:nvSpPr>
        <p:spPr>
          <a:xfrm>
            <a:off x="2467764" y="3123367"/>
            <a:ext cx="2073453" cy="523220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800" b="1" dirty="0"/>
              <a:t>Igneous rock</a:t>
            </a:r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id="{411B9430-50EC-4275-A0A2-E0E988518753}"/>
              </a:ext>
            </a:extLst>
          </p:cNvPr>
          <p:cNvSpPr/>
          <p:nvPr/>
        </p:nvSpPr>
        <p:spPr>
          <a:xfrm>
            <a:off x="2119540" y="1065750"/>
            <a:ext cx="1174733" cy="607577"/>
          </a:xfrm>
          <a:prstGeom prst="clou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Cloud 22">
            <a:extLst>
              <a:ext uri="{FF2B5EF4-FFF2-40B4-BE49-F238E27FC236}">
                <a16:creationId xmlns:a16="http://schemas.microsoft.com/office/drawing/2014/main" id="{1486C42E-ACE6-47E9-8F80-A463F5224C22}"/>
              </a:ext>
            </a:extLst>
          </p:cNvPr>
          <p:cNvSpPr/>
          <p:nvPr/>
        </p:nvSpPr>
        <p:spPr>
          <a:xfrm>
            <a:off x="2520559" y="1278551"/>
            <a:ext cx="1174733" cy="607577"/>
          </a:xfrm>
          <a:prstGeom prst="clou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C866744-E780-45F5-A4D9-CE9E5F564860}"/>
              </a:ext>
            </a:extLst>
          </p:cNvPr>
          <p:cNvSpPr/>
          <p:nvPr/>
        </p:nvSpPr>
        <p:spPr>
          <a:xfrm>
            <a:off x="2641660" y="1732329"/>
            <a:ext cx="57150" cy="238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8BA55D7-1A5B-4F94-B85C-96FC561B4DB7}"/>
              </a:ext>
            </a:extLst>
          </p:cNvPr>
          <p:cNvSpPr/>
          <p:nvPr/>
        </p:nvSpPr>
        <p:spPr>
          <a:xfrm>
            <a:off x="2832160" y="1998314"/>
            <a:ext cx="57150" cy="238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A3F5A5D-C45A-4099-9D6A-67DA95B5F7D4}"/>
              </a:ext>
            </a:extLst>
          </p:cNvPr>
          <p:cNvSpPr/>
          <p:nvPr/>
        </p:nvSpPr>
        <p:spPr>
          <a:xfrm>
            <a:off x="3004696" y="1865623"/>
            <a:ext cx="57150" cy="238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74DE305-0FCA-4355-BCBA-4682E1C5A01F}"/>
              </a:ext>
            </a:extLst>
          </p:cNvPr>
          <p:cNvSpPr/>
          <p:nvPr/>
        </p:nvSpPr>
        <p:spPr>
          <a:xfrm>
            <a:off x="3265698" y="1903754"/>
            <a:ext cx="57150" cy="238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E2104FFE-D7FC-4E3D-BB83-71AB02471D28}"/>
              </a:ext>
            </a:extLst>
          </p:cNvPr>
          <p:cNvSpPr/>
          <p:nvPr/>
        </p:nvSpPr>
        <p:spPr>
          <a:xfrm>
            <a:off x="3120082" y="2078424"/>
            <a:ext cx="57150" cy="238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875AD322-8439-4783-B4F6-19BED8A0AD91}"/>
              </a:ext>
            </a:extLst>
          </p:cNvPr>
          <p:cNvSpPr/>
          <p:nvPr/>
        </p:nvSpPr>
        <p:spPr>
          <a:xfrm>
            <a:off x="2690214" y="2112642"/>
            <a:ext cx="57150" cy="238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65E8A58-8088-419B-8BCF-9DD636DB79D5}"/>
              </a:ext>
            </a:extLst>
          </p:cNvPr>
          <p:cNvSpPr/>
          <p:nvPr/>
        </p:nvSpPr>
        <p:spPr>
          <a:xfrm>
            <a:off x="2976121" y="2179244"/>
            <a:ext cx="57150" cy="238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A7D045D-28E4-48DF-A960-EE9FE0D9C6F5}"/>
              </a:ext>
            </a:extLst>
          </p:cNvPr>
          <p:cNvSpPr/>
          <p:nvPr/>
        </p:nvSpPr>
        <p:spPr>
          <a:xfrm>
            <a:off x="3359833" y="2168349"/>
            <a:ext cx="57150" cy="238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5E6764E-A3C5-4E9B-8699-0AA02F5383AB}"/>
              </a:ext>
            </a:extLst>
          </p:cNvPr>
          <p:cNvSpPr txBox="1"/>
          <p:nvPr/>
        </p:nvSpPr>
        <p:spPr>
          <a:xfrm>
            <a:off x="166711" y="1133076"/>
            <a:ext cx="1874944" cy="40011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Rain and wind</a:t>
            </a:r>
          </a:p>
        </p:txBody>
      </p:sp>
      <p:sp>
        <p:nvSpPr>
          <p:cNvPr id="33" name="Arrow: Right 32">
            <a:extLst>
              <a:ext uri="{FF2B5EF4-FFF2-40B4-BE49-F238E27FC236}">
                <a16:creationId xmlns:a16="http://schemas.microsoft.com/office/drawing/2014/main" id="{2D7A6034-CB3D-4F0A-B85B-C44F84BA2330}"/>
              </a:ext>
            </a:extLst>
          </p:cNvPr>
          <p:cNvSpPr/>
          <p:nvPr/>
        </p:nvSpPr>
        <p:spPr>
          <a:xfrm rot="193995">
            <a:off x="3823587" y="2601851"/>
            <a:ext cx="713178" cy="1779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544A4BA-BF55-494F-9C0D-C09F07B6CEC1}"/>
              </a:ext>
            </a:extLst>
          </p:cNvPr>
          <p:cNvSpPr txBox="1"/>
          <p:nvPr/>
        </p:nvSpPr>
        <p:spPr>
          <a:xfrm>
            <a:off x="4462604" y="1082988"/>
            <a:ext cx="1874944" cy="1015663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Bits of rock get washed away to oceans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7B141C7-A165-418A-8598-E5A67D5327AD}"/>
              </a:ext>
            </a:extLst>
          </p:cNvPr>
          <p:cNvCxnSpPr>
            <a:cxnSpLocks/>
          </p:cNvCxnSpPr>
          <p:nvPr/>
        </p:nvCxnSpPr>
        <p:spPr>
          <a:xfrm>
            <a:off x="6791325" y="4351043"/>
            <a:ext cx="752475" cy="0"/>
          </a:xfrm>
          <a:prstGeom prst="line">
            <a:avLst/>
          </a:prstGeom>
          <a:ln w="762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141B646-7870-4EE3-BAAE-4E54B12A3D7F}"/>
              </a:ext>
            </a:extLst>
          </p:cNvPr>
          <p:cNvCxnSpPr>
            <a:cxnSpLocks/>
          </p:cNvCxnSpPr>
          <p:nvPr/>
        </p:nvCxnSpPr>
        <p:spPr>
          <a:xfrm>
            <a:off x="6577013" y="4269304"/>
            <a:ext cx="1238577" cy="0"/>
          </a:xfrm>
          <a:prstGeom prst="line">
            <a:avLst/>
          </a:prstGeom>
          <a:ln w="762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9FCB6D21-7E12-4149-A216-9733EE1738B7}"/>
              </a:ext>
            </a:extLst>
          </p:cNvPr>
          <p:cNvSpPr txBox="1"/>
          <p:nvPr/>
        </p:nvSpPr>
        <p:spPr>
          <a:xfrm>
            <a:off x="6878118" y="1808543"/>
            <a:ext cx="1874944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These layer up over time 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7A136028-20B2-40DB-A367-8317B12C3D5F}"/>
              </a:ext>
            </a:extLst>
          </p:cNvPr>
          <p:cNvCxnSpPr>
            <a:cxnSpLocks/>
          </p:cNvCxnSpPr>
          <p:nvPr/>
        </p:nvCxnSpPr>
        <p:spPr>
          <a:xfrm>
            <a:off x="6484256" y="4218893"/>
            <a:ext cx="1774373" cy="0"/>
          </a:xfrm>
          <a:prstGeom prst="line">
            <a:avLst/>
          </a:prstGeom>
          <a:ln w="762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F268661E-A1C8-483F-8358-F1CBBFCA4A6A}"/>
              </a:ext>
            </a:extLst>
          </p:cNvPr>
          <p:cNvSpPr txBox="1"/>
          <p:nvPr/>
        </p:nvSpPr>
        <p:spPr>
          <a:xfrm>
            <a:off x="7167562" y="4163494"/>
            <a:ext cx="2281238" cy="954107"/>
          </a:xfrm>
          <a:prstGeom prst="rect">
            <a:avLst/>
          </a:prstGeom>
          <a:solidFill>
            <a:schemeClr val="bg1">
              <a:alpha val="42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Sedimentary rock</a:t>
            </a:r>
          </a:p>
        </p:txBody>
      </p:sp>
      <p:sp>
        <p:nvSpPr>
          <p:cNvPr id="40" name="Arrow: Down 39">
            <a:extLst>
              <a:ext uri="{FF2B5EF4-FFF2-40B4-BE49-F238E27FC236}">
                <a16:creationId xmlns:a16="http://schemas.microsoft.com/office/drawing/2014/main" id="{E4AD3227-7A68-4BF6-97CA-593FB914B790}"/>
              </a:ext>
            </a:extLst>
          </p:cNvPr>
          <p:cNvSpPr/>
          <p:nvPr/>
        </p:nvSpPr>
        <p:spPr>
          <a:xfrm rot="3797783">
            <a:off x="6536411" y="4386816"/>
            <a:ext cx="207730" cy="999587"/>
          </a:xfrm>
          <a:prstGeom prst="down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7F4AA6A-896A-4FED-AF88-F9050C50C61D}"/>
              </a:ext>
            </a:extLst>
          </p:cNvPr>
          <p:cNvSpPr txBox="1"/>
          <p:nvPr/>
        </p:nvSpPr>
        <p:spPr>
          <a:xfrm>
            <a:off x="7953828" y="5353767"/>
            <a:ext cx="2557715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Heat and pressure under the Earth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C4768D5-3DDD-4F9D-889B-1253E0B9AA72}"/>
              </a:ext>
            </a:extLst>
          </p:cNvPr>
          <p:cNvSpPr txBox="1"/>
          <p:nvPr/>
        </p:nvSpPr>
        <p:spPr>
          <a:xfrm>
            <a:off x="5611400" y="5611713"/>
            <a:ext cx="2215900" cy="954107"/>
          </a:xfrm>
          <a:prstGeom prst="rect">
            <a:avLst/>
          </a:prstGeom>
          <a:solidFill>
            <a:schemeClr val="bg1">
              <a:alpha val="42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Metamorphic rock</a:t>
            </a:r>
          </a:p>
        </p:txBody>
      </p:sp>
    </p:spTree>
    <p:extLst>
      <p:ext uri="{BB962C8B-B14F-4D97-AF65-F5344CB8AC3E}">
        <p14:creationId xmlns:p14="http://schemas.microsoft.com/office/powerpoint/2010/main" val="180284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00963 -0.1194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2" y="-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11111E-6 L 0.15456 0.10833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1" y="5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0 L -0.26276 0.22824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38" y="1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2" grpId="1" animBg="1"/>
      <p:bldP spid="12" grpId="2" animBg="1"/>
      <p:bldP spid="13" grpId="0" animBg="1"/>
      <p:bldP spid="14" grpId="0"/>
      <p:bldP spid="15" grpId="0" animBg="1"/>
      <p:bldP spid="15" grpId="1" animBg="1"/>
      <p:bldP spid="15" grpId="2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3" grpId="1" animBg="1"/>
      <p:bldP spid="34" grpId="0" animBg="1"/>
      <p:bldP spid="37" grpId="0" animBg="1"/>
      <p:bldP spid="39" grpId="0" animBg="1"/>
      <p:bldP spid="40" grpId="0" animBg="1"/>
      <p:bldP spid="40" grpId="1" animBg="1"/>
      <p:bldP spid="41" grpId="0" animBg="1"/>
      <p:bldP spid="4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A6FE41A-59F1-4649-894D-C247A73BD7B8}"/>
              </a:ext>
            </a:extLst>
          </p:cNvPr>
          <p:cNvSpPr txBox="1"/>
          <p:nvPr/>
        </p:nvSpPr>
        <p:spPr>
          <a:xfrm>
            <a:off x="140674" y="84407"/>
            <a:ext cx="58496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Berlin Sans FB Demi" panose="020E0802020502020306" pitchFamily="34" charset="0"/>
              </a:rPr>
              <a:t>METAMORPHIC ROCK</a:t>
            </a:r>
            <a:endParaRPr lang="en-GB" sz="4400" dirty="0">
              <a:solidFill>
                <a:srgbClr val="FFC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790CE6F-7020-4B6B-B0CD-B72E2DB16768}"/>
              </a:ext>
            </a:extLst>
          </p:cNvPr>
          <p:cNvSpPr txBox="1"/>
          <p:nvPr/>
        </p:nvSpPr>
        <p:spPr>
          <a:xfrm>
            <a:off x="1967402" y="5486169"/>
            <a:ext cx="9973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Arial Nova Cond Light" panose="020B0306020202020204" pitchFamily="34" charset="0"/>
              </a:rPr>
              <a:t>Branding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7081595-DD34-4E6B-B378-B28BC6142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4915" y="1783183"/>
            <a:ext cx="2325364" cy="266552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4E91C96-C108-4842-AF48-41BE2CEFBC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5598" y="1209745"/>
            <a:ext cx="2828925" cy="355282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FE04154-6242-4F45-8E44-543FD22BA293}"/>
              </a:ext>
            </a:extLst>
          </p:cNvPr>
          <p:cNvSpPr txBox="1"/>
          <p:nvPr/>
        </p:nvSpPr>
        <p:spPr>
          <a:xfrm>
            <a:off x="2236677" y="5079074"/>
            <a:ext cx="26756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B0F0"/>
                </a:solidFill>
                <a:latin typeface="Arial Nova Cond Light" panose="020B0306020202020204" pitchFamily="34" charset="0"/>
              </a:rPr>
              <a:t>Pressure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85B08E6-36D1-4220-848F-52D6F714021E}"/>
              </a:ext>
            </a:extLst>
          </p:cNvPr>
          <p:cNvSpPr txBox="1"/>
          <p:nvPr/>
        </p:nvSpPr>
        <p:spPr>
          <a:xfrm>
            <a:off x="7546355" y="5082272"/>
            <a:ext cx="26756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B0F0"/>
                </a:solidFill>
                <a:latin typeface="Arial Nova Cond Light" panose="020B0306020202020204" pitchFamily="34" charset="0"/>
              </a:rPr>
              <a:t>Heat</a:t>
            </a:r>
          </a:p>
        </p:txBody>
      </p:sp>
    </p:spTree>
    <p:extLst>
      <p:ext uri="{BB962C8B-B14F-4D97-AF65-F5344CB8AC3E}">
        <p14:creationId xmlns:p14="http://schemas.microsoft.com/office/powerpoint/2010/main" val="1656660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layers">
            <a:extLst>
              <a:ext uri="{FF2B5EF4-FFF2-40B4-BE49-F238E27FC236}">
                <a16:creationId xmlns:a16="http://schemas.microsoft.com/office/drawing/2014/main" id="{5F02D39E-80D1-4FAA-9AE7-5264BD9B0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330" y="1939184"/>
            <a:ext cx="3709366" cy="297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E6408ED-611D-4FA2-AE2E-1E13A62AAB50}"/>
              </a:ext>
            </a:extLst>
          </p:cNvPr>
          <p:cNvSpPr txBox="1"/>
          <p:nvPr/>
        </p:nvSpPr>
        <p:spPr>
          <a:xfrm>
            <a:off x="140674" y="84407"/>
            <a:ext cx="55531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Berlin Sans FB Demi" panose="020E0802020502020306" pitchFamily="34" charset="0"/>
              </a:rPr>
              <a:t>SEDIMENTARY ROCK</a:t>
            </a:r>
            <a:endParaRPr lang="en-GB" sz="4400" dirty="0">
              <a:solidFill>
                <a:srgbClr val="FFC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31B6FA-FFCC-430A-B6F6-237E51C3844B}"/>
              </a:ext>
            </a:extLst>
          </p:cNvPr>
          <p:cNvSpPr txBox="1"/>
          <p:nvPr/>
        </p:nvSpPr>
        <p:spPr>
          <a:xfrm>
            <a:off x="3063020" y="5139034"/>
            <a:ext cx="43739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Arial Nova Cond Light" panose="020B0306020202020204" pitchFamily="34" charset="0"/>
              </a:rPr>
              <a:t>Builds up in layers in water over time</a:t>
            </a:r>
          </a:p>
        </p:txBody>
      </p:sp>
    </p:spTree>
    <p:extLst>
      <p:ext uri="{BB962C8B-B14F-4D97-AF65-F5344CB8AC3E}">
        <p14:creationId xmlns:p14="http://schemas.microsoft.com/office/powerpoint/2010/main" val="4218685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7CF323B-7C60-42ED-BD4D-814DA0614890}"/>
              </a:ext>
            </a:extLst>
          </p:cNvPr>
          <p:cNvSpPr txBox="1"/>
          <p:nvPr/>
        </p:nvSpPr>
        <p:spPr>
          <a:xfrm>
            <a:off x="140674" y="84407"/>
            <a:ext cx="41777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Berlin Sans FB Demi" panose="020E0802020502020306" pitchFamily="34" charset="0"/>
              </a:rPr>
              <a:t>IGNEOUS ROCK</a:t>
            </a:r>
            <a:endParaRPr lang="en-GB" sz="4400" dirty="0">
              <a:solidFill>
                <a:srgbClr val="FFC000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778002-0472-4F42-B9CE-7F1FEFECFC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1580" y="1833277"/>
            <a:ext cx="2325364" cy="26655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E82B7B6-9A71-49C7-9AC0-CA75577279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7250" y="2526859"/>
            <a:ext cx="1770238" cy="18042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734854D-8904-49FE-B105-EF500477EB98}"/>
              </a:ext>
            </a:extLst>
          </p:cNvPr>
          <p:cNvSpPr txBox="1"/>
          <p:nvPr/>
        </p:nvSpPr>
        <p:spPr>
          <a:xfrm>
            <a:off x="649604" y="4629368"/>
            <a:ext cx="43739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Arial Nova Cond Light" panose="020B0306020202020204" pitchFamily="34" charset="0"/>
              </a:rPr>
              <a:t>Rock is heated and melted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34B010-362F-4168-AAE7-B6E2A0DCF375}"/>
              </a:ext>
            </a:extLst>
          </p:cNvPr>
          <p:cNvSpPr txBox="1"/>
          <p:nvPr/>
        </p:nvSpPr>
        <p:spPr>
          <a:xfrm>
            <a:off x="5835376" y="4638536"/>
            <a:ext cx="43739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Arial Nova Cond Light" panose="020B0306020202020204" pitchFamily="34" charset="0"/>
              </a:rPr>
              <a:t>And then cools to become solid</a:t>
            </a:r>
          </a:p>
        </p:txBody>
      </p:sp>
    </p:spTree>
    <p:extLst>
      <p:ext uri="{BB962C8B-B14F-4D97-AF65-F5344CB8AC3E}">
        <p14:creationId xmlns:p14="http://schemas.microsoft.com/office/powerpoint/2010/main" val="41081020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4633</TotalTime>
  <Words>184</Words>
  <Application>Microsoft Office PowerPoint</Application>
  <PresentationFormat>Widescreen</PresentationFormat>
  <Paragraphs>45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Calibri</vt:lpstr>
      <vt:lpstr>Arial</vt:lpstr>
      <vt:lpstr>Calibri Light</vt:lpstr>
      <vt:lpstr>Berlin Sans FB Demi</vt:lpstr>
      <vt:lpstr>Arial Nova Cond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Allan</dc:creator>
  <cp:lastModifiedBy>Sophie Allan</cp:lastModifiedBy>
  <cp:revision>20</cp:revision>
  <dcterms:created xsi:type="dcterms:W3CDTF">2018-01-04T18:41:09Z</dcterms:created>
  <dcterms:modified xsi:type="dcterms:W3CDTF">2018-03-02T14:17:09Z</dcterms:modified>
</cp:coreProperties>
</file>