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9" r:id="rId3"/>
    <p:sldId id="262" r:id="rId4"/>
    <p:sldId id="263" r:id="rId5"/>
    <p:sldId id="267" r:id="rId6"/>
    <p:sldId id="274" r:id="rId7"/>
    <p:sldId id="275" r:id="rId8"/>
    <p:sldId id="273" r:id="rId9"/>
    <p:sldId id="270" r:id="rId10"/>
    <p:sldId id="276" r:id="rId11"/>
    <p:sldId id="277" r:id="rId12"/>
    <p:sldId id="278" r:id="rId13"/>
    <p:sldId id="272" r:id="rId14"/>
    <p:sldId id="27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Monday 27</a:t>
            </a:r>
            <a:r>
              <a:rPr lang="en-GB" baseline="30000" dirty="0" smtClean="0"/>
              <a:t>th</a:t>
            </a:r>
            <a:r>
              <a:rPr lang="en-GB" dirty="0" smtClean="0"/>
              <a:t> April 2020 – Year 4 examples:  Discuss these  Q’s then complete Unit 11 Lesson 6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" y="836712"/>
            <a:ext cx="9107298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87824" y="6309320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Now try your questions for L6 from page 21 of your new book.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78" y="836712"/>
            <a:ext cx="8995121" cy="4978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105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Tuesday 21.4.2020			Year 4 Maths Modelled examples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65" y="980728"/>
            <a:ext cx="8700123" cy="4944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Discuss these with your carers and then complete Unit 11 Lesson 7 page 24 onwards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8553967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1" y="116632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 smtClean="0"/>
              <a:t>Wednesday 22nd </a:t>
            </a:r>
            <a:r>
              <a:rPr lang="en-GB" sz="2400" b="1" u="sng" dirty="0"/>
              <a:t>April 2020 – </a:t>
            </a:r>
            <a:r>
              <a:rPr lang="en-GB" sz="2400" b="1" u="sng" dirty="0" smtClean="0"/>
              <a:t>strengthening our understanding </a:t>
            </a:r>
          </a:p>
          <a:p>
            <a:endParaRPr lang="en-GB" sz="2400" b="1" u="sng" dirty="0" smtClean="0"/>
          </a:p>
          <a:p>
            <a:r>
              <a:rPr lang="en-GB" sz="2400" b="1" dirty="0" smtClean="0"/>
              <a:t>Work through the next </a:t>
            </a:r>
            <a:r>
              <a:rPr lang="en-GB" sz="2400" b="1" u="sng" dirty="0" smtClean="0"/>
              <a:t>3 </a:t>
            </a:r>
            <a:r>
              <a:rPr lang="en-GB" sz="2400" b="1" dirty="0" smtClean="0"/>
              <a:t>slides as today’s lesson and we will do the check up on Thursday</a:t>
            </a:r>
            <a:r>
              <a:rPr lang="en-GB" b="1" dirty="0" smtClean="0"/>
              <a:t>.  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084168" y="1700808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61927" y="2420888"/>
            <a:ext cx="849694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Checking place value and the size of a number:</a:t>
            </a:r>
          </a:p>
          <a:p>
            <a:r>
              <a:rPr lang="en-GB" sz="2400" dirty="0" smtClean="0"/>
              <a:t>Clue: Make sure you don’t miss out the zero placeholders</a:t>
            </a:r>
            <a:endParaRPr lang="en-GB" sz="2400" dirty="0"/>
          </a:p>
          <a:p>
            <a:endParaRPr lang="en-GB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W</a:t>
            </a:r>
            <a:r>
              <a:rPr lang="en-GB" sz="2400" dirty="0" smtClean="0"/>
              <a:t>rite </a:t>
            </a:r>
            <a:r>
              <a:rPr lang="en-GB" sz="2400" dirty="0"/>
              <a:t>down the number one and two hundredths as a decimal. </a:t>
            </a:r>
            <a:endParaRPr lang="en-GB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Write down the number one and  15 hundredths as a decimal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What is 3 and  7 hundredths as a decimal?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Can you write 3.09 in words? 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Draw a place value grid and  counters to show each of the above numbers.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144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116632"/>
            <a:ext cx="7980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 smtClean="0">
                <a:solidFill>
                  <a:prstClr val="black"/>
                </a:solidFill>
              </a:rPr>
              <a:t>Wednesday 22nd </a:t>
            </a:r>
            <a:r>
              <a:rPr lang="en-GB" b="1" u="sng" dirty="0">
                <a:solidFill>
                  <a:prstClr val="black"/>
                </a:solidFill>
              </a:rPr>
              <a:t>April 2020 – </a:t>
            </a:r>
            <a:r>
              <a:rPr lang="en-GB" b="1" u="sng" dirty="0" smtClean="0">
                <a:solidFill>
                  <a:prstClr val="black"/>
                </a:solidFill>
              </a:rPr>
              <a:t>strengthening our understanding before a check-up</a:t>
            </a:r>
            <a:endParaRPr lang="en-GB" b="1" u="sng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4168" y="1700808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836712"/>
            <a:ext cx="849694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ANSWERS slide 1</a:t>
            </a:r>
            <a:r>
              <a:rPr lang="en-GB" sz="2400" b="1" dirty="0" smtClean="0">
                <a:solidFill>
                  <a:prstClr val="black"/>
                </a:solidFill>
              </a:rPr>
              <a:t> Checking place value and the size of a number:</a:t>
            </a:r>
          </a:p>
          <a:p>
            <a:r>
              <a:rPr lang="en-GB" sz="2400" dirty="0" smtClean="0">
                <a:solidFill>
                  <a:prstClr val="black"/>
                </a:solidFill>
              </a:rPr>
              <a:t>Clue: Make sure you don’t miss out the zero placeholders</a:t>
            </a:r>
            <a:endParaRPr lang="en-GB" sz="2400" dirty="0">
              <a:solidFill>
                <a:prstClr val="black"/>
              </a:solidFill>
            </a:endParaRPr>
          </a:p>
          <a:p>
            <a:endParaRPr lang="en-GB" sz="2400" dirty="0" smtClean="0">
              <a:solidFill>
                <a:prstClr val="black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solidFill>
                  <a:prstClr val="black"/>
                </a:solidFill>
              </a:rPr>
              <a:t>W</a:t>
            </a:r>
            <a:r>
              <a:rPr lang="en-GB" sz="2400" dirty="0" smtClean="0">
                <a:solidFill>
                  <a:prstClr val="black"/>
                </a:solidFill>
              </a:rPr>
              <a:t>rite </a:t>
            </a:r>
            <a:r>
              <a:rPr lang="en-GB" sz="2400" dirty="0">
                <a:solidFill>
                  <a:prstClr val="black"/>
                </a:solidFill>
              </a:rPr>
              <a:t>down the number one and two hundredths as a decimal</a:t>
            </a:r>
            <a:r>
              <a:rPr lang="en-GB" sz="2400" dirty="0" smtClean="0">
                <a:solidFill>
                  <a:prstClr val="black"/>
                </a:solidFill>
              </a:rPr>
              <a:t>.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1.02</a:t>
            </a:r>
            <a:endParaRPr lang="en-GB" sz="2400" dirty="0">
              <a:solidFill>
                <a:srgbClr val="FF000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solidFill>
                  <a:prstClr val="black"/>
                </a:solidFill>
              </a:rPr>
              <a:t>Write down the number one and  15 hundredths as a decimal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1.15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solidFill>
                  <a:prstClr val="black"/>
                </a:solidFill>
              </a:rPr>
              <a:t>What is 3 and  7 hundredths as a decimal?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3.07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solidFill>
                  <a:prstClr val="black"/>
                </a:solidFill>
              </a:rPr>
              <a:t>Can you write 3.09 in words?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Three and nine hundredths</a:t>
            </a:r>
            <a:endParaRPr lang="en-GB" sz="2400" dirty="0">
              <a:solidFill>
                <a:srgbClr val="FF000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solidFill>
                  <a:prstClr val="black"/>
                </a:solidFill>
              </a:rPr>
              <a:t>Draw a place value grid and  counters to show each of the above numbers.  </a:t>
            </a:r>
            <a:r>
              <a:rPr lang="en-GB" sz="2400" dirty="0" err="1" smtClean="0">
                <a:solidFill>
                  <a:srgbClr val="FF0000"/>
                </a:solidFill>
              </a:rPr>
              <a:t>Eg</a:t>
            </a:r>
            <a:r>
              <a:rPr lang="en-GB" sz="2400" dirty="0" smtClean="0">
                <a:solidFill>
                  <a:srgbClr val="FF0000"/>
                </a:solidFill>
              </a:rPr>
              <a:t>  1 in the ones , nothing in the tenths and 2 in the hundredths column</a:t>
            </a:r>
          </a:p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2" name="Freeform 1"/>
          <p:cNvSpPr/>
          <p:nvPr/>
        </p:nvSpPr>
        <p:spPr>
          <a:xfrm>
            <a:off x="7016262" y="2409092"/>
            <a:ext cx="0" cy="263770"/>
          </a:xfrm>
          <a:custGeom>
            <a:avLst/>
            <a:gdLst>
              <a:gd name="connsiteX0" fmla="*/ 0 w 0"/>
              <a:gd name="connsiteY0" fmla="*/ 0 h 263770"/>
              <a:gd name="connsiteX1" fmla="*/ 0 w 0"/>
              <a:gd name="connsiteY1" fmla="*/ 263770 h 263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63770">
                <a:moveTo>
                  <a:pt x="0" y="0"/>
                </a:moveTo>
                <a:lnTo>
                  <a:pt x="0" y="26377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48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 smtClean="0"/>
              <a:t>Slide 2</a:t>
            </a:r>
          </a:p>
          <a:p>
            <a:pPr marL="0" indent="0">
              <a:buNone/>
            </a:pPr>
            <a:r>
              <a:rPr lang="en-GB" b="1" dirty="0"/>
              <a:t>C</a:t>
            </a:r>
            <a:r>
              <a:rPr lang="en-GB" b="1" dirty="0" smtClean="0"/>
              <a:t>hecking that for a </a:t>
            </a:r>
            <a:r>
              <a:rPr lang="en-GB" b="1" dirty="0"/>
              <a:t>number with one decimal place, the </a:t>
            </a:r>
            <a:r>
              <a:rPr lang="en-GB" b="1" u="sng" dirty="0"/>
              <a:t>tenths </a:t>
            </a:r>
            <a:r>
              <a:rPr lang="en-GB" b="1" dirty="0"/>
              <a:t>digit determines what whole </a:t>
            </a:r>
            <a:r>
              <a:rPr lang="en-GB" b="1" dirty="0" smtClean="0"/>
              <a:t>number the </a:t>
            </a:r>
            <a:r>
              <a:rPr lang="en-GB" b="1" dirty="0"/>
              <a:t>number will round to.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Do all these numbers round to 1 to the nearest whole number? </a:t>
            </a:r>
          </a:p>
          <a:p>
            <a:pPr marL="0" indent="0">
              <a:buNone/>
            </a:pPr>
            <a:r>
              <a:rPr lang="en-GB" dirty="0" smtClean="0"/>
              <a:t>1·3</a:t>
            </a:r>
            <a:r>
              <a:rPr lang="en-GB" dirty="0"/>
              <a:t>, 1·4 and 1·8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Check by placing  them on </a:t>
            </a:r>
            <a:r>
              <a:rPr lang="en-GB" dirty="0"/>
              <a:t>a number line and then decide which whole number they are closest to.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Which digit helps us to see  </a:t>
            </a:r>
            <a:r>
              <a:rPr lang="en-GB" dirty="0"/>
              <a:t>which whole number to round </a:t>
            </a:r>
            <a:r>
              <a:rPr lang="en-GB" dirty="0" smtClean="0"/>
              <a:t>to?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Can you round </a:t>
            </a:r>
            <a:r>
              <a:rPr lang="en-GB" dirty="0"/>
              <a:t>1·9 </a:t>
            </a:r>
            <a:r>
              <a:rPr lang="en-GB" dirty="0" smtClean="0"/>
              <a:t>         4.5       and       2·2 </a:t>
            </a:r>
          </a:p>
          <a:p>
            <a:pPr marL="0" indent="0">
              <a:buNone/>
            </a:pPr>
            <a:r>
              <a:rPr lang="en-GB" dirty="0" smtClean="0"/>
              <a:t>to </a:t>
            </a:r>
            <a:r>
              <a:rPr lang="en-GB" dirty="0"/>
              <a:t>the nearest whole </a:t>
            </a:r>
            <a:r>
              <a:rPr lang="en-GB" dirty="0" smtClean="0"/>
              <a:t>number without </a:t>
            </a:r>
            <a:r>
              <a:rPr lang="en-GB" dirty="0"/>
              <a:t>using a number line?</a:t>
            </a:r>
          </a:p>
          <a:p>
            <a:pPr marL="0" indent="0">
              <a:buNone/>
            </a:pPr>
            <a:endParaRPr lang="en-GB" dirty="0" smtClean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prstClr val="black"/>
                </a:solidFill>
              </a:rPr>
              <a:t>There’s a rounding game on purple mash you may enjoy…look in your to do</a:t>
            </a:r>
            <a:endParaRPr lang="en-GB" dirty="0">
              <a:solidFill>
                <a:prstClr val="black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" y="332656"/>
            <a:ext cx="80295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6328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ANSWERS</a:t>
            </a:r>
            <a:r>
              <a:rPr lang="en-GB" b="1" dirty="0" smtClean="0"/>
              <a:t> Slide 2</a:t>
            </a:r>
          </a:p>
          <a:p>
            <a:pPr marL="0" indent="0">
              <a:buNone/>
            </a:pPr>
            <a:r>
              <a:rPr lang="en-GB" b="1" dirty="0"/>
              <a:t>C</a:t>
            </a:r>
            <a:r>
              <a:rPr lang="en-GB" b="1" dirty="0" smtClean="0"/>
              <a:t>hecking that for a </a:t>
            </a:r>
            <a:r>
              <a:rPr lang="en-GB" b="1" dirty="0"/>
              <a:t>number with one decimal place, the </a:t>
            </a:r>
            <a:r>
              <a:rPr lang="en-GB" b="1" u="sng" dirty="0"/>
              <a:t>tenths </a:t>
            </a:r>
            <a:r>
              <a:rPr lang="en-GB" b="1" dirty="0"/>
              <a:t>digit determines what whole </a:t>
            </a:r>
            <a:r>
              <a:rPr lang="en-GB" b="1" dirty="0" smtClean="0"/>
              <a:t>number the </a:t>
            </a:r>
            <a:r>
              <a:rPr lang="en-GB" b="1" dirty="0"/>
              <a:t>number will round to.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Do all these numbers round to 1 to the nearest whole number? </a:t>
            </a:r>
            <a:r>
              <a:rPr lang="en-GB" dirty="0" smtClean="0">
                <a:solidFill>
                  <a:srgbClr val="FF0000"/>
                </a:solidFill>
              </a:rPr>
              <a:t>no</a:t>
            </a:r>
          </a:p>
          <a:p>
            <a:pPr marL="0" indent="0">
              <a:buNone/>
            </a:pPr>
            <a:r>
              <a:rPr lang="en-GB" dirty="0" smtClean="0"/>
              <a:t>1·3, (</a:t>
            </a:r>
            <a:r>
              <a:rPr lang="en-GB" dirty="0" smtClean="0">
                <a:solidFill>
                  <a:srgbClr val="FF0000"/>
                </a:solidFill>
              </a:rPr>
              <a:t>1</a:t>
            </a:r>
            <a:r>
              <a:rPr lang="en-GB" dirty="0" smtClean="0"/>
              <a:t>)   </a:t>
            </a:r>
            <a:r>
              <a:rPr lang="en-GB" dirty="0"/>
              <a:t>1·4 </a:t>
            </a:r>
            <a:r>
              <a:rPr lang="en-GB" dirty="0" smtClean="0"/>
              <a:t>(</a:t>
            </a:r>
            <a:r>
              <a:rPr lang="en-GB" dirty="0" smtClean="0">
                <a:solidFill>
                  <a:srgbClr val="FF0000"/>
                </a:solidFill>
              </a:rPr>
              <a:t>1</a:t>
            </a:r>
            <a:r>
              <a:rPr lang="en-GB" dirty="0" smtClean="0"/>
              <a:t>) and </a:t>
            </a:r>
            <a:r>
              <a:rPr lang="en-GB" dirty="0"/>
              <a:t>1·8 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FF0000"/>
                </a:solidFill>
              </a:rPr>
              <a:t>(2</a:t>
            </a:r>
            <a:r>
              <a:rPr lang="en-GB" dirty="0" smtClean="0"/>
              <a:t>)</a:t>
            </a:r>
          </a:p>
          <a:p>
            <a:pPr marL="0" indent="0">
              <a:buNone/>
            </a:pPr>
            <a:r>
              <a:rPr lang="en-GB" dirty="0" smtClean="0"/>
              <a:t>Check by placing  them on </a:t>
            </a:r>
            <a:r>
              <a:rPr lang="en-GB" dirty="0"/>
              <a:t>a number line and then decide which whole number they are closest to.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Which digit helps us to see  </a:t>
            </a:r>
            <a:r>
              <a:rPr lang="en-GB" dirty="0"/>
              <a:t>which whole number to round </a:t>
            </a:r>
            <a:r>
              <a:rPr lang="en-GB" dirty="0" smtClean="0"/>
              <a:t>to? </a:t>
            </a:r>
            <a:r>
              <a:rPr lang="en-GB" dirty="0" smtClean="0">
                <a:solidFill>
                  <a:srgbClr val="FF0000"/>
                </a:solidFill>
              </a:rPr>
              <a:t>tenths</a:t>
            </a: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Can you round </a:t>
            </a:r>
            <a:r>
              <a:rPr lang="en-GB" dirty="0"/>
              <a:t>1·9 </a:t>
            </a:r>
            <a:r>
              <a:rPr lang="en-GB" dirty="0" smtClean="0"/>
              <a:t>  </a:t>
            </a:r>
            <a:r>
              <a:rPr lang="en-GB" dirty="0" smtClean="0">
                <a:solidFill>
                  <a:srgbClr val="FF0000"/>
                </a:solidFill>
              </a:rPr>
              <a:t>(2</a:t>
            </a:r>
            <a:r>
              <a:rPr lang="en-GB" dirty="0" smtClean="0"/>
              <a:t>)       4.5 (</a:t>
            </a:r>
            <a:r>
              <a:rPr lang="en-GB" dirty="0" smtClean="0">
                <a:solidFill>
                  <a:srgbClr val="FF0000"/>
                </a:solidFill>
              </a:rPr>
              <a:t>5</a:t>
            </a:r>
            <a:r>
              <a:rPr lang="en-GB" dirty="0" smtClean="0"/>
              <a:t>)       and       2·2 (</a:t>
            </a:r>
            <a:r>
              <a:rPr lang="en-GB" dirty="0" smtClean="0">
                <a:solidFill>
                  <a:srgbClr val="FF0000"/>
                </a:solidFill>
              </a:rPr>
              <a:t>2)</a:t>
            </a:r>
          </a:p>
          <a:p>
            <a:pPr marL="0" indent="0">
              <a:buNone/>
            </a:pPr>
            <a:r>
              <a:rPr lang="en-GB" dirty="0" smtClean="0"/>
              <a:t>to </a:t>
            </a:r>
            <a:r>
              <a:rPr lang="en-GB" dirty="0"/>
              <a:t>the nearest whole </a:t>
            </a:r>
            <a:r>
              <a:rPr lang="en-GB" dirty="0" smtClean="0"/>
              <a:t>number without </a:t>
            </a:r>
            <a:r>
              <a:rPr lang="en-GB" dirty="0"/>
              <a:t>using a number line?</a:t>
            </a:r>
          </a:p>
          <a:p>
            <a:pPr marL="0" indent="0">
              <a:buNone/>
            </a:pPr>
            <a:endParaRPr lang="en-GB" dirty="0">
              <a:solidFill>
                <a:prstClr val="black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" y="332656"/>
            <a:ext cx="80295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4766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385582"/>
          </a:xfrm>
        </p:spPr>
        <p:txBody>
          <a:bodyPr>
            <a:normAutofit/>
          </a:bodyPr>
          <a:lstStyle/>
          <a:p>
            <a:r>
              <a:rPr lang="en-GB" sz="1800" b="1" u="sng" dirty="0">
                <a:solidFill>
                  <a:prstClr val="black"/>
                </a:solidFill>
              </a:rPr>
              <a:t>Wednesday 22nd April 2020 – strengthening our understanding before a check-up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>
            <a:normAutofit fontScale="25000" lnSpcReduction="20000"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>
                <a:solidFill>
                  <a:prstClr val="black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7200" b="1" dirty="0" smtClean="0">
                <a:latin typeface="AptiferSansLTPro-Bold"/>
              </a:rPr>
              <a:t>SLIDE 3 </a:t>
            </a:r>
          </a:p>
          <a:p>
            <a:pPr marL="0" indent="0">
              <a:buNone/>
            </a:pPr>
            <a:r>
              <a:rPr lang="en-GB" sz="7200" b="1" dirty="0" smtClean="0">
                <a:latin typeface="AptiferSansLTPro-Bold"/>
              </a:rPr>
              <a:t>When </a:t>
            </a:r>
            <a:r>
              <a:rPr lang="en-GB" sz="7200" b="1" u="sng" dirty="0">
                <a:latin typeface="AptiferSansLTPro-Bold"/>
              </a:rPr>
              <a:t>comparing </a:t>
            </a:r>
            <a:r>
              <a:rPr lang="en-GB" sz="7200" b="1" dirty="0">
                <a:latin typeface="AptiferSansLTPro-Bold"/>
              </a:rPr>
              <a:t>decimals, </a:t>
            </a:r>
            <a:r>
              <a:rPr lang="en-GB" sz="7200" b="1" dirty="0" smtClean="0">
                <a:latin typeface="AptiferSansLTPro-Bold"/>
              </a:rPr>
              <a:t> always start </a:t>
            </a:r>
            <a:r>
              <a:rPr lang="en-GB" sz="7200" b="1" dirty="0">
                <a:latin typeface="AptiferSansLTPro-Bold"/>
              </a:rPr>
              <a:t>by looking at the largest place value and then the next largest place </a:t>
            </a:r>
            <a:r>
              <a:rPr lang="en-GB" sz="7200" b="1" dirty="0" smtClean="0">
                <a:latin typeface="AptiferSansLTPro-Bold"/>
              </a:rPr>
              <a:t>value and </a:t>
            </a:r>
            <a:r>
              <a:rPr lang="en-GB" sz="7200" b="1" dirty="0">
                <a:latin typeface="AptiferSansLTPro-Bold"/>
              </a:rPr>
              <a:t>so on.</a:t>
            </a:r>
          </a:p>
          <a:p>
            <a:pPr marL="0" indent="0">
              <a:buNone/>
            </a:pPr>
            <a:endParaRPr lang="en-GB" sz="7200" dirty="0" smtClean="0">
              <a:latin typeface="VAGRoundedLTPro-Black"/>
            </a:endParaRPr>
          </a:p>
          <a:p>
            <a:pPr marL="0" indent="0">
              <a:buNone/>
            </a:pPr>
            <a:r>
              <a:rPr lang="en-GB" sz="7200" dirty="0" smtClean="0">
                <a:latin typeface="VAGRoundedLTPro-Black"/>
              </a:rPr>
              <a:t>1.  Compare these two decimal numbers: </a:t>
            </a:r>
            <a:r>
              <a:rPr lang="en-GB" sz="7200" dirty="0" smtClean="0">
                <a:latin typeface="AptiferSansLTPro-Light"/>
              </a:rPr>
              <a:t>4·26 </a:t>
            </a:r>
            <a:r>
              <a:rPr lang="en-GB" sz="7200" dirty="0">
                <a:latin typeface="AptiferSansLTPro-Light"/>
              </a:rPr>
              <a:t>and 2·89 </a:t>
            </a:r>
            <a:endParaRPr lang="en-GB" sz="7200" dirty="0" smtClean="0">
              <a:latin typeface="AptiferSansLTPro-Light"/>
            </a:endParaRPr>
          </a:p>
          <a:p>
            <a:pPr marL="0" indent="0">
              <a:buNone/>
            </a:pPr>
            <a:r>
              <a:rPr lang="en-GB" sz="7200" dirty="0" smtClean="0">
                <a:latin typeface="AptiferSansLTPro-Light"/>
              </a:rPr>
              <a:t>Which is greater – can you explain your reasoning?  </a:t>
            </a:r>
            <a:r>
              <a:rPr lang="en-GB" sz="7200" dirty="0">
                <a:latin typeface="AptiferSansLTPro-Light"/>
              </a:rPr>
              <a:t>(Check children understand that ‘decimal number’ means the whole number,</a:t>
            </a:r>
          </a:p>
          <a:p>
            <a:pPr marL="0" indent="0">
              <a:buNone/>
            </a:pPr>
            <a:r>
              <a:rPr lang="en-GB" sz="7200" dirty="0">
                <a:latin typeface="AptiferSansLTPro-Light"/>
              </a:rPr>
              <a:t>not only the part </a:t>
            </a:r>
            <a:r>
              <a:rPr lang="en-GB" sz="7200" dirty="0" smtClean="0">
                <a:latin typeface="AptiferSansLTPro-Light"/>
              </a:rPr>
              <a:t>after </a:t>
            </a:r>
            <a:r>
              <a:rPr lang="en-GB" sz="7200" dirty="0">
                <a:latin typeface="AptiferSansLTPro-Light"/>
              </a:rPr>
              <a:t>the decimal point.) </a:t>
            </a:r>
            <a:endParaRPr lang="en-GB" sz="7200" dirty="0" smtClean="0">
              <a:latin typeface="AptiferSansLTPro-Light"/>
            </a:endParaRPr>
          </a:p>
          <a:p>
            <a:pPr marL="0" indent="0">
              <a:buNone/>
            </a:pPr>
            <a:r>
              <a:rPr lang="en-GB" sz="7200" dirty="0" smtClean="0">
                <a:latin typeface="AptiferSansLTPro-Light"/>
              </a:rPr>
              <a:t>Some </a:t>
            </a:r>
            <a:r>
              <a:rPr lang="en-GB" sz="7200" dirty="0">
                <a:latin typeface="AptiferSansLTPro-Light"/>
              </a:rPr>
              <a:t>children may </a:t>
            </a:r>
            <a:r>
              <a:rPr lang="en-GB" sz="7200" dirty="0" smtClean="0">
                <a:latin typeface="AptiferSansLTPro-Light"/>
              </a:rPr>
              <a:t>find </a:t>
            </a:r>
            <a:r>
              <a:rPr lang="en-GB" sz="7200" dirty="0">
                <a:latin typeface="AptiferSansLTPro-Light"/>
              </a:rPr>
              <a:t>it helpful to make the numbers with place value counters in </a:t>
            </a:r>
            <a:r>
              <a:rPr lang="en-GB" sz="7200" dirty="0" smtClean="0">
                <a:latin typeface="AptiferSansLTPro-Light"/>
              </a:rPr>
              <a:t>a place </a:t>
            </a:r>
            <a:r>
              <a:rPr lang="en-GB" sz="7200" dirty="0">
                <a:latin typeface="AptiferSansLTPro-Light"/>
              </a:rPr>
              <a:t>value grid.</a:t>
            </a:r>
          </a:p>
          <a:p>
            <a:pPr marL="0" indent="0">
              <a:buNone/>
            </a:pPr>
            <a:endParaRPr lang="en-GB" sz="7200" dirty="0" smtClean="0">
              <a:latin typeface="AptiferSansLTPro-Semibold"/>
            </a:endParaRPr>
          </a:p>
          <a:p>
            <a:pPr marL="0" indent="0">
              <a:buNone/>
            </a:pPr>
            <a:r>
              <a:rPr lang="en-GB" sz="7200" dirty="0" smtClean="0">
                <a:latin typeface="AptiferSansLTPro-Light"/>
              </a:rPr>
              <a:t>Did you notice </a:t>
            </a:r>
            <a:r>
              <a:rPr lang="en-GB" sz="7200" dirty="0">
                <a:latin typeface="AptiferSansLTPro-Light"/>
              </a:rPr>
              <a:t>that </a:t>
            </a:r>
            <a:r>
              <a:rPr lang="en-GB" sz="7200" dirty="0" smtClean="0">
                <a:latin typeface="AptiferSansLTPro-Light"/>
              </a:rPr>
              <a:t>because there </a:t>
            </a:r>
            <a:r>
              <a:rPr lang="en-GB" sz="7200" dirty="0">
                <a:latin typeface="AptiferSansLTPro-Light"/>
              </a:rPr>
              <a:t>is a </a:t>
            </a:r>
            <a:r>
              <a:rPr lang="en-GB" sz="7200" dirty="0" smtClean="0">
                <a:latin typeface="AptiferSansLTPro-Light"/>
              </a:rPr>
              <a:t>difference </a:t>
            </a:r>
            <a:r>
              <a:rPr lang="en-GB" sz="7200" dirty="0">
                <a:latin typeface="AptiferSansLTPro-Light"/>
              </a:rPr>
              <a:t>in</a:t>
            </a:r>
          </a:p>
          <a:p>
            <a:pPr marL="0" indent="0">
              <a:buNone/>
            </a:pPr>
            <a:r>
              <a:rPr lang="en-GB" sz="7200" dirty="0">
                <a:latin typeface="AptiferSansLTPro-Light"/>
              </a:rPr>
              <a:t>the greatest </a:t>
            </a:r>
            <a:r>
              <a:rPr lang="en-GB" sz="7200" dirty="0" smtClean="0">
                <a:latin typeface="AptiferSansLTPro-Light"/>
              </a:rPr>
              <a:t>value column (the ones in this case), </a:t>
            </a:r>
            <a:r>
              <a:rPr lang="en-GB" sz="7200" dirty="0">
                <a:latin typeface="AptiferSansLTPro-Light"/>
              </a:rPr>
              <a:t>we can already decide on which number is larger and so there is no need to compare the other columns.</a:t>
            </a:r>
          </a:p>
          <a:p>
            <a:pPr marL="0" indent="0">
              <a:buNone/>
            </a:pPr>
            <a:endParaRPr lang="en-GB" sz="7200" dirty="0">
              <a:latin typeface="AptiferSansLTPro-Semibold"/>
            </a:endParaRPr>
          </a:p>
          <a:p>
            <a:pPr marL="0" indent="0">
              <a:buNone/>
            </a:pPr>
            <a:r>
              <a:rPr lang="en-GB" sz="7200" dirty="0" smtClean="0">
                <a:latin typeface="AptiferSansLTPro-Light"/>
              </a:rPr>
              <a:t>2,  Compare these 3 decimal numbers 4.26    2.89    and 4·9 </a:t>
            </a:r>
            <a:r>
              <a:rPr lang="en-GB" sz="7200" dirty="0">
                <a:latin typeface="AptiferSansLTPro-Light"/>
              </a:rPr>
              <a:t>and </a:t>
            </a:r>
            <a:r>
              <a:rPr lang="en-GB" sz="7200" dirty="0" smtClean="0">
                <a:latin typeface="AptiferSansLTPro-Light"/>
              </a:rPr>
              <a:t>put them in order largest to smallest.  </a:t>
            </a:r>
            <a:endParaRPr lang="en-GB" sz="72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20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385582"/>
          </a:xfrm>
        </p:spPr>
        <p:txBody>
          <a:bodyPr>
            <a:normAutofit/>
          </a:bodyPr>
          <a:lstStyle/>
          <a:p>
            <a:r>
              <a:rPr lang="en-GB" sz="1800" b="1" u="sng" dirty="0">
                <a:solidFill>
                  <a:prstClr val="black"/>
                </a:solidFill>
              </a:rPr>
              <a:t>Wednesday 22nd April 2020 – strengthening our understanding before a check-up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>
            <a:normAutofit fontScale="25000" lnSpcReduction="20000"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>
                <a:solidFill>
                  <a:prstClr val="black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7200" b="1" dirty="0" smtClean="0">
                <a:solidFill>
                  <a:srgbClr val="FF0000"/>
                </a:solidFill>
                <a:latin typeface="AptiferSansLTPro-Bold"/>
              </a:rPr>
              <a:t>ANSWERS</a:t>
            </a:r>
            <a:r>
              <a:rPr lang="en-GB" sz="7200" b="1" dirty="0" smtClean="0">
                <a:latin typeface="AptiferSansLTPro-Bold"/>
              </a:rPr>
              <a:t> SLIDE 3 </a:t>
            </a:r>
          </a:p>
          <a:p>
            <a:pPr marL="0" indent="0">
              <a:buNone/>
            </a:pPr>
            <a:r>
              <a:rPr lang="en-GB" sz="7200" b="1" dirty="0" smtClean="0">
                <a:latin typeface="AptiferSansLTPro-Bold"/>
              </a:rPr>
              <a:t>When </a:t>
            </a:r>
            <a:r>
              <a:rPr lang="en-GB" sz="7200" b="1" u="sng" dirty="0">
                <a:latin typeface="AptiferSansLTPro-Bold"/>
              </a:rPr>
              <a:t>comparing </a:t>
            </a:r>
            <a:r>
              <a:rPr lang="en-GB" sz="7200" b="1" dirty="0">
                <a:latin typeface="AptiferSansLTPro-Bold"/>
              </a:rPr>
              <a:t>decimals, </a:t>
            </a:r>
            <a:r>
              <a:rPr lang="en-GB" sz="7200" b="1" dirty="0" smtClean="0">
                <a:latin typeface="AptiferSansLTPro-Bold"/>
              </a:rPr>
              <a:t> always start </a:t>
            </a:r>
            <a:r>
              <a:rPr lang="en-GB" sz="7200" b="1" dirty="0">
                <a:latin typeface="AptiferSansLTPro-Bold"/>
              </a:rPr>
              <a:t>by looking at the largest place value and then the next largest place </a:t>
            </a:r>
            <a:r>
              <a:rPr lang="en-GB" sz="7200" b="1" dirty="0" smtClean="0">
                <a:latin typeface="AptiferSansLTPro-Bold"/>
              </a:rPr>
              <a:t>value and </a:t>
            </a:r>
            <a:r>
              <a:rPr lang="en-GB" sz="7200" b="1" dirty="0">
                <a:latin typeface="AptiferSansLTPro-Bold"/>
              </a:rPr>
              <a:t>so on.</a:t>
            </a:r>
          </a:p>
          <a:p>
            <a:pPr marL="0" indent="0">
              <a:buNone/>
            </a:pPr>
            <a:endParaRPr lang="en-GB" sz="7200" dirty="0" smtClean="0">
              <a:latin typeface="VAGRoundedLTPro-Black"/>
            </a:endParaRPr>
          </a:p>
          <a:p>
            <a:pPr marL="0" indent="0">
              <a:buNone/>
            </a:pPr>
            <a:r>
              <a:rPr lang="en-GB" sz="7200" dirty="0" smtClean="0">
                <a:latin typeface="VAGRoundedLTPro-Black"/>
              </a:rPr>
              <a:t>1.  Compare these two decimal numbers: </a:t>
            </a:r>
            <a:r>
              <a:rPr lang="en-GB" sz="7200" dirty="0" smtClean="0">
                <a:latin typeface="AptiferSansLTPro-Light"/>
              </a:rPr>
              <a:t>4·26 </a:t>
            </a:r>
            <a:r>
              <a:rPr lang="en-GB" sz="7200" dirty="0">
                <a:latin typeface="AptiferSansLTPro-Light"/>
              </a:rPr>
              <a:t>and 2·89 </a:t>
            </a:r>
            <a:endParaRPr lang="en-GB" sz="7200" dirty="0" smtClean="0">
              <a:latin typeface="AptiferSansLTPro-Light"/>
            </a:endParaRPr>
          </a:p>
          <a:p>
            <a:pPr marL="0" indent="0">
              <a:buNone/>
            </a:pPr>
            <a:r>
              <a:rPr lang="en-GB" sz="7200" dirty="0" smtClean="0">
                <a:latin typeface="AptiferSansLTPro-Light"/>
              </a:rPr>
              <a:t>Which is greater – can you explain your reasoning? </a:t>
            </a:r>
            <a:r>
              <a:rPr lang="en-GB" sz="7200" dirty="0" smtClean="0">
                <a:solidFill>
                  <a:srgbClr val="FF0000"/>
                </a:solidFill>
                <a:latin typeface="AptiferSansLTPro-Light"/>
              </a:rPr>
              <a:t>4.26 because 4 is greater than 2    so we don’t need to compare the number in the tenths and hundredths columns.  </a:t>
            </a:r>
          </a:p>
          <a:p>
            <a:pPr marL="0" indent="0">
              <a:buNone/>
            </a:pPr>
            <a:r>
              <a:rPr lang="en-GB" sz="7200" dirty="0" smtClean="0">
                <a:latin typeface="AptiferSansLTPro-Light"/>
              </a:rPr>
              <a:t> </a:t>
            </a:r>
          </a:p>
          <a:p>
            <a:pPr marL="0" indent="0">
              <a:buNone/>
            </a:pPr>
            <a:endParaRPr lang="en-GB" sz="7200" dirty="0" smtClean="0">
              <a:latin typeface="AptiferSansLTPro-Semibold"/>
            </a:endParaRPr>
          </a:p>
          <a:p>
            <a:pPr marL="0" indent="0">
              <a:buNone/>
            </a:pPr>
            <a:endParaRPr lang="en-GB" sz="7200" dirty="0">
              <a:latin typeface="AptiferSansLTPro-Semibold"/>
            </a:endParaRPr>
          </a:p>
          <a:p>
            <a:pPr marL="0" indent="0">
              <a:buNone/>
            </a:pPr>
            <a:r>
              <a:rPr lang="en-GB" sz="7200" dirty="0" smtClean="0">
                <a:latin typeface="AptiferSansLTPro-Light"/>
              </a:rPr>
              <a:t>2,  Compare these 3 decimal numbers 4.26    2.89    and 4·9 </a:t>
            </a:r>
            <a:r>
              <a:rPr lang="en-GB" sz="7200" dirty="0">
                <a:latin typeface="AptiferSansLTPro-Light"/>
              </a:rPr>
              <a:t>and </a:t>
            </a:r>
            <a:r>
              <a:rPr lang="en-GB" sz="7200" dirty="0" smtClean="0">
                <a:latin typeface="AptiferSansLTPro-Light"/>
              </a:rPr>
              <a:t>put them in order largest to smallest.  </a:t>
            </a:r>
          </a:p>
          <a:p>
            <a:pPr marL="0" indent="0">
              <a:buNone/>
            </a:pPr>
            <a:r>
              <a:rPr lang="en-GB" sz="7200" dirty="0" smtClean="0">
                <a:solidFill>
                  <a:srgbClr val="FF0000"/>
                </a:solidFill>
                <a:latin typeface="AptiferSansLTPro-Light"/>
              </a:rPr>
              <a:t>4.9   4.26   and then 2.89 </a:t>
            </a:r>
          </a:p>
          <a:p>
            <a:pPr marL="0" indent="0">
              <a:buNone/>
            </a:pPr>
            <a:r>
              <a:rPr lang="en-GB" sz="7200" dirty="0" smtClean="0">
                <a:solidFill>
                  <a:srgbClr val="FF0000"/>
                </a:solidFill>
                <a:latin typeface="AptiferSansLTPro-Light"/>
              </a:rPr>
              <a:t>This time we cant just look at the ones column as two numbers start with 4 so we look at the tenths.    9 tenths is greater than  2 tenths so we know 4.9 is bigger than 4.26</a:t>
            </a:r>
            <a:endParaRPr lang="en-GB" sz="72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246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dirty="0" smtClean="0"/>
              <a:t>Thursday 30</a:t>
            </a:r>
            <a:r>
              <a:rPr lang="en-GB" sz="3200" baseline="30000" dirty="0" smtClean="0"/>
              <a:t>th</a:t>
            </a:r>
            <a:r>
              <a:rPr lang="en-GB" sz="3200" dirty="0" smtClean="0"/>
              <a:t> April 2020 – end of unit check</a:t>
            </a:r>
            <a:br>
              <a:rPr lang="en-GB" sz="3200" dirty="0" smtClean="0"/>
            </a:br>
            <a:r>
              <a:rPr lang="en-GB" sz="3200" dirty="0" smtClean="0"/>
              <a:t>look at this page together then try on your own in the practice book page 27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8472439" cy="4979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97856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r>
              <a:rPr lang="en-GB" dirty="0" smtClean="0"/>
              <a:t>Friday 1</a:t>
            </a:r>
            <a:r>
              <a:rPr lang="en-GB" baseline="30000" dirty="0" smtClean="0"/>
              <a:t>st</a:t>
            </a:r>
            <a:r>
              <a:rPr lang="en-GB" dirty="0" smtClean="0"/>
              <a:t> May 2020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63" y="1052736"/>
            <a:ext cx="8352928" cy="516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385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Friday 1</a:t>
            </a:r>
            <a:r>
              <a:rPr lang="en-US" sz="2000" baseline="30000" dirty="0" smtClean="0"/>
              <a:t>st</a:t>
            </a:r>
            <a:r>
              <a:rPr lang="en-US" sz="2000" dirty="0" smtClean="0"/>
              <a:t> May 2020 talk through this work then try the first lesson on money in your book </a:t>
            </a:r>
            <a:endParaRPr lang="en-GB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8235516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2288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726578"/>
            <a:ext cx="8229600" cy="1143000"/>
          </a:xfrm>
        </p:spPr>
        <p:txBody>
          <a:bodyPr>
            <a:normAutofit/>
          </a:bodyPr>
          <a:lstStyle/>
          <a:p>
            <a:r>
              <a:rPr lang="en-GB" sz="2400" dirty="0" smtClean="0"/>
              <a:t>Now try </a:t>
            </a:r>
            <a:r>
              <a:rPr lang="en-GB" sz="2400" u="sng" dirty="0" smtClean="0"/>
              <a:t>Unit 12 L1</a:t>
            </a:r>
            <a:r>
              <a:rPr lang="en-GB" sz="2400" dirty="0" smtClean="0"/>
              <a:t>page 29 onwards on your book.  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</p:spPr>
        <p:txBody>
          <a:bodyPr/>
          <a:lstStyle/>
          <a:p>
            <a:r>
              <a:rPr lang="en-GB" dirty="0" smtClean="0"/>
              <a:t>Now </a:t>
            </a:r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4" y="456855"/>
            <a:ext cx="8935120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3866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839</Words>
  <Application>Microsoft Office PowerPoint</Application>
  <PresentationFormat>On-screen Show (4:3)</PresentationFormat>
  <Paragraphs>85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Wednesday 22nd April 2020 – strengthening our understanding before a check-up</vt:lpstr>
      <vt:lpstr>Wednesday 22nd April 2020 – strengthening our understanding before a check-up</vt:lpstr>
      <vt:lpstr>Thursday 30th April 2020 – end of unit check look at this page together then try on your own in the practice book page 27</vt:lpstr>
      <vt:lpstr>Friday 1st May 2020</vt:lpstr>
      <vt:lpstr>Friday 1st May 2020 talk through this work then try the first lesson on money in your book </vt:lpstr>
      <vt:lpstr>Now try Unit 12 L1page 29 onwards on your book.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 Wirth</dc:creator>
  <cp:lastModifiedBy>Mark Dodds</cp:lastModifiedBy>
  <cp:revision>30</cp:revision>
  <dcterms:created xsi:type="dcterms:W3CDTF">2020-03-22T19:02:18Z</dcterms:created>
  <dcterms:modified xsi:type="dcterms:W3CDTF">2020-04-23T14:32:06Z</dcterms:modified>
</cp:coreProperties>
</file>