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4" d="100"/>
          <a:sy n="54" d="100"/>
        </p:scale>
        <p:origin x="2682" y="15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366317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342879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02856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856389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E467F2-5FDD-4AB4-AB3E-4B85BA2390E1}" type="datetimeFigureOut">
              <a:rPr lang="en-GB" smtClean="0"/>
              <a:t>04/04/2022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21842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E467F2-5FDD-4AB4-AB3E-4B85BA2390E1}" type="datetimeFigureOut">
              <a:rPr lang="en-GB" smtClean="0"/>
              <a:t>04/04/2022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92847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467F2-5FDD-4AB4-AB3E-4B85BA2390E1}" type="datetimeFigureOut">
              <a:rPr lang="en-GB" smtClean="0"/>
              <a:t>04/04/2022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205475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52562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985621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110112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4624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AE467F2-5FDD-4AB4-AB3E-4B85BA2390E1}" type="datetimeFigureOut">
              <a:rPr lang="en-GB" smtClean="0"/>
              <a:t>04/04/2022</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E9BCBB61-22BC-4FDC-9E02-5D661D87C051}" type="slidenum">
              <a:rPr lang="en-GB" smtClean="0"/>
              <a:t>‹#›</a:t>
            </a:fld>
            <a:endParaRPr lang="en-GB"/>
          </a:p>
        </p:txBody>
      </p:sp>
    </p:spTree>
    <p:extLst>
      <p:ext uri="{BB962C8B-B14F-4D97-AF65-F5344CB8AC3E}">
        <p14:creationId xmlns:p14="http://schemas.microsoft.com/office/powerpoint/2010/main" val="1976015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 y="242887"/>
            <a:ext cx="6858000" cy="1046440"/>
          </a:xfrm>
          <a:prstGeom prst="rect">
            <a:avLst/>
          </a:prstGeom>
          <a:noFill/>
        </p:spPr>
        <p:txBody>
          <a:bodyPr wrap="square" rtlCol="0">
            <a:spAutoFit/>
          </a:bodyPr>
          <a:lstStyle/>
          <a:p>
            <a:pPr algn="ctr"/>
            <a:r>
              <a:rPr lang="en-GB" sz="6200" b="1" dirty="0">
                <a:latin typeface="Castellar" pitchFamily="18" charset="0"/>
              </a:rPr>
              <a:t>The Times </a:t>
            </a:r>
            <a:endParaRPr lang="en-GB" sz="1050" b="1" dirty="0">
              <a:latin typeface="Castellar" pitchFamily="18" charset="0"/>
            </a:endParaRPr>
          </a:p>
        </p:txBody>
      </p:sp>
      <p:sp>
        <p:nvSpPr>
          <p:cNvPr id="6" name="TextBox 5"/>
          <p:cNvSpPr txBox="1"/>
          <p:nvPr/>
        </p:nvSpPr>
        <p:spPr>
          <a:xfrm>
            <a:off x="0" y="1012842"/>
            <a:ext cx="6858000" cy="1446550"/>
          </a:xfrm>
          <a:prstGeom prst="rect">
            <a:avLst/>
          </a:prstGeom>
          <a:noFill/>
        </p:spPr>
        <p:txBody>
          <a:bodyPr wrap="square" rtlCol="0">
            <a:spAutoFit/>
          </a:bodyPr>
          <a:lstStyle/>
          <a:p>
            <a:pPr algn="ctr"/>
            <a:r>
              <a:rPr lang="en-GB" sz="4400" b="1" dirty="0">
                <a:latin typeface="Times New Roman" pitchFamily="18" charset="0"/>
                <a:cs typeface="Times New Roman" pitchFamily="18" charset="0"/>
              </a:rPr>
              <a:t>ORANGUTAN FIGHTS OFF DIGGER.</a:t>
            </a:r>
            <a:endParaRPr lang="en-GB" sz="3600" b="1" dirty="0">
              <a:latin typeface="Times New Roman" pitchFamily="18" charset="0"/>
              <a:cs typeface="Times New Roman" pitchFamily="18" charset="0"/>
            </a:endParaRPr>
          </a:p>
        </p:txBody>
      </p:sp>
      <p:sp>
        <p:nvSpPr>
          <p:cNvPr id="7" name="TextBox 6"/>
          <p:cNvSpPr txBox="1"/>
          <p:nvPr/>
        </p:nvSpPr>
        <p:spPr>
          <a:xfrm>
            <a:off x="0" y="2332574"/>
            <a:ext cx="3501008" cy="6370975"/>
          </a:xfrm>
          <a:prstGeom prst="rect">
            <a:avLst/>
          </a:prstGeom>
          <a:noFill/>
        </p:spPr>
        <p:txBody>
          <a:bodyPr wrap="square" rtlCol="0">
            <a:spAutoFit/>
          </a:bodyPr>
          <a:lstStyle/>
          <a:p>
            <a:pPr algn="just"/>
            <a:r>
              <a:rPr lang="en-GB" sz="2400" dirty="0"/>
              <a:t>As some of you may have seen, there is a disturbing video of a orangutan defending its </a:t>
            </a:r>
            <a:r>
              <a:rPr lang="en-GB" sz="2400" b="1" dirty="0"/>
              <a:t>habitat </a:t>
            </a:r>
            <a:r>
              <a:rPr lang="en-GB" sz="2400" dirty="0"/>
              <a:t> when a big digger started digging up trees.</a:t>
            </a:r>
          </a:p>
          <a:p>
            <a:endParaRPr lang="en-GB" sz="2400" dirty="0"/>
          </a:p>
          <a:p>
            <a:pPr algn="just"/>
            <a:r>
              <a:rPr lang="en-GB" sz="2400" dirty="0"/>
              <a:t>The orangutan tried to stop the man in the digger but the orangutan  was pushed off by the digger. The man was cutting the tree for palm oil which is used for tooth paste,  soap  and food. With so many people using it,  this could  cause</a:t>
            </a:r>
            <a:endParaRPr lang="en-GB" dirty="0"/>
          </a:p>
        </p:txBody>
      </p:sp>
      <p:sp>
        <p:nvSpPr>
          <p:cNvPr id="10" name="TextBox 9"/>
          <p:cNvSpPr txBox="1"/>
          <p:nvPr/>
        </p:nvSpPr>
        <p:spPr>
          <a:xfrm>
            <a:off x="3840523" y="4369326"/>
            <a:ext cx="3021133" cy="3785652"/>
          </a:xfrm>
          <a:prstGeom prst="rect">
            <a:avLst/>
          </a:prstGeom>
          <a:noFill/>
        </p:spPr>
        <p:txBody>
          <a:bodyPr wrap="square" rtlCol="0">
            <a:spAutoFit/>
          </a:bodyPr>
          <a:lstStyle/>
          <a:p>
            <a:pPr algn="just"/>
            <a:r>
              <a:rPr lang="en-GB" sz="2400" dirty="0"/>
              <a:t>The orangutan species   becoming extinct. Let’s try  to use less palm oil to help the animals. Some experts talk about this and said this should never happen again.</a:t>
            </a:r>
          </a:p>
          <a:p>
            <a:pPr algn="just"/>
            <a:endParaRPr lang="en-GB" sz="2400" dirty="0"/>
          </a:p>
          <a:p>
            <a:pPr algn="just"/>
            <a:r>
              <a:rPr lang="en-GB" sz="2400" dirty="0"/>
              <a:t>Reported </a:t>
            </a:r>
            <a:r>
              <a:rPr lang="en-GB" sz="2400"/>
              <a:t>by Jack</a:t>
            </a:r>
            <a:endParaRPr lang="en-GB" sz="2400" dirty="0"/>
          </a:p>
        </p:txBody>
      </p:sp>
      <p:sp>
        <p:nvSpPr>
          <p:cNvPr id="2" name="AutoShape 2" descr="http://images4.fanpop.com/image/photos/21800000/Romeo-romeo-and-juliet-1968-21831976-477-571.jpg"/>
          <p:cNvSpPr>
            <a:spLocks noChangeAspect="1" noChangeArrowheads="1"/>
          </p:cNvSpPr>
          <p:nvPr/>
        </p:nvSpPr>
        <p:spPr bwMode="auto">
          <a:xfrm>
            <a:off x="155575" y="-21097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http://images4.fanpop.com/image/photos/21800000/Romeo-romeo-and-juliet-1968-21831976-477-571.jpg"/>
          <p:cNvSpPr>
            <a:spLocks noChangeAspect="1" noChangeArrowheads="1"/>
          </p:cNvSpPr>
          <p:nvPr/>
        </p:nvSpPr>
        <p:spPr bwMode="auto">
          <a:xfrm>
            <a:off x="307975" y="-19573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http://images4.fanpop.com/image/photos/21800000/Romeo-romeo-and-juliet-1968-21831976-477-571.jpg"/>
          <p:cNvSpPr>
            <a:spLocks noChangeAspect="1" noChangeArrowheads="1"/>
          </p:cNvSpPr>
          <p:nvPr/>
        </p:nvSpPr>
        <p:spPr bwMode="auto">
          <a:xfrm>
            <a:off x="460375" y="-18049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p:cNvSpPr txBox="1"/>
          <p:nvPr/>
        </p:nvSpPr>
        <p:spPr>
          <a:xfrm>
            <a:off x="0" y="0"/>
            <a:ext cx="6857999" cy="246221"/>
          </a:xfrm>
          <a:prstGeom prst="rect">
            <a:avLst/>
          </a:prstGeom>
          <a:noFill/>
        </p:spPr>
        <p:txBody>
          <a:bodyPr wrap="square" rtlCol="0">
            <a:spAutoFit/>
          </a:bodyPr>
          <a:lstStyle/>
          <a:p>
            <a:r>
              <a:rPr lang="en-GB" sz="1000" dirty="0"/>
              <a:t>Name Jack                                                                                            Hot Write </a:t>
            </a:r>
            <a:endParaRPr lang="en-US" sz="1000" dirty="0"/>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0523" y="2595563"/>
            <a:ext cx="2613268" cy="1616397"/>
          </a:xfrm>
          <a:prstGeom prst="rect">
            <a:avLst/>
          </a:prstGeom>
        </p:spPr>
      </p:pic>
      <p:sp>
        <p:nvSpPr>
          <p:cNvPr id="13" name="5-Point Star 12"/>
          <p:cNvSpPr/>
          <p:nvPr/>
        </p:nvSpPr>
        <p:spPr>
          <a:xfrm>
            <a:off x="6309775" y="201076"/>
            <a:ext cx="288032" cy="288032"/>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79425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51520"/>
            <a:ext cx="4149080" cy="954107"/>
          </a:xfrm>
          <a:prstGeom prst="rect">
            <a:avLst/>
          </a:prstGeom>
          <a:solidFill>
            <a:schemeClr val="bg2"/>
          </a:solidFill>
        </p:spPr>
        <p:txBody>
          <a:bodyPr wrap="square" rtlCol="0">
            <a:spAutoFit/>
          </a:bodyPr>
          <a:lstStyle/>
          <a:p>
            <a:r>
              <a:rPr lang="en-GB" sz="3200" b="1" dirty="0"/>
              <a:t>Headline</a:t>
            </a:r>
            <a:r>
              <a:rPr lang="en-GB" sz="2400" dirty="0"/>
              <a:t> – short, punchy, alliteration, play on words (pun)</a:t>
            </a:r>
          </a:p>
        </p:txBody>
      </p:sp>
      <p:sp>
        <p:nvSpPr>
          <p:cNvPr id="6" name="TextBox 5"/>
          <p:cNvSpPr txBox="1"/>
          <p:nvPr/>
        </p:nvSpPr>
        <p:spPr>
          <a:xfrm>
            <a:off x="16421" y="1358027"/>
            <a:ext cx="4149080" cy="954107"/>
          </a:xfrm>
          <a:prstGeom prst="rect">
            <a:avLst/>
          </a:prstGeom>
          <a:solidFill>
            <a:schemeClr val="bg2"/>
          </a:solidFill>
        </p:spPr>
        <p:txBody>
          <a:bodyPr wrap="square" rtlCol="0">
            <a:spAutoFit/>
          </a:bodyPr>
          <a:lstStyle/>
          <a:p>
            <a:r>
              <a:rPr lang="en-GB" sz="3200" b="1" dirty="0"/>
              <a:t>Quotes </a:t>
            </a:r>
            <a:r>
              <a:rPr lang="en-GB" sz="2400" dirty="0"/>
              <a:t>– reported or direct speech</a:t>
            </a:r>
          </a:p>
        </p:txBody>
      </p:sp>
      <p:sp>
        <p:nvSpPr>
          <p:cNvPr id="7" name="TextBox 6"/>
          <p:cNvSpPr txBox="1"/>
          <p:nvPr/>
        </p:nvSpPr>
        <p:spPr>
          <a:xfrm>
            <a:off x="-17835" y="2483767"/>
            <a:ext cx="4183335" cy="923330"/>
          </a:xfrm>
          <a:prstGeom prst="rect">
            <a:avLst/>
          </a:prstGeom>
          <a:solidFill>
            <a:schemeClr val="bg2"/>
          </a:solidFill>
        </p:spPr>
        <p:txBody>
          <a:bodyPr wrap="square" rtlCol="0">
            <a:spAutoFit/>
          </a:bodyPr>
          <a:lstStyle/>
          <a:p>
            <a:r>
              <a:rPr lang="en-GB" sz="3200" b="1" dirty="0"/>
              <a:t>Introductory statement </a:t>
            </a:r>
            <a:r>
              <a:rPr lang="en-GB" sz="2200" dirty="0"/>
              <a:t>– </a:t>
            </a:r>
            <a:r>
              <a:rPr lang="en-GB" sz="2200" dirty="0" err="1"/>
              <a:t>who,what,when,where,why,how</a:t>
            </a:r>
            <a:endParaRPr lang="en-GB" sz="2200" dirty="0"/>
          </a:p>
        </p:txBody>
      </p:sp>
      <p:sp>
        <p:nvSpPr>
          <p:cNvPr id="8" name="TextBox 7"/>
          <p:cNvSpPr txBox="1"/>
          <p:nvPr/>
        </p:nvSpPr>
        <p:spPr>
          <a:xfrm>
            <a:off x="-17835" y="3635895"/>
            <a:ext cx="4149080" cy="1077218"/>
          </a:xfrm>
          <a:prstGeom prst="rect">
            <a:avLst/>
          </a:prstGeom>
          <a:solidFill>
            <a:schemeClr val="bg2"/>
          </a:solidFill>
        </p:spPr>
        <p:txBody>
          <a:bodyPr wrap="square" rtlCol="0">
            <a:spAutoFit/>
          </a:bodyPr>
          <a:lstStyle/>
          <a:p>
            <a:r>
              <a:rPr lang="en-GB" sz="3200" b="1" dirty="0"/>
              <a:t>Facts </a:t>
            </a:r>
            <a:r>
              <a:rPr lang="en-GB" sz="2400" b="1" dirty="0"/>
              <a:t>(it is certain) </a:t>
            </a:r>
            <a:r>
              <a:rPr lang="en-GB" sz="3200" b="1" dirty="0"/>
              <a:t>and opinions </a:t>
            </a:r>
            <a:r>
              <a:rPr lang="en-GB" sz="2400" b="1" dirty="0"/>
              <a:t>(many believe)</a:t>
            </a:r>
            <a:endParaRPr lang="en-GB" sz="2400" dirty="0"/>
          </a:p>
        </p:txBody>
      </p:sp>
      <p:sp>
        <p:nvSpPr>
          <p:cNvPr id="9" name="TextBox 8"/>
          <p:cNvSpPr txBox="1"/>
          <p:nvPr/>
        </p:nvSpPr>
        <p:spPr>
          <a:xfrm>
            <a:off x="-708" y="5004047"/>
            <a:ext cx="4149080" cy="584775"/>
          </a:xfrm>
          <a:prstGeom prst="rect">
            <a:avLst/>
          </a:prstGeom>
          <a:solidFill>
            <a:schemeClr val="bg2"/>
          </a:solidFill>
        </p:spPr>
        <p:txBody>
          <a:bodyPr wrap="square" rtlCol="0">
            <a:spAutoFit/>
          </a:bodyPr>
          <a:lstStyle/>
          <a:p>
            <a:pPr algn="ctr"/>
            <a:r>
              <a:rPr lang="en-GB" sz="3200" b="1" dirty="0"/>
              <a:t>Formal tone</a:t>
            </a:r>
            <a:endParaRPr lang="en-GB" sz="2400" dirty="0"/>
          </a:p>
        </p:txBody>
      </p:sp>
      <p:sp>
        <p:nvSpPr>
          <p:cNvPr id="10" name="TextBox 9"/>
          <p:cNvSpPr txBox="1"/>
          <p:nvPr/>
        </p:nvSpPr>
        <p:spPr>
          <a:xfrm>
            <a:off x="16421" y="5823136"/>
            <a:ext cx="4149080" cy="584775"/>
          </a:xfrm>
          <a:prstGeom prst="rect">
            <a:avLst/>
          </a:prstGeom>
          <a:solidFill>
            <a:schemeClr val="bg2"/>
          </a:solidFill>
        </p:spPr>
        <p:txBody>
          <a:bodyPr wrap="square" rtlCol="0">
            <a:spAutoFit/>
          </a:bodyPr>
          <a:lstStyle/>
          <a:p>
            <a:pPr algn="ctr"/>
            <a:r>
              <a:rPr lang="en-GB" sz="3200" b="1" dirty="0"/>
              <a:t>Third Person</a:t>
            </a:r>
            <a:endParaRPr lang="en-GB" sz="2400" dirty="0"/>
          </a:p>
        </p:txBody>
      </p:sp>
      <p:sp>
        <p:nvSpPr>
          <p:cNvPr id="11" name="TextBox 10"/>
          <p:cNvSpPr txBox="1"/>
          <p:nvPr/>
        </p:nvSpPr>
        <p:spPr>
          <a:xfrm>
            <a:off x="-29642" y="6588224"/>
            <a:ext cx="4149080" cy="584775"/>
          </a:xfrm>
          <a:prstGeom prst="rect">
            <a:avLst/>
          </a:prstGeom>
          <a:solidFill>
            <a:schemeClr val="bg2"/>
          </a:solidFill>
        </p:spPr>
        <p:txBody>
          <a:bodyPr wrap="square" rtlCol="0">
            <a:spAutoFit/>
          </a:bodyPr>
          <a:lstStyle/>
          <a:p>
            <a:pPr algn="ctr"/>
            <a:r>
              <a:rPr lang="en-GB" sz="3200" b="1" dirty="0"/>
              <a:t>Chronological order</a:t>
            </a:r>
            <a:endParaRPr lang="en-GB" sz="2400" dirty="0"/>
          </a:p>
        </p:txBody>
      </p:sp>
      <p:sp>
        <p:nvSpPr>
          <p:cNvPr id="12" name="TextBox 11"/>
          <p:cNvSpPr txBox="1"/>
          <p:nvPr/>
        </p:nvSpPr>
        <p:spPr>
          <a:xfrm>
            <a:off x="-17835" y="7452320"/>
            <a:ext cx="4149080" cy="584775"/>
          </a:xfrm>
          <a:prstGeom prst="rect">
            <a:avLst/>
          </a:prstGeom>
          <a:solidFill>
            <a:schemeClr val="bg2"/>
          </a:solidFill>
        </p:spPr>
        <p:txBody>
          <a:bodyPr wrap="square" rtlCol="0">
            <a:spAutoFit/>
          </a:bodyPr>
          <a:lstStyle/>
          <a:p>
            <a:pPr algn="ctr"/>
            <a:r>
              <a:rPr lang="en-GB" sz="3200" b="1" dirty="0"/>
              <a:t>Mainly past tense</a:t>
            </a:r>
            <a:endParaRPr lang="en-GB" sz="2400" dirty="0"/>
          </a:p>
        </p:txBody>
      </p:sp>
      <p:sp>
        <p:nvSpPr>
          <p:cNvPr id="13" name="TextBox 12"/>
          <p:cNvSpPr txBox="1"/>
          <p:nvPr/>
        </p:nvSpPr>
        <p:spPr>
          <a:xfrm>
            <a:off x="-29642" y="8316416"/>
            <a:ext cx="4149080" cy="584775"/>
          </a:xfrm>
          <a:prstGeom prst="rect">
            <a:avLst/>
          </a:prstGeom>
          <a:solidFill>
            <a:schemeClr val="bg2"/>
          </a:solidFill>
        </p:spPr>
        <p:txBody>
          <a:bodyPr wrap="square" rtlCol="0">
            <a:spAutoFit/>
          </a:bodyPr>
          <a:lstStyle/>
          <a:p>
            <a:pPr algn="ctr"/>
            <a:r>
              <a:rPr lang="en-GB" sz="3200" b="1" dirty="0"/>
              <a:t>Conclusion</a:t>
            </a:r>
            <a:endParaRPr lang="en-GB" sz="2400" dirty="0"/>
          </a:p>
        </p:txBody>
      </p:sp>
    </p:spTree>
    <p:extLst>
      <p:ext uri="{BB962C8B-B14F-4D97-AF65-F5344CB8AC3E}">
        <p14:creationId xmlns:p14="http://schemas.microsoft.com/office/powerpoint/2010/main" val="1254900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510</TotalTime>
  <Words>179</Words>
  <Application>Microsoft Office PowerPoint</Application>
  <PresentationFormat>On-screen Show (4:3)</PresentationFormat>
  <Paragraphs>18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Castellar</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Wirth</dc:creator>
  <cp:lastModifiedBy>Andrea Wirth</cp:lastModifiedBy>
  <cp:revision>38</cp:revision>
  <cp:lastPrinted>2019-01-28T16:59:30Z</cp:lastPrinted>
  <dcterms:created xsi:type="dcterms:W3CDTF">2013-03-03T20:59:17Z</dcterms:created>
  <dcterms:modified xsi:type="dcterms:W3CDTF">2022-04-04T20:50:05Z</dcterms:modified>
</cp:coreProperties>
</file>