
<file path=[Content_Types].xml><?xml version="1.0" encoding="utf-8"?>
<Types xmlns="http://schemas.openxmlformats.org/package/2006/content-types">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Lst>
  <p:sldSz cx="6858000" cy="9144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varScale="1">
        <p:scale>
          <a:sx n="54" d="100"/>
          <a:sy n="54" d="100"/>
        </p:scale>
        <p:origin x="2682" y="96"/>
      </p:cViewPr>
      <p:guideLst>
        <p:guide orient="horz" pos="288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2840568"/>
            <a:ext cx="5829300" cy="1960033"/>
          </a:xfrm>
        </p:spPr>
        <p:txBody>
          <a:bodyPr/>
          <a:lstStyle/>
          <a:p>
            <a:r>
              <a:rPr lang="en-US"/>
              <a:t>Click to edit Master title style</a:t>
            </a:r>
            <a:endParaRPr lang="en-GB"/>
          </a:p>
        </p:txBody>
      </p:sp>
      <p:sp>
        <p:nvSpPr>
          <p:cNvPr id="3" name="Subtitle 2"/>
          <p:cNvSpPr>
            <a:spLocks noGrp="1"/>
          </p:cNvSpPr>
          <p:nvPr>
            <p:ph type="subTitle" idx="1"/>
          </p:nvPr>
        </p:nvSpPr>
        <p:spPr>
          <a:xfrm>
            <a:off x="1028700" y="5181600"/>
            <a:ext cx="4800600" cy="23368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AE467F2-5FDD-4AB4-AB3E-4B85BA2390E1}" type="datetimeFigureOut">
              <a:rPr lang="en-GB" smtClean="0"/>
              <a:t>04/04/2022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9BCBB61-22BC-4FDC-9E02-5D661D87C051}" type="slidenum">
              <a:rPr lang="en-GB" smtClean="0"/>
              <a:t>‹#›</a:t>
            </a:fld>
            <a:endParaRPr lang="en-GB"/>
          </a:p>
        </p:txBody>
      </p:sp>
    </p:spTree>
    <p:extLst>
      <p:ext uri="{BB962C8B-B14F-4D97-AF65-F5344CB8AC3E}">
        <p14:creationId xmlns:p14="http://schemas.microsoft.com/office/powerpoint/2010/main" val="33663176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AE467F2-5FDD-4AB4-AB3E-4B85BA2390E1}" type="datetimeFigureOut">
              <a:rPr lang="en-GB" smtClean="0"/>
              <a:t>04/04/2022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9BCBB61-22BC-4FDC-9E02-5D661D87C051}" type="slidenum">
              <a:rPr lang="en-GB" smtClean="0"/>
              <a:t>‹#›</a:t>
            </a:fld>
            <a:endParaRPr lang="en-GB"/>
          </a:p>
        </p:txBody>
      </p:sp>
    </p:spTree>
    <p:extLst>
      <p:ext uri="{BB962C8B-B14F-4D97-AF65-F5344CB8AC3E}">
        <p14:creationId xmlns:p14="http://schemas.microsoft.com/office/powerpoint/2010/main" val="23428794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1735" y="5875867"/>
            <a:ext cx="5829300" cy="1816100"/>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541735" y="3875618"/>
            <a:ext cx="5829300" cy="2000249"/>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AE467F2-5FDD-4AB4-AB3E-4B85BA2390E1}" type="datetimeFigureOut">
              <a:rPr lang="en-GB" smtClean="0"/>
              <a:t>04/04/2022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9BCBB61-22BC-4FDC-9E02-5D661D87C051}" type="slidenum">
              <a:rPr lang="en-GB" smtClean="0"/>
              <a:t>‹#›</a:t>
            </a:fld>
            <a:endParaRPr lang="en-GB"/>
          </a:p>
        </p:txBody>
      </p:sp>
    </p:spTree>
    <p:extLst>
      <p:ext uri="{BB962C8B-B14F-4D97-AF65-F5344CB8AC3E}">
        <p14:creationId xmlns:p14="http://schemas.microsoft.com/office/powerpoint/2010/main" val="40285667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257175" y="2844800"/>
            <a:ext cx="2257425" cy="80454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2628900" y="2844800"/>
            <a:ext cx="2257425" cy="80454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AE467F2-5FDD-4AB4-AB3E-4B85BA2390E1}" type="datetimeFigureOut">
              <a:rPr lang="en-GB" smtClean="0"/>
              <a:t>04/04/2022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9BCBB61-22BC-4FDC-9E02-5D661D87C051}" type="slidenum">
              <a:rPr lang="en-GB" smtClean="0"/>
              <a:t>‹#›</a:t>
            </a:fld>
            <a:endParaRPr lang="en-GB"/>
          </a:p>
        </p:txBody>
      </p:sp>
    </p:spTree>
    <p:extLst>
      <p:ext uri="{BB962C8B-B14F-4D97-AF65-F5344CB8AC3E}">
        <p14:creationId xmlns:p14="http://schemas.microsoft.com/office/powerpoint/2010/main" val="8563891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42900" y="366184"/>
            <a:ext cx="6172200" cy="1524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342900" y="2046817"/>
            <a:ext cx="303014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342900" y="2899833"/>
            <a:ext cx="303014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3483769" y="2046817"/>
            <a:ext cx="303133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483769" y="2899833"/>
            <a:ext cx="303133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AE467F2-5FDD-4AB4-AB3E-4B85BA2390E1}" type="datetimeFigureOut">
              <a:rPr lang="en-GB" smtClean="0"/>
              <a:t>04/04/2022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9BCBB61-22BC-4FDC-9E02-5D661D87C051}" type="slidenum">
              <a:rPr lang="en-GB" smtClean="0"/>
              <a:t>‹#›</a:t>
            </a:fld>
            <a:endParaRPr lang="en-GB"/>
          </a:p>
        </p:txBody>
      </p:sp>
    </p:spTree>
    <p:extLst>
      <p:ext uri="{BB962C8B-B14F-4D97-AF65-F5344CB8AC3E}">
        <p14:creationId xmlns:p14="http://schemas.microsoft.com/office/powerpoint/2010/main" val="32184250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AE467F2-5FDD-4AB4-AB3E-4B85BA2390E1}" type="datetimeFigureOut">
              <a:rPr lang="en-GB" smtClean="0"/>
              <a:t>04/04/2022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9BCBB61-22BC-4FDC-9E02-5D661D87C051}" type="slidenum">
              <a:rPr lang="en-GB" smtClean="0"/>
              <a:t>‹#›</a:t>
            </a:fld>
            <a:endParaRPr lang="en-GB"/>
          </a:p>
        </p:txBody>
      </p:sp>
    </p:spTree>
    <p:extLst>
      <p:ext uri="{BB962C8B-B14F-4D97-AF65-F5344CB8AC3E}">
        <p14:creationId xmlns:p14="http://schemas.microsoft.com/office/powerpoint/2010/main" val="9284757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AE467F2-5FDD-4AB4-AB3E-4B85BA2390E1}" type="datetimeFigureOut">
              <a:rPr lang="en-GB" smtClean="0"/>
              <a:t>04/04/2022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9BCBB61-22BC-4FDC-9E02-5D661D87C051}" type="slidenum">
              <a:rPr lang="en-GB" smtClean="0"/>
              <a:t>‹#›</a:t>
            </a:fld>
            <a:endParaRPr lang="en-GB"/>
          </a:p>
        </p:txBody>
      </p:sp>
    </p:spTree>
    <p:extLst>
      <p:ext uri="{BB962C8B-B14F-4D97-AF65-F5344CB8AC3E}">
        <p14:creationId xmlns:p14="http://schemas.microsoft.com/office/powerpoint/2010/main" val="42054755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00" y="364067"/>
            <a:ext cx="2256235" cy="154940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2681287" y="364067"/>
            <a:ext cx="3833813" cy="7804151"/>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342900" y="1913467"/>
            <a:ext cx="2256235" cy="625475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AE467F2-5FDD-4AB4-AB3E-4B85BA2390E1}" type="datetimeFigureOut">
              <a:rPr lang="en-GB" smtClean="0"/>
              <a:t>04/04/2022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9BCBB61-22BC-4FDC-9E02-5D661D87C051}" type="slidenum">
              <a:rPr lang="en-GB" smtClean="0"/>
              <a:t>‹#›</a:t>
            </a:fld>
            <a:endParaRPr lang="en-GB"/>
          </a:p>
        </p:txBody>
      </p:sp>
    </p:spTree>
    <p:extLst>
      <p:ext uri="{BB962C8B-B14F-4D97-AF65-F5344CB8AC3E}">
        <p14:creationId xmlns:p14="http://schemas.microsoft.com/office/powerpoint/2010/main" val="1525627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44216" y="6400800"/>
            <a:ext cx="4114800" cy="755651"/>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344216" y="817033"/>
            <a:ext cx="41148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344216" y="7156451"/>
            <a:ext cx="4114800" cy="107314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AE467F2-5FDD-4AB4-AB3E-4B85BA2390E1}" type="datetimeFigureOut">
              <a:rPr lang="en-GB" smtClean="0"/>
              <a:t>04/04/2022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9BCBB61-22BC-4FDC-9E02-5D661D87C051}" type="slidenum">
              <a:rPr lang="en-GB" smtClean="0"/>
              <a:t>‹#›</a:t>
            </a:fld>
            <a:endParaRPr lang="en-GB"/>
          </a:p>
        </p:txBody>
      </p:sp>
    </p:spTree>
    <p:extLst>
      <p:ext uri="{BB962C8B-B14F-4D97-AF65-F5344CB8AC3E}">
        <p14:creationId xmlns:p14="http://schemas.microsoft.com/office/powerpoint/2010/main" val="19856213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AE467F2-5FDD-4AB4-AB3E-4B85BA2390E1}" type="datetimeFigureOut">
              <a:rPr lang="en-GB" smtClean="0"/>
              <a:t>04/04/2022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9BCBB61-22BC-4FDC-9E02-5D661D87C051}" type="slidenum">
              <a:rPr lang="en-GB" smtClean="0"/>
              <a:t>‹#›</a:t>
            </a:fld>
            <a:endParaRPr lang="en-GB"/>
          </a:p>
        </p:txBody>
      </p:sp>
    </p:spTree>
    <p:extLst>
      <p:ext uri="{BB962C8B-B14F-4D97-AF65-F5344CB8AC3E}">
        <p14:creationId xmlns:p14="http://schemas.microsoft.com/office/powerpoint/2010/main" val="21101126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729037" y="488951"/>
            <a:ext cx="1157288" cy="10401300"/>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257175" y="488951"/>
            <a:ext cx="3357563" cy="104013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AE467F2-5FDD-4AB4-AB3E-4B85BA2390E1}" type="datetimeFigureOut">
              <a:rPr lang="en-GB" smtClean="0"/>
              <a:t>04/04/2022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9BCBB61-22BC-4FDC-9E02-5D661D87C051}" type="slidenum">
              <a:rPr lang="en-GB" smtClean="0"/>
              <a:t>‹#›</a:t>
            </a:fld>
            <a:endParaRPr lang="en-GB"/>
          </a:p>
        </p:txBody>
      </p:sp>
    </p:spTree>
    <p:extLst>
      <p:ext uri="{BB962C8B-B14F-4D97-AF65-F5344CB8AC3E}">
        <p14:creationId xmlns:p14="http://schemas.microsoft.com/office/powerpoint/2010/main" val="3462461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42900" y="366184"/>
            <a:ext cx="6172200" cy="1524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342900" y="2133601"/>
            <a:ext cx="6172200" cy="603461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342900" y="8475134"/>
            <a:ext cx="1600200" cy="486833"/>
          </a:xfrm>
          <a:prstGeom prst="rect">
            <a:avLst/>
          </a:prstGeom>
        </p:spPr>
        <p:txBody>
          <a:bodyPr vert="horz" lIns="91440" tIns="45720" rIns="91440" bIns="45720" rtlCol="0" anchor="ctr"/>
          <a:lstStyle>
            <a:lvl1pPr algn="l">
              <a:defRPr sz="1200">
                <a:solidFill>
                  <a:schemeClr val="tx1">
                    <a:tint val="75000"/>
                  </a:schemeClr>
                </a:solidFill>
              </a:defRPr>
            </a:lvl1pPr>
          </a:lstStyle>
          <a:p>
            <a:fld id="{BAE467F2-5FDD-4AB4-AB3E-4B85BA2390E1}" type="datetimeFigureOut">
              <a:rPr lang="en-GB" smtClean="0"/>
              <a:t>04/04/2022</a:t>
            </a:fld>
            <a:endParaRPr lang="en-GB"/>
          </a:p>
        </p:txBody>
      </p:sp>
      <p:sp>
        <p:nvSpPr>
          <p:cNvPr id="5" name="Footer Placeholder 4"/>
          <p:cNvSpPr>
            <a:spLocks noGrp="1"/>
          </p:cNvSpPr>
          <p:nvPr>
            <p:ph type="ftr" sz="quarter" idx="3"/>
          </p:nvPr>
        </p:nvSpPr>
        <p:spPr>
          <a:xfrm>
            <a:off x="2343150" y="8475134"/>
            <a:ext cx="2171700" cy="48683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914900" y="8475134"/>
            <a:ext cx="1600200" cy="486833"/>
          </a:xfrm>
          <a:prstGeom prst="rect">
            <a:avLst/>
          </a:prstGeom>
        </p:spPr>
        <p:txBody>
          <a:bodyPr vert="horz" lIns="91440" tIns="45720" rIns="91440" bIns="45720" rtlCol="0" anchor="ctr"/>
          <a:lstStyle>
            <a:lvl1pPr algn="r">
              <a:defRPr sz="1200">
                <a:solidFill>
                  <a:schemeClr val="tx1">
                    <a:tint val="75000"/>
                  </a:schemeClr>
                </a:solidFill>
              </a:defRPr>
            </a:lvl1pPr>
          </a:lstStyle>
          <a:p>
            <a:fld id="{E9BCBB61-22BC-4FDC-9E02-5D661D87C051}" type="slidenum">
              <a:rPr lang="en-GB" smtClean="0"/>
              <a:t>‹#›</a:t>
            </a:fld>
            <a:endParaRPr lang="en-GB"/>
          </a:p>
        </p:txBody>
      </p:sp>
    </p:spTree>
    <p:extLst>
      <p:ext uri="{BB962C8B-B14F-4D97-AF65-F5344CB8AC3E}">
        <p14:creationId xmlns:p14="http://schemas.microsoft.com/office/powerpoint/2010/main" val="197601561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tmp"/><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 y="149776"/>
            <a:ext cx="6858000" cy="1046440"/>
          </a:xfrm>
          <a:prstGeom prst="rect">
            <a:avLst/>
          </a:prstGeom>
          <a:noFill/>
        </p:spPr>
        <p:txBody>
          <a:bodyPr wrap="square" rtlCol="0">
            <a:spAutoFit/>
          </a:bodyPr>
          <a:lstStyle/>
          <a:p>
            <a:pPr algn="ctr"/>
            <a:r>
              <a:rPr lang="en-GB" sz="6200" b="1" dirty="0">
                <a:latin typeface="Castellar" pitchFamily="18" charset="0"/>
              </a:rPr>
              <a:t>The Times </a:t>
            </a:r>
            <a:endParaRPr lang="en-GB" sz="1050" b="1" dirty="0">
              <a:latin typeface="Castellar" pitchFamily="18" charset="0"/>
            </a:endParaRPr>
          </a:p>
        </p:txBody>
      </p:sp>
      <p:sp>
        <p:nvSpPr>
          <p:cNvPr id="6" name="TextBox 5"/>
          <p:cNvSpPr txBox="1"/>
          <p:nvPr/>
        </p:nvSpPr>
        <p:spPr>
          <a:xfrm>
            <a:off x="-32673" y="1019198"/>
            <a:ext cx="6828822" cy="1200329"/>
          </a:xfrm>
          <a:prstGeom prst="rect">
            <a:avLst/>
          </a:prstGeom>
          <a:noFill/>
        </p:spPr>
        <p:txBody>
          <a:bodyPr wrap="square" rtlCol="0">
            <a:spAutoFit/>
          </a:bodyPr>
          <a:lstStyle/>
          <a:p>
            <a:pPr algn="ctr"/>
            <a:r>
              <a:rPr lang="en-GB" sz="3600" b="1" dirty="0">
                <a:latin typeface="Times New Roman" pitchFamily="18" charset="0"/>
                <a:cs typeface="Times New Roman" pitchFamily="18" charset="0"/>
              </a:rPr>
              <a:t>World watches as orangutan defends home from awful digger.</a:t>
            </a:r>
          </a:p>
        </p:txBody>
      </p:sp>
      <p:sp>
        <p:nvSpPr>
          <p:cNvPr id="10" name="TextBox 9"/>
          <p:cNvSpPr txBox="1"/>
          <p:nvPr/>
        </p:nvSpPr>
        <p:spPr>
          <a:xfrm>
            <a:off x="3429000" y="4308650"/>
            <a:ext cx="3312368" cy="4124206"/>
          </a:xfrm>
          <a:prstGeom prst="rect">
            <a:avLst/>
          </a:prstGeom>
          <a:noFill/>
        </p:spPr>
        <p:txBody>
          <a:bodyPr wrap="square" rtlCol="0">
            <a:spAutoFit/>
          </a:bodyPr>
          <a:lstStyle/>
          <a:p>
            <a:pPr algn="just"/>
            <a:endParaRPr lang="en-GB" sz="1200" dirty="0"/>
          </a:p>
          <a:p>
            <a:pPr algn="just"/>
            <a:r>
              <a:rPr lang="en-GB" sz="1200" dirty="0"/>
              <a:t>Later that day, some of the people started to badly complain and shout at the digger because of the bad situation and they became really frustrated. One of the local residents stated, “ I don’t agree with this.”</a:t>
            </a:r>
          </a:p>
          <a:p>
            <a:pPr algn="just"/>
            <a:endParaRPr lang="en-GB" sz="1200" dirty="0"/>
          </a:p>
          <a:p>
            <a:pPr algn="just"/>
            <a:r>
              <a:rPr lang="en-GB" sz="1200" dirty="0"/>
              <a:t>Sir David </a:t>
            </a:r>
            <a:r>
              <a:rPr lang="en-GB" sz="1200" dirty="0" err="1"/>
              <a:t>Attemborough</a:t>
            </a:r>
            <a:r>
              <a:rPr lang="en-GB" sz="1200" dirty="0"/>
              <a:t> exclaimed that all people needed to start to make a change and stop all these different and beautiful creatures getting extinct and their habitats destroyed. Another Twitter follower stated, “ EVERYBODY, we need to change this. Stop sitting around. We need act and make rainforests survive!“ So now everyone needs to help all of these rainforest animals have and keep their homes and make the deadly diggers stop destroying animals’ habitats, and make a difference.</a:t>
            </a:r>
          </a:p>
          <a:p>
            <a:pPr algn="just"/>
            <a:endParaRPr lang="en-GB" sz="1200" dirty="0"/>
          </a:p>
          <a:p>
            <a:pPr algn="just"/>
            <a:r>
              <a:rPr lang="en-GB" sz="1200" dirty="0"/>
              <a:t>Reported </a:t>
            </a:r>
            <a:r>
              <a:rPr lang="en-GB" sz="1200"/>
              <a:t>by  Izzy</a:t>
            </a:r>
            <a:endParaRPr lang="en-GB" sz="1200" dirty="0"/>
          </a:p>
          <a:p>
            <a:pPr algn="just"/>
            <a:endParaRPr lang="en-GB" sz="1100" dirty="0"/>
          </a:p>
          <a:p>
            <a:pPr algn="just"/>
            <a:endParaRPr lang="en-GB" sz="1100" dirty="0"/>
          </a:p>
        </p:txBody>
      </p:sp>
      <p:sp>
        <p:nvSpPr>
          <p:cNvPr id="2" name="AutoShape 2" descr="http://images4.fanpop.com/image/photos/21800000/Romeo-romeo-and-juliet-1968-21831976-477-571.jpg"/>
          <p:cNvSpPr>
            <a:spLocks noChangeAspect="1" noChangeArrowheads="1"/>
          </p:cNvSpPr>
          <p:nvPr/>
        </p:nvSpPr>
        <p:spPr bwMode="auto">
          <a:xfrm>
            <a:off x="260193" y="-1860270"/>
            <a:ext cx="3676650" cy="44005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 name="AutoShape 4" descr="http://images4.fanpop.com/image/photos/21800000/Romeo-romeo-and-juliet-1968-21831976-477-571.jpg"/>
          <p:cNvSpPr>
            <a:spLocks noChangeAspect="1" noChangeArrowheads="1"/>
          </p:cNvSpPr>
          <p:nvPr/>
        </p:nvSpPr>
        <p:spPr bwMode="auto">
          <a:xfrm>
            <a:off x="307975" y="-1957388"/>
            <a:ext cx="3676650" cy="44005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 name="AutoShape 6" descr="http://images4.fanpop.com/image/photos/21800000/Romeo-romeo-and-juliet-1968-21831976-477-571.jpg"/>
          <p:cNvSpPr>
            <a:spLocks noChangeAspect="1" noChangeArrowheads="1"/>
          </p:cNvSpPr>
          <p:nvPr/>
        </p:nvSpPr>
        <p:spPr bwMode="auto">
          <a:xfrm>
            <a:off x="632370" y="-1865487"/>
            <a:ext cx="3676650" cy="44005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TextBox 10"/>
          <p:cNvSpPr txBox="1"/>
          <p:nvPr/>
        </p:nvSpPr>
        <p:spPr>
          <a:xfrm>
            <a:off x="0" y="0"/>
            <a:ext cx="6857999" cy="246221"/>
          </a:xfrm>
          <a:prstGeom prst="rect">
            <a:avLst/>
          </a:prstGeom>
          <a:noFill/>
        </p:spPr>
        <p:txBody>
          <a:bodyPr wrap="square" rtlCol="0">
            <a:spAutoFit/>
          </a:bodyPr>
          <a:lstStyle/>
          <a:p>
            <a:r>
              <a:rPr lang="en-GB" sz="1000" dirty="0"/>
              <a:t>Name</a:t>
            </a:r>
            <a:r>
              <a:rPr lang="en-GB" sz="1000"/>
              <a:t>: Izzy                                                                                  </a:t>
            </a:r>
            <a:r>
              <a:rPr lang="en-GB" sz="1000" dirty="0"/>
              <a:t>Hot Write </a:t>
            </a:r>
            <a:endParaRPr lang="en-US" sz="1000" dirty="0"/>
          </a:p>
        </p:txBody>
      </p:sp>
      <p:pic>
        <p:nvPicPr>
          <p:cNvPr id="12" name="Picture 11"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06133" y="2537799"/>
            <a:ext cx="2459171" cy="1521083"/>
          </a:xfrm>
          <a:prstGeom prst="rect">
            <a:avLst/>
          </a:prstGeom>
        </p:spPr>
      </p:pic>
      <p:sp>
        <p:nvSpPr>
          <p:cNvPr id="13" name="5-Point Star 12"/>
          <p:cNvSpPr/>
          <p:nvPr/>
        </p:nvSpPr>
        <p:spPr>
          <a:xfrm>
            <a:off x="6309775" y="201076"/>
            <a:ext cx="288032" cy="288032"/>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1E304F7C-33B2-45A9-ADF6-54898551B5A8}"/>
              </a:ext>
            </a:extLst>
          </p:cNvPr>
          <p:cNvSpPr txBox="1"/>
          <p:nvPr/>
        </p:nvSpPr>
        <p:spPr>
          <a:xfrm>
            <a:off x="69371" y="2443164"/>
            <a:ext cx="3312368" cy="7109639"/>
          </a:xfrm>
          <a:prstGeom prst="rect">
            <a:avLst/>
          </a:prstGeom>
          <a:noFill/>
        </p:spPr>
        <p:txBody>
          <a:bodyPr wrap="square" rtlCol="0">
            <a:spAutoFit/>
          </a:bodyPr>
          <a:lstStyle/>
          <a:p>
            <a:pPr algn="just"/>
            <a:r>
              <a:rPr lang="en-GB" sz="1200" b="1" dirty="0"/>
              <a:t>Yesterday, in a rainforest in Borneo (south east Asia), an awful thing happened: a video went viral on the internet of an orangutan trying to save his own habitat from a digger which was trying to cut down the tree that seemed to be the orangutan’s home.</a:t>
            </a:r>
          </a:p>
          <a:p>
            <a:pPr algn="just"/>
            <a:endParaRPr lang="en-GB" sz="1200" b="1" dirty="0"/>
          </a:p>
          <a:p>
            <a:pPr algn="just"/>
            <a:r>
              <a:rPr lang="en-GB" sz="1200" dirty="0"/>
              <a:t>On Sunday at about 2pm, a digger was frantically trying to deforest the confused animal’s home. A member of the logging company stated, “I wasn't trying to hurt the orangutan. I was just trying to chop down the tree for palm oil that has been needed around here for our food and supplies." There were lots of comments on social media that did not agree with how it looked and how the digger driver did not stop cutting down the tree.</a:t>
            </a:r>
          </a:p>
          <a:p>
            <a:pPr algn="just"/>
            <a:endParaRPr lang="en-GB" sz="1200" dirty="0"/>
          </a:p>
          <a:p>
            <a:pPr algn="just"/>
            <a:r>
              <a:rPr lang="en-GB" sz="1200" dirty="0"/>
              <a:t>The orangutan passed back and forth and then soon tried to jump onto the digger. A campaigner from the Animal Right company stated that when they received a call from a distressed resident from a house near by, he could hear the animal from where his house was. </a:t>
            </a:r>
          </a:p>
          <a:p>
            <a:pPr algn="just"/>
            <a:endParaRPr lang="en-GB" sz="1200" dirty="0"/>
          </a:p>
          <a:p>
            <a:pPr algn="just"/>
            <a:r>
              <a:rPr lang="en-GB" sz="1200" dirty="0"/>
              <a:t>When animal rescue arrived , they tried to tranquilise the orangutan but the digger knocked it off and it landed on the dusty floor . Many people believed that the digger driver could not see the orangutan. Others claimed that the man in the digger was really selfish and really did not care about the harmless creature and that is why it was knocked off.</a:t>
            </a:r>
          </a:p>
          <a:p>
            <a:pPr algn="just"/>
            <a:endParaRPr lang="en-GB" sz="1200" dirty="0"/>
          </a:p>
          <a:p>
            <a:pPr algn="just"/>
            <a:endParaRPr lang="en-GB" sz="1200" dirty="0"/>
          </a:p>
          <a:p>
            <a:pPr algn="just"/>
            <a:endParaRPr lang="en-GB" sz="1200" dirty="0"/>
          </a:p>
          <a:p>
            <a:pPr algn="just"/>
            <a:endParaRPr lang="en-GB" sz="1200" dirty="0"/>
          </a:p>
          <a:p>
            <a:pPr algn="just"/>
            <a:endParaRPr lang="en-GB" sz="1200" b="1" dirty="0"/>
          </a:p>
          <a:p>
            <a:pPr algn="just"/>
            <a:endParaRPr lang="en-GB" sz="1200" b="1" dirty="0"/>
          </a:p>
        </p:txBody>
      </p:sp>
    </p:spTree>
    <p:extLst>
      <p:ext uri="{BB962C8B-B14F-4D97-AF65-F5344CB8AC3E}">
        <p14:creationId xmlns:p14="http://schemas.microsoft.com/office/powerpoint/2010/main" val="37794253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251520"/>
            <a:ext cx="4149080" cy="954107"/>
          </a:xfrm>
          <a:prstGeom prst="rect">
            <a:avLst/>
          </a:prstGeom>
          <a:solidFill>
            <a:schemeClr val="bg2"/>
          </a:solidFill>
        </p:spPr>
        <p:txBody>
          <a:bodyPr wrap="square" rtlCol="0">
            <a:spAutoFit/>
          </a:bodyPr>
          <a:lstStyle/>
          <a:p>
            <a:r>
              <a:rPr lang="en-GB" sz="3200" b="1" dirty="0"/>
              <a:t>Headline</a:t>
            </a:r>
            <a:r>
              <a:rPr lang="en-GB" sz="2400" dirty="0"/>
              <a:t> – short, punchy, alliteration, play on words (pun)</a:t>
            </a:r>
          </a:p>
        </p:txBody>
      </p:sp>
      <p:sp>
        <p:nvSpPr>
          <p:cNvPr id="6" name="TextBox 5"/>
          <p:cNvSpPr txBox="1"/>
          <p:nvPr/>
        </p:nvSpPr>
        <p:spPr>
          <a:xfrm>
            <a:off x="16421" y="1358027"/>
            <a:ext cx="4149080" cy="954107"/>
          </a:xfrm>
          <a:prstGeom prst="rect">
            <a:avLst/>
          </a:prstGeom>
          <a:solidFill>
            <a:schemeClr val="bg2"/>
          </a:solidFill>
        </p:spPr>
        <p:txBody>
          <a:bodyPr wrap="square" rtlCol="0">
            <a:spAutoFit/>
          </a:bodyPr>
          <a:lstStyle/>
          <a:p>
            <a:r>
              <a:rPr lang="en-GB" sz="3200" b="1" dirty="0"/>
              <a:t>Quotes </a:t>
            </a:r>
            <a:r>
              <a:rPr lang="en-GB" sz="2400" dirty="0"/>
              <a:t>– reported or direct speech</a:t>
            </a:r>
          </a:p>
        </p:txBody>
      </p:sp>
      <p:sp>
        <p:nvSpPr>
          <p:cNvPr id="7" name="TextBox 6"/>
          <p:cNvSpPr txBox="1"/>
          <p:nvPr/>
        </p:nvSpPr>
        <p:spPr>
          <a:xfrm>
            <a:off x="-17835" y="2483767"/>
            <a:ext cx="4183335" cy="923330"/>
          </a:xfrm>
          <a:prstGeom prst="rect">
            <a:avLst/>
          </a:prstGeom>
          <a:solidFill>
            <a:schemeClr val="bg2"/>
          </a:solidFill>
        </p:spPr>
        <p:txBody>
          <a:bodyPr wrap="square" rtlCol="0">
            <a:spAutoFit/>
          </a:bodyPr>
          <a:lstStyle/>
          <a:p>
            <a:r>
              <a:rPr lang="en-GB" sz="3200" b="1" dirty="0"/>
              <a:t>Introductory statement </a:t>
            </a:r>
            <a:r>
              <a:rPr lang="en-GB" sz="2200" dirty="0"/>
              <a:t>– </a:t>
            </a:r>
            <a:r>
              <a:rPr lang="en-GB" sz="2200" dirty="0" err="1"/>
              <a:t>who,what,when,where,why,how</a:t>
            </a:r>
            <a:endParaRPr lang="en-GB" sz="2200" dirty="0"/>
          </a:p>
        </p:txBody>
      </p:sp>
      <p:sp>
        <p:nvSpPr>
          <p:cNvPr id="8" name="TextBox 7"/>
          <p:cNvSpPr txBox="1"/>
          <p:nvPr/>
        </p:nvSpPr>
        <p:spPr>
          <a:xfrm>
            <a:off x="-17835" y="3635895"/>
            <a:ext cx="4149080" cy="1077218"/>
          </a:xfrm>
          <a:prstGeom prst="rect">
            <a:avLst/>
          </a:prstGeom>
          <a:solidFill>
            <a:schemeClr val="bg2"/>
          </a:solidFill>
        </p:spPr>
        <p:txBody>
          <a:bodyPr wrap="square" rtlCol="0">
            <a:spAutoFit/>
          </a:bodyPr>
          <a:lstStyle/>
          <a:p>
            <a:r>
              <a:rPr lang="en-GB" sz="3200" b="1" dirty="0"/>
              <a:t>Facts </a:t>
            </a:r>
            <a:r>
              <a:rPr lang="en-GB" sz="2400" b="1" dirty="0"/>
              <a:t>(it is certain) </a:t>
            </a:r>
            <a:r>
              <a:rPr lang="en-GB" sz="3200" b="1" dirty="0"/>
              <a:t>and opinions </a:t>
            </a:r>
            <a:r>
              <a:rPr lang="en-GB" sz="2400" b="1" dirty="0"/>
              <a:t>(many believe)</a:t>
            </a:r>
            <a:endParaRPr lang="en-GB" sz="2400" dirty="0"/>
          </a:p>
        </p:txBody>
      </p:sp>
      <p:sp>
        <p:nvSpPr>
          <p:cNvPr id="9" name="TextBox 8"/>
          <p:cNvSpPr txBox="1"/>
          <p:nvPr/>
        </p:nvSpPr>
        <p:spPr>
          <a:xfrm>
            <a:off x="-708" y="5004047"/>
            <a:ext cx="4149080" cy="584775"/>
          </a:xfrm>
          <a:prstGeom prst="rect">
            <a:avLst/>
          </a:prstGeom>
          <a:solidFill>
            <a:schemeClr val="bg2"/>
          </a:solidFill>
        </p:spPr>
        <p:txBody>
          <a:bodyPr wrap="square" rtlCol="0">
            <a:spAutoFit/>
          </a:bodyPr>
          <a:lstStyle/>
          <a:p>
            <a:pPr algn="ctr"/>
            <a:r>
              <a:rPr lang="en-GB" sz="3200" b="1" dirty="0"/>
              <a:t>Formal tone</a:t>
            </a:r>
            <a:endParaRPr lang="en-GB" sz="2400" dirty="0"/>
          </a:p>
        </p:txBody>
      </p:sp>
      <p:sp>
        <p:nvSpPr>
          <p:cNvPr id="10" name="TextBox 9"/>
          <p:cNvSpPr txBox="1"/>
          <p:nvPr/>
        </p:nvSpPr>
        <p:spPr>
          <a:xfrm>
            <a:off x="16421" y="5823136"/>
            <a:ext cx="4149080" cy="584775"/>
          </a:xfrm>
          <a:prstGeom prst="rect">
            <a:avLst/>
          </a:prstGeom>
          <a:solidFill>
            <a:schemeClr val="bg2"/>
          </a:solidFill>
        </p:spPr>
        <p:txBody>
          <a:bodyPr wrap="square" rtlCol="0">
            <a:spAutoFit/>
          </a:bodyPr>
          <a:lstStyle/>
          <a:p>
            <a:pPr algn="ctr"/>
            <a:r>
              <a:rPr lang="en-GB" sz="3200" b="1" dirty="0"/>
              <a:t>Third Person</a:t>
            </a:r>
            <a:endParaRPr lang="en-GB" sz="2400" dirty="0"/>
          </a:p>
        </p:txBody>
      </p:sp>
      <p:sp>
        <p:nvSpPr>
          <p:cNvPr id="11" name="TextBox 10"/>
          <p:cNvSpPr txBox="1"/>
          <p:nvPr/>
        </p:nvSpPr>
        <p:spPr>
          <a:xfrm>
            <a:off x="-29642" y="6588224"/>
            <a:ext cx="4149080" cy="584775"/>
          </a:xfrm>
          <a:prstGeom prst="rect">
            <a:avLst/>
          </a:prstGeom>
          <a:solidFill>
            <a:schemeClr val="bg2"/>
          </a:solidFill>
        </p:spPr>
        <p:txBody>
          <a:bodyPr wrap="square" rtlCol="0">
            <a:spAutoFit/>
          </a:bodyPr>
          <a:lstStyle/>
          <a:p>
            <a:pPr algn="ctr"/>
            <a:r>
              <a:rPr lang="en-GB" sz="3200" b="1" dirty="0"/>
              <a:t>Chronological order</a:t>
            </a:r>
            <a:endParaRPr lang="en-GB" sz="2400" dirty="0"/>
          </a:p>
        </p:txBody>
      </p:sp>
      <p:sp>
        <p:nvSpPr>
          <p:cNvPr id="12" name="TextBox 11"/>
          <p:cNvSpPr txBox="1"/>
          <p:nvPr/>
        </p:nvSpPr>
        <p:spPr>
          <a:xfrm>
            <a:off x="-17835" y="7452320"/>
            <a:ext cx="4149080" cy="584775"/>
          </a:xfrm>
          <a:prstGeom prst="rect">
            <a:avLst/>
          </a:prstGeom>
          <a:solidFill>
            <a:schemeClr val="bg2"/>
          </a:solidFill>
        </p:spPr>
        <p:txBody>
          <a:bodyPr wrap="square" rtlCol="0">
            <a:spAutoFit/>
          </a:bodyPr>
          <a:lstStyle/>
          <a:p>
            <a:pPr algn="ctr"/>
            <a:r>
              <a:rPr lang="en-GB" sz="3200" b="1" dirty="0"/>
              <a:t>Mainly past tense</a:t>
            </a:r>
            <a:endParaRPr lang="en-GB" sz="2400" dirty="0"/>
          </a:p>
        </p:txBody>
      </p:sp>
      <p:sp>
        <p:nvSpPr>
          <p:cNvPr id="13" name="TextBox 12"/>
          <p:cNvSpPr txBox="1"/>
          <p:nvPr/>
        </p:nvSpPr>
        <p:spPr>
          <a:xfrm>
            <a:off x="-29642" y="8316416"/>
            <a:ext cx="4149080" cy="584775"/>
          </a:xfrm>
          <a:prstGeom prst="rect">
            <a:avLst/>
          </a:prstGeom>
          <a:solidFill>
            <a:schemeClr val="bg2"/>
          </a:solidFill>
        </p:spPr>
        <p:txBody>
          <a:bodyPr wrap="square" rtlCol="0">
            <a:spAutoFit/>
          </a:bodyPr>
          <a:lstStyle/>
          <a:p>
            <a:pPr algn="ctr"/>
            <a:r>
              <a:rPr lang="en-GB" sz="3200" b="1" dirty="0"/>
              <a:t>Conclusion</a:t>
            </a:r>
            <a:endParaRPr lang="en-GB" sz="2400" dirty="0"/>
          </a:p>
        </p:txBody>
      </p:sp>
    </p:spTree>
    <p:extLst>
      <p:ext uri="{BB962C8B-B14F-4D97-AF65-F5344CB8AC3E}">
        <p14:creationId xmlns:p14="http://schemas.microsoft.com/office/powerpoint/2010/main" val="125490071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546</TotalTime>
  <Words>463</Words>
  <Application>Microsoft Office PowerPoint</Application>
  <PresentationFormat>On-screen Show (4:3)</PresentationFormat>
  <Paragraphs>29</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Castellar</vt:lpstr>
      <vt:lpstr>Times New Roman</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Andrea Wirth</dc:creator>
  <cp:lastModifiedBy>Andrea Wirth</cp:lastModifiedBy>
  <cp:revision>40</cp:revision>
  <cp:lastPrinted>2022-02-16T21:33:13Z</cp:lastPrinted>
  <dcterms:created xsi:type="dcterms:W3CDTF">2013-03-03T20:59:17Z</dcterms:created>
  <dcterms:modified xsi:type="dcterms:W3CDTF">2022-04-04T20:50:35Z</dcterms:modified>
</cp:coreProperties>
</file>