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embeddedFontLst>
    <p:embeddedFont>
      <p:font typeface="Playfair Display"/>
      <p:regular r:id="rId12"/>
      <p:bold r:id="rId13"/>
      <p:italic r:id="rId14"/>
      <p:boldItalic r:id="rId15"/>
    </p:embeddedFont>
    <p:embeddedFont>
      <p:font typeface="Montserrat"/>
      <p:regular r:id="rId16"/>
      <p:bold r:id="rId17"/>
      <p:italic r:id="rId18"/>
      <p:boldItalic r:id="rId19"/>
    </p:embeddedFont>
    <p:embeddedFont>
      <p:font typeface="Oswald"/>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swald-regular.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Oswald-bold.fntdata"/><Relationship Id="rId13" Type="http://schemas.openxmlformats.org/officeDocument/2006/relationships/font" Target="fonts/PlayfairDisplay-bold.fntdata"/><Relationship Id="rId12" Type="http://schemas.openxmlformats.org/officeDocument/2006/relationships/font" Target="fonts/PlayfairDisplay-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PlayfairDisplay-boldItalic.fntdata"/><Relationship Id="rId14" Type="http://schemas.openxmlformats.org/officeDocument/2006/relationships/font" Target="fonts/PlayfairDisplay-italic.fntdata"/><Relationship Id="rId17" Type="http://schemas.openxmlformats.org/officeDocument/2006/relationships/font" Target="fonts/Montserrat-bold.fntdata"/><Relationship Id="rId16" Type="http://schemas.openxmlformats.org/officeDocument/2006/relationships/font" Target="fonts/Montserrat-regular.fntdata"/><Relationship Id="rId5" Type="http://schemas.openxmlformats.org/officeDocument/2006/relationships/notesMaster" Target="notesMasters/notesMaster1.xml"/><Relationship Id="rId19" Type="http://schemas.openxmlformats.org/officeDocument/2006/relationships/font" Target="fonts/Montserrat-boldItalic.fntdata"/><Relationship Id="rId6" Type="http://schemas.openxmlformats.org/officeDocument/2006/relationships/slide" Target="slides/slide1.xml"/><Relationship Id="rId18" Type="http://schemas.openxmlformats.org/officeDocument/2006/relationships/font" Target="fonts/Montserrat-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4" name="Shape 54"/>
        <p:cNvGrpSpPr/>
        <p:nvPr/>
      </p:nvGrpSpPr>
      <p:grpSpPr>
        <a:xfrm>
          <a:off x="0" y="0"/>
          <a:ext cx="0" cy="0"/>
          <a:chOff x="0" y="0"/>
          <a:chExt cx="0" cy="0"/>
        </a:xfrm>
      </p:grpSpPr>
      <p:sp>
        <p:nvSpPr>
          <p:cNvPr id="55" name="Google Shape;5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6" name="Google Shape;5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 name="Shape 60"/>
        <p:cNvGrpSpPr/>
        <p:nvPr/>
      </p:nvGrpSpPr>
      <p:grpSpPr>
        <a:xfrm>
          <a:off x="0" y="0"/>
          <a:ext cx="0" cy="0"/>
          <a:chOff x="0" y="0"/>
          <a:chExt cx="0" cy="0"/>
        </a:xfrm>
      </p:grpSpPr>
      <p:sp>
        <p:nvSpPr>
          <p:cNvPr id="61" name="Google Shape;61;g824d46de8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824d46de8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 name="Shape 70"/>
        <p:cNvGrpSpPr/>
        <p:nvPr/>
      </p:nvGrpSpPr>
      <p:grpSpPr>
        <a:xfrm>
          <a:off x="0" y="0"/>
          <a:ext cx="0" cy="0"/>
          <a:chOff x="0" y="0"/>
          <a:chExt cx="0" cy="0"/>
        </a:xfrm>
      </p:grpSpPr>
      <p:sp>
        <p:nvSpPr>
          <p:cNvPr id="71" name="Google Shape;71;g824d46deeb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824d46deeb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9" name="Shape 79"/>
        <p:cNvGrpSpPr/>
        <p:nvPr/>
      </p:nvGrpSpPr>
      <p:grpSpPr>
        <a:xfrm>
          <a:off x="0" y="0"/>
          <a:ext cx="0" cy="0"/>
          <a:chOff x="0" y="0"/>
          <a:chExt cx="0" cy="0"/>
        </a:xfrm>
      </p:grpSpPr>
      <p:sp>
        <p:nvSpPr>
          <p:cNvPr id="80" name="Google Shape;80;g8c17a334f1_3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8c17a334f1_3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7" name="Shape 87"/>
        <p:cNvGrpSpPr/>
        <p:nvPr/>
      </p:nvGrpSpPr>
      <p:grpSpPr>
        <a:xfrm>
          <a:off x="0" y="0"/>
          <a:ext cx="0" cy="0"/>
          <a:chOff x="0" y="0"/>
          <a:chExt cx="0" cy="0"/>
        </a:xfrm>
      </p:grpSpPr>
      <p:sp>
        <p:nvSpPr>
          <p:cNvPr id="88" name="Google Shape;88;g8c17a334f1_3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8c17a334f1_3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7" name="Shape 97"/>
        <p:cNvGrpSpPr/>
        <p:nvPr/>
      </p:nvGrpSpPr>
      <p:grpSpPr>
        <a:xfrm>
          <a:off x="0" y="0"/>
          <a:ext cx="0" cy="0"/>
          <a:chOff x="0" y="0"/>
          <a:chExt cx="0" cy="0"/>
        </a:xfrm>
      </p:grpSpPr>
      <p:sp>
        <p:nvSpPr>
          <p:cNvPr id="98" name="Google Shape;98;g8c248e174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8c248e174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4358475" y="0"/>
            <a:ext cx="3853200" cy="51435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44250" y="1403850"/>
            <a:ext cx="8455500" cy="21468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6800"/>
              <a:buFont typeface="Playfair Display"/>
              <a:buNone/>
              <a:defRPr b="1" sz="6800">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b="1" sz="6800">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b="1" sz="6800">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b="1" sz="6800">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b="1" sz="6800">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b="1" sz="6800">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b="1" sz="6800">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b="1" sz="6800">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b="1" sz="6800">
                <a:latin typeface="Playfair Display"/>
                <a:ea typeface="Playfair Display"/>
                <a:cs typeface="Playfair Display"/>
                <a:sym typeface="Playfair Display"/>
              </a:defRPr>
            </a:lvl9pPr>
          </a:lstStyle>
          <a:p/>
        </p:txBody>
      </p:sp>
      <p:sp>
        <p:nvSpPr>
          <p:cNvPr id="13" name="Google Shape;13;p2"/>
          <p:cNvSpPr txBox="1"/>
          <p:nvPr>
            <p:ph idx="1" type="subTitle"/>
          </p:nvPr>
        </p:nvSpPr>
        <p:spPr>
          <a:xfrm>
            <a:off x="344250" y="3550650"/>
            <a:ext cx="4910100" cy="577800"/>
          </a:xfrm>
          <a:prstGeom prst="rect">
            <a:avLst/>
          </a:prstGeom>
          <a:solidFill>
            <a:schemeClr val="dk2"/>
          </a:solidFill>
        </p:spPr>
        <p:txBody>
          <a:bodyPr anchorCtr="0" anchor="ctr" bIns="91425" lIns="91425" spcFirstLastPara="1" rIns="91425" wrap="square" tIns="91425">
            <a:noAutofit/>
          </a:bodyPr>
          <a:lstStyle>
            <a:lvl1pPr lvl="0">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9pPr>
          </a:lstStyle>
          <a:p/>
        </p:txBody>
      </p:sp>
      <p:sp>
        <p:nvSpPr>
          <p:cNvPr id="14" name="Google Shape;14;p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accent5"/>
        </a:solidFill>
      </p:bgPr>
    </p:bg>
    <p:spTree>
      <p:nvGrpSpPr>
        <p:cNvPr id="15"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
          <p:cNvSpPr txBox="1"/>
          <p:nvPr>
            <p:ph type="title"/>
          </p:nvPr>
        </p:nvSpPr>
        <p:spPr>
          <a:xfrm>
            <a:off x="344250" y="1403850"/>
            <a:ext cx="8455500" cy="21468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4800"/>
              <a:buFont typeface="Playfair Display"/>
              <a:buNone/>
              <a:defRPr b="1" sz="4800">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b="1" sz="4800">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b="1" sz="4800">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b="1" sz="4800">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b="1" sz="4800">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b="1" sz="4800">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b="1" sz="4800">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b="1" sz="4800">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b="1" sz="4800">
                <a:latin typeface="Playfair Display"/>
                <a:ea typeface="Playfair Display"/>
                <a:cs typeface="Playfair Display"/>
                <a:sym typeface="Playfair Display"/>
              </a:defRPr>
            </a:lvl9pPr>
          </a:lstStyle>
          <a:p/>
        </p:txBody>
      </p:sp>
      <p:sp>
        <p:nvSpPr>
          <p:cNvPr id="18" name="Google Shape;18;p3"/>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9" name="Shape 19"/>
        <p:cNvGrpSpPr/>
        <p:nvPr/>
      </p:nvGrpSpPr>
      <p:grpSpPr>
        <a:xfrm>
          <a:off x="0" y="0"/>
          <a:ext cx="0" cy="0"/>
          <a:chOff x="0" y="0"/>
          <a:chExt cx="0" cy="0"/>
        </a:xfrm>
      </p:grpSpPr>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1" name="Google Shape;21;p4"/>
          <p:cNvSpPr txBox="1"/>
          <p:nvPr>
            <p:ph idx="1" type="body"/>
          </p:nvPr>
        </p:nvSpPr>
        <p:spPr>
          <a:xfrm>
            <a:off x="311700" y="1234075"/>
            <a:ext cx="8520600" cy="33348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Google Shape;22;p4"/>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5" name="Google Shape;25;p5"/>
          <p:cNvSpPr txBox="1"/>
          <p:nvPr>
            <p:ph idx="1" type="body"/>
          </p:nvPr>
        </p:nvSpPr>
        <p:spPr>
          <a:xfrm>
            <a:off x="311700" y="1234050"/>
            <a:ext cx="3999900" cy="33348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6" name="Google Shape;26;p5"/>
          <p:cNvSpPr txBox="1"/>
          <p:nvPr>
            <p:ph idx="2" type="body"/>
          </p:nvPr>
        </p:nvSpPr>
        <p:spPr>
          <a:xfrm>
            <a:off x="4832400" y="1234050"/>
            <a:ext cx="3999900" cy="33348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0" name="Google Shape;30;p6"/>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Google Shape;34;p7"/>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3"/>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p:txBody>
      </p:sp>
      <p:sp>
        <p:nvSpPr>
          <p:cNvPr id="37" name="Google Shape;37;p8"/>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9"/>
          <p:cNvSpPr txBox="1"/>
          <p:nvPr>
            <p:ph type="title"/>
          </p:nvPr>
        </p:nvSpPr>
        <p:spPr>
          <a:xfrm>
            <a:off x="265500" y="1081675"/>
            <a:ext cx="4045200" cy="17862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9214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highlight>
                  <a:schemeClr val="lt1"/>
                </a:highlight>
              </a:defRPr>
            </a:lvl1pPr>
            <a:lvl2pPr indent="-317500" lvl="1" marL="914400">
              <a:spcBef>
                <a:spcPts val="1600"/>
              </a:spcBef>
              <a:spcAft>
                <a:spcPts val="0"/>
              </a:spcAft>
              <a:buSzPts val="1400"/>
              <a:buChar char="○"/>
              <a:defRPr>
                <a:highlight>
                  <a:schemeClr val="lt1"/>
                </a:highlight>
              </a:defRPr>
            </a:lvl2pPr>
            <a:lvl3pPr indent="-317500" lvl="2" marL="1371600">
              <a:spcBef>
                <a:spcPts val="1600"/>
              </a:spcBef>
              <a:spcAft>
                <a:spcPts val="0"/>
              </a:spcAft>
              <a:buSzPts val="1400"/>
              <a:buChar char="■"/>
              <a:defRPr>
                <a:highlight>
                  <a:schemeClr val="lt1"/>
                </a:highlight>
              </a:defRPr>
            </a:lvl3pPr>
            <a:lvl4pPr indent="-317500" lvl="3" marL="1828800">
              <a:spcBef>
                <a:spcPts val="1600"/>
              </a:spcBef>
              <a:spcAft>
                <a:spcPts val="0"/>
              </a:spcAft>
              <a:buSzPts val="1400"/>
              <a:buChar char="●"/>
              <a:defRPr>
                <a:highlight>
                  <a:schemeClr val="lt1"/>
                </a:highlight>
              </a:defRPr>
            </a:lvl4pPr>
            <a:lvl5pPr indent="-317500" lvl="4" marL="2286000">
              <a:spcBef>
                <a:spcPts val="1600"/>
              </a:spcBef>
              <a:spcAft>
                <a:spcPts val="0"/>
              </a:spcAft>
              <a:buSzPts val="1400"/>
              <a:buChar char="○"/>
              <a:defRPr>
                <a:highlight>
                  <a:schemeClr val="lt1"/>
                </a:highlight>
              </a:defRPr>
            </a:lvl5pPr>
            <a:lvl6pPr indent="-317500" lvl="5" marL="2743200">
              <a:spcBef>
                <a:spcPts val="1600"/>
              </a:spcBef>
              <a:spcAft>
                <a:spcPts val="0"/>
              </a:spcAft>
              <a:buSzPts val="1400"/>
              <a:buChar char="■"/>
              <a:defRPr>
                <a:highlight>
                  <a:schemeClr val="lt1"/>
                </a:highlight>
              </a:defRPr>
            </a:lvl6pPr>
            <a:lvl7pPr indent="-317500" lvl="6" marL="3200400">
              <a:spcBef>
                <a:spcPts val="1600"/>
              </a:spcBef>
              <a:spcAft>
                <a:spcPts val="0"/>
              </a:spcAft>
              <a:buSzPts val="1400"/>
              <a:buChar char="●"/>
              <a:defRPr>
                <a:highlight>
                  <a:schemeClr val="lt1"/>
                </a:highlight>
              </a:defRPr>
            </a:lvl7pPr>
            <a:lvl8pPr indent="-317500" lvl="7" marL="3657600">
              <a:spcBef>
                <a:spcPts val="1600"/>
              </a:spcBef>
              <a:spcAft>
                <a:spcPts val="0"/>
              </a:spcAft>
              <a:buSzPts val="1400"/>
              <a:buChar char="○"/>
              <a:defRPr>
                <a:highlight>
                  <a:schemeClr val="lt1"/>
                </a:highlight>
              </a:defRPr>
            </a:lvl8pPr>
            <a:lvl9pPr indent="-317500" lvl="8" marL="4114800">
              <a:spcBef>
                <a:spcPts val="1600"/>
              </a:spcBef>
              <a:spcAft>
                <a:spcPts val="1600"/>
              </a:spcAft>
              <a:buSzPts val="1400"/>
              <a:buChar char="■"/>
              <a:defRPr>
                <a:highlight>
                  <a:schemeClr val="lt1"/>
                </a:highlight>
              </a:defRPr>
            </a:lvl9pPr>
          </a:lstStyle>
          <a:p/>
        </p:txBody>
      </p:sp>
      <p:sp>
        <p:nvSpPr>
          <p:cNvPr id="44" name="Google Shape;44;p9"/>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highlight>
                  <a:schemeClr val="dk1"/>
                </a:highlight>
              </a:defRPr>
            </a:lvl1pPr>
          </a:lstStyle>
          <a:p/>
        </p:txBody>
      </p:sp>
      <p:sp>
        <p:nvSpPr>
          <p:cNvPr id="47" name="Google Shape;47;p10"/>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8" name="Shape 48"/>
        <p:cNvGrpSpPr/>
        <p:nvPr/>
      </p:nvGrpSpPr>
      <p:grpSpPr>
        <a:xfrm>
          <a:off x="0" y="0"/>
          <a:ext cx="0" cy="0"/>
          <a:chOff x="0" y="0"/>
          <a:chExt cx="0" cy="0"/>
        </a:xfrm>
      </p:grpSpPr>
      <p:sp>
        <p:nvSpPr>
          <p:cNvPr id="49" name="Google Shape;49;p11"/>
          <p:cNvSpPr txBox="1"/>
          <p:nvPr>
            <p:ph hasCustomPrompt="1" type="title"/>
          </p:nvPr>
        </p:nvSpPr>
        <p:spPr>
          <a:xfrm>
            <a:off x="311700" y="999925"/>
            <a:ext cx="8520600" cy="2146200"/>
          </a:xfrm>
          <a:prstGeom prst="rect">
            <a:avLst/>
          </a:prstGeom>
        </p:spPr>
        <p:txBody>
          <a:bodyPr anchorCtr="0" anchor="b" bIns="91425" lIns="91425" spcFirstLastPara="1" rIns="91425" wrap="square" tIns="91425">
            <a:no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p:nvPr>
            <p:ph idx="1" type="body"/>
          </p:nvPr>
        </p:nvSpPr>
        <p:spPr>
          <a:xfrm>
            <a:off x="311700" y="32284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highlight>
                  <a:schemeClr val="dk1"/>
                </a:highlight>
              </a:defRPr>
            </a:lvl1pPr>
            <a:lvl2pPr indent="-317500" lvl="1" marL="914400" algn="ctr">
              <a:spcBef>
                <a:spcPts val="1600"/>
              </a:spcBef>
              <a:spcAft>
                <a:spcPts val="0"/>
              </a:spcAft>
              <a:buSzPts val="1400"/>
              <a:buChar char="○"/>
              <a:defRPr>
                <a:highlight>
                  <a:schemeClr val="dk1"/>
                </a:highlight>
              </a:defRPr>
            </a:lvl2pPr>
            <a:lvl3pPr indent="-317500" lvl="2" marL="1371600" algn="ctr">
              <a:spcBef>
                <a:spcPts val="1600"/>
              </a:spcBef>
              <a:spcAft>
                <a:spcPts val="0"/>
              </a:spcAft>
              <a:buSzPts val="1400"/>
              <a:buChar char="■"/>
              <a:defRPr>
                <a:highlight>
                  <a:schemeClr val="dk1"/>
                </a:highlight>
              </a:defRPr>
            </a:lvl3pPr>
            <a:lvl4pPr indent="-317500" lvl="3" marL="1828800" algn="ctr">
              <a:spcBef>
                <a:spcPts val="1600"/>
              </a:spcBef>
              <a:spcAft>
                <a:spcPts val="0"/>
              </a:spcAft>
              <a:buSzPts val="1400"/>
              <a:buChar char="●"/>
              <a:defRPr>
                <a:highlight>
                  <a:schemeClr val="dk1"/>
                </a:highlight>
              </a:defRPr>
            </a:lvl4pPr>
            <a:lvl5pPr indent="-317500" lvl="4" marL="2286000" algn="ctr">
              <a:spcBef>
                <a:spcPts val="1600"/>
              </a:spcBef>
              <a:spcAft>
                <a:spcPts val="0"/>
              </a:spcAft>
              <a:buSzPts val="1400"/>
              <a:buChar char="○"/>
              <a:defRPr>
                <a:highlight>
                  <a:schemeClr val="dk1"/>
                </a:highlight>
              </a:defRPr>
            </a:lvl5pPr>
            <a:lvl6pPr indent="-317500" lvl="5" marL="2743200" algn="ctr">
              <a:spcBef>
                <a:spcPts val="1600"/>
              </a:spcBef>
              <a:spcAft>
                <a:spcPts val="0"/>
              </a:spcAft>
              <a:buSzPts val="1400"/>
              <a:buChar char="■"/>
              <a:defRPr>
                <a:highlight>
                  <a:schemeClr val="dk1"/>
                </a:highlight>
              </a:defRPr>
            </a:lvl6pPr>
            <a:lvl7pPr indent="-317500" lvl="6" marL="3200400" algn="ctr">
              <a:spcBef>
                <a:spcPts val="1600"/>
              </a:spcBef>
              <a:spcAft>
                <a:spcPts val="0"/>
              </a:spcAft>
              <a:buSzPts val="1400"/>
              <a:buChar char="●"/>
              <a:defRPr>
                <a:highlight>
                  <a:schemeClr val="dk1"/>
                </a:highlight>
              </a:defRPr>
            </a:lvl7pPr>
            <a:lvl8pPr indent="-317500" lvl="7" marL="3657600" algn="ctr">
              <a:spcBef>
                <a:spcPts val="1600"/>
              </a:spcBef>
              <a:spcAft>
                <a:spcPts val="0"/>
              </a:spcAft>
              <a:buSzPts val="1400"/>
              <a:buChar char="○"/>
              <a:defRPr>
                <a:highlight>
                  <a:schemeClr val="dk1"/>
                </a:highlight>
              </a:defRPr>
            </a:lvl8pPr>
            <a:lvl9pPr indent="-317500" lvl="8" marL="4114800" algn="ctr">
              <a:spcBef>
                <a:spcPts val="1600"/>
              </a:spcBef>
              <a:spcAft>
                <a:spcPts val="1600"/>
              </a:spcAft>
              <a:buSzPts val="1400"/>
              <a:buChar char="■"/>
              <a:defRPr>
                <a:highlight>
                  <a:schemeClr val="dk1"/>
                </a:highlight>
              </a:defRPr>
            </a:lvl9pPr>
          </a:lstStyle>
          <a:p/>
        </p:txBody>
      </p:sp>
      <p:sp>
        <p:nvSpPr>
          <p:cNvPr id="51" name="Google Shape;51;p11"/>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2" name="Shape 52"/>
        <p:cNvGrpSpPr/>
        <p:nvPr/>
      </p:nvGrpSpPr>
      <p:grpSpPr>
        <a:xfrm>
          <a:off x="0" y="0"/>
          <a:ext cx="0" cy="0"/>
          <a:chOff x="0" y="0"/>
          <a:chExt cx="0" cy="0"/>
        </a:xfrm>
      </p:grpSpPr>
      <p:sp>
        <p:nvSpPr>
          <p:cNvPr id="53" name="Google Shape;53;p1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pop">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p:txBody>
      </p:sp>
      <p:sp>
        <p:nvSpPr>
          <p:cNvPr id="7" name="Google Shape;7;p1"/>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indent="-317500" lvl="1" marL="9144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indent="-317500" lvl="2" marL="13716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indent="-317500" lvl="3" marL="18288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indent="-317500" lvl="4" marL="22860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indent="-317500" lvl="5" marL="27432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indent="-317500" lvl="6" marL="32004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indent="-317500" lvl="7" marL="36576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indent="-317500" lvl="8" marL="4114800">
              <a:lnSpc>
                <a:spcPct val="115000"/>
              </a:lnSpc>
              <a:spcBef>
                <a:spcPts val="1600"/>
              </a:spcBef>
              <a:spcAft>
                <a:spcPts val="160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5000">
        <p14:gallery dir="l"/>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4.jpg"/><Relationship Id="rId4" Type="http://schemas.openxmlformats.org/officeDocument/2006/relationships/image" Target="../media/image8.png"/><Relationship Id="rId5" Type="http://schemas.openxmlformats.org/officeDocument/2006/relationships/image" Target="../media/image3.jpg"/><Relationship Id="rId6"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hyperlink" Target="http://www.youtube.com/watch?v=5AoOh7wXgnY" TargetMode="External"/><Relationship Id="rId5"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3.jp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jpg"/><Relationship Id="rId4" Type="http://schemas.openxmlformats.org/officeDocument/2006/relationships/image" Target="../media/image12.png"/><Relationship Id="rId5" Type="http://schemas.openxmlformats.org/officeDocument/2006/relationships/image" Target="../media/image15.jpg"/><Relationship Id="rId6"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jpg"/><Relationship Id="rId4" Type="http://schemas.openxmlformats.org/officeDocument/2006/relationships/image" Target="../media/image11.png"/><Relationship Id="rId5"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7" name="Shape 57"/>
        <p:cNvGrpSpPr/>
        <p:nvPr/>
      </p:nvGrpSpPr>
      <p:grpSpPr>
        <a:xfrm>
          <a:off x="0" y="0"/>
          <a:ext cx="0" cy="0"/>
          <a:chOff x="0" y="0"/>
          <a:chExt cx="0" cy="0"/>
        </a:xfrm>
      </p:grpSpPr>
      <p:sp>
        <p:nvSpPr>
          <p:cNvPr id="58" name="Google Shape;58;p13"/>
          <p:cNvSpPr txBox="1"/>
          <p:nvPr>
            <p:ph type="ctrTitle"/>
          </p:nvPr>
        </p:nvSpPr>
        <p:spPr>
          <a:xfrm>
            <a:off x="344250" y="1403850"/>
            <a:ext cx="8455500" cy="214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u="sng"/>
              <a:t>Prehistory</a:t>
            </a:r>
            <a:endParaRPr u="sng"/>
          </a:p>
        </p:txBody>
      </p:sp>
      <p:sp>
        <p:nvSpPr>
          <p:cNvPr id="59" name="Google Shape;59;p13"/>
          <p:cNvSpPr txBox="1"/>
          <p:nvPr>
            <p:ph idx="1" type="subTitle"/>
          </p:nvPr>
        </p:nvSpPr>
        <p:spPr>
          <a:xfrm>
            <a:off x="0" y="2797175"/>
            <a:ext cx="8520600" cy="792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u="sng"/>
              <a:t>Stone age, Bronze age and Iron age   </a:t>
            </a:r>
            <a:endParaRPr u="sng"/>
          </a:p>
          <a:p>
            <a:pPr indent="0" lvl="0" marL="0" rtl="0" algn="l">
              <a:spcBef>
                <a:spcPts val="0"/>
              </a:spcBef>
              <a:spcAft>
                <a:spcPts val="0"/>
              </a:spcAft>
              <a:buNone/>
            </a:pPr>
            <a:r>
              <a:rPr lang="en"/>
              <a:t>By Harry McDowall</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B7B7B7"/>
        </a:solidFill>
      </p:bgPr>
    </p:bg>
    <p:spTree>
      <p:nvGrpSpPr>
        <p:cNvPr id="63" name="Shape 63"/>
        <p:cNvGrpSpPr/>
        <p:nvPr/>
      </p:nvGrpSpPr>
      <p:grpSpPr>
        <a:xfrm>
          <a:off x="0" y="0"/>
          <a:ext cx="0" cy="0"/>
          <a:chOff x="0" y="0"/>
          <a:chExt cx="0" cy="0"/>
        </a:xfrm>
      </p:grpSpPr>
      <p:sp>
        <p:nvSpPr>
          <p:cNvPr id="64" name="Google Shape;64;p14"/>
          <p:cNvSpPr txBox="1"/>
          <p:nvPr>
            <p:ph type="title"/>
          </p:nvPr>
        </p:nvSpPr>
        <p:spPr>
          <a:xfrm>
            <a:off x="44400" y="3436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t>Prehistory</a:t>
            </a:r>
            <a:endParaRPr u="sng"/>
          </a:p>
        </p:txBody>
      </p:sp>
      <p:sp>
        <p:nvSpPr>
          <p:cNvPr id="65" name="Google Shape;65;p14"/>
          <p:cNvSpPr txBox="1"/>
          <p:nvPr>
            <p:ph idx="1" type="body"/>
          </p:nvPr>
        </p:nvSpPr>
        <p:spPr>
          <a:xfrm>
            <a:off x="311700" y="1234075"/>
            <a:ext cx="8520600" cy="333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Have you ever </a:t>
            </a:r>
            <a:r>
              <a:rPr lang="en"/>
              <a:t>wondered</a:t>
            </a:r>
            <a:r>
              <a:rPr lang="en"/>
              <a:t> </a:t>
            </a:r>
            <a:r>
              <a:rPr lang="en"/>
              <a:t>what</a:t>
            </a:r>
            <a:r>
              <a:rPr lang="en"/>
              <a:t> life was like before you parents, grandparents and even you </a:t>
            </a:r>
            <a:r>
              <a:rPr lang="en"/>
              <a:t>great</a:t>
            </a:r>
            <a:r>
              <a:rPr lang="en"/>
              <a:t>-grandparents? Well, this period was known as prehistory. Prehistory was split into 3 periods: </a:t>
            </a:r>
            <a:r>
              <a:rPr lang="en">
                <a:solidFill>
                  <a:srgbClr val="999999"/>
                </a:solidFill>
              </a:rPr>
              <a:t>The stone age</a:t>
            </a:r>
            <a:r>
              <a:rPr lang="en"/>
              <a:t>, </a:t>
            </a:r>
            <a:r>
              <a:rPr lang="en">
                <a:solidFill>
                  <a:srgbClr val="B45F06"/>
                </a:solidFill>
              </a:rPr>
              <a:t>bronze</a:t>
            </a:r>
            <a:r>
              <a:rPr lang="en">
                <a:solidFill>
                  <a:srgbClr val="B45F06"/>
                </a:solidFill>
              </a:rPr>
              <a:t> age</a:t>
            </a:r>
            <a:r>
              <a:rPr lang="en"/>
              <a:t> </a:t>
            </a:r>
            <a:r>
              <a:rPr lang="en">
                <a:solidFill>
                  <a:srgbClr val="000000"/>
                </a:solidFill>
              </a:rPr>
              <a:t>and the Iron age. </a:t>
            </a:r>
            <a:r>
              <a:rPr lang="en"/>
              <a:t>As the names suggests, each of the ages progressed from stone to bronze to Iron throughout history.</a:t>
            </a:r>
            <a:endParaRPr/>
          </a:p>
          <a:p>
            <a:pPr indent="0" lvl="0" marL="0" rtl="0" algn="l">
              <a:spcBef>
                <a:spcPts val="1600"/>
              </a:spcBef>
              <a:spcAft>
                <a:spcPts val="1600"/>
              </a:spcAft>
              <a:buNone/>
            </a:pPr>
            <a:r>
              <a:rPr lang="en"/>
              <a:t>Stone arrowhead                  Bronze axehead				Iron age spearhead</a:t>
            </a:r>
            <a:endParaRPr/>
          </a:p>
        </p:txBody>
      </p:sp>
      <p:pic>
        <p:nvPicPr>
          <p:cNvPr id="66" name="Google Shape;66;p14"/>
          <p:cNvPicPr preferRelativeResize="0"/>
          <p:nvPr/>
        </p:nvPicPr>
        <p:blipFill>
          <a:blip r:embed="rId3">
            <a:alphaModFix/>
          </a:blip>
          <a:stretch>
            <a:fillRect/>
          </a:stretch>
        </p:blipFill>
        <p:spPr>
          <a:xfrm>
            <a:off x="3170062" y="3402678"/>
            <a:ext cx="2269275" cy="1703947"/>
          </a:xfrm>
          <a:prstGeom prst="rect">
            <a:avLst/>
          </a:prstGeom>
          <a:noFill/>
          <a:ln>
            <a:noFill/>
          </a:ln>
        </p:spPr>
      </p:pic>
      <p:pic>
        <p:nvPicPr>
          <p:cNvPr id="67" name="Google Shape;67;p14"/>
          <p:cNvPicPr preferRelativeResize="0"/>
          <p:nvPr/>
        </p:nvPicPr>
        <p:blipFill>
          <a:blip r:embed="rId4">
            <a:alphaModFix/>
          </a:blip>
          <a:stretch>
            <a:fillRect/>
          </a:stretch>
        </p:blipFill>
        <p:spPr>
          <a:xfrm>
            <a:off x="210300" y="3328950"/>
            <a:ext cx="2356675" cy="1703950"/>
          </a:xfrm>
          <a:prstGeom prst="rect">
            <a:avLst/>
          </a:prstGeom>
          <a:noFill/>
          <a:ln>
            <a:noFill/>
          </a:ln>
        </p:spPr>
      </p:pic>
      <p:pic>
        <p:nvPicPr>
          <p:cNvPr id="68" name="Google Shape;68;p14"/>
          <p:cNvPicPr preferRelativeResize="0"/>
          <p:nvPr/>
        </p:nvPicPr>
        <p:blipFill>
          <a:blip r:embed="rId5">
            <a:alphaModFix/>
          </a:blip>
          <a:stretch>
            <a:fillRect/>
          </a:stretch>
        </p:blipFill>
        <p:spPr>
          <a:xfrm>
            <a:off x="6083700" y="3402675"/>
            <a:ext cx="2645499" cy="1663700"/>
          </a:xfrm>
          <a:prstGeom prst="rect">
            <a:avLst/>
          </a:prstGeom>
          <a:noFill/>
          <a:ln>
            <a:noFill/>
          </a:ln>
        </p:spPr>
      </p:pic>
      <p:pic>
        <p:nvPicPr>
          <p:cNvPr id="69" name="Google Shape;69;p14"/>
          <p:cNvPicPr preferRelativeResize="0"/>
          <p:nvPr/>
        </p:nvPicPr>
        <p:blipFill>
          <a:blip r:embed="rId6">
            <a:alphaModFix/>
          </a:blip>
          <a:stretch>
            <a:fillRect/>
          </a:stretch>
        </p:blipFill>
        <p:spPr>
          <a:xfrm>
            <a:off x="6083700" y="3402675"/>
            <a:ext cx="2645499" cy="1663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666666"/>
        </a:solidFill>
      </p:bgPr>
    </p:bg>
    <p:spTree>
      <p:nvGrpSpPr>
        <p:cNvPr id="73" name="Shape 73"/>
        <p:cNvGrpSpPr/>
        <p:nvPr/>
      </p:nvGrpSpPr>
      <p:grpSpPr>
        <a:xfrm>
          <a:off x="0" y="0"/>
          <a:ext cx="0" cy="0"/>
          <a:chOff x="0" y="0"/>
          <a:chExt cx="0" cy="0"/>
        </a:xfrm>
      </p:grpSpPr>
      <p:sp>
        <p:nvSpPr>
          <p:cNvPr id="74" name="Google Shape;74;p15"/>
          <p:cNvSpPr txBox="1"/>
          <p:nvPr>
            <p:ph type="title"/>
          </p:nvPr>
        </p:nvSpPr>
        <p:spPr>
          <a:xfrm>
            <a:off x="240200" y="405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stone age</a:t>
            </a:r>
            <a:endParaRPr/>
          </a:p>
        </p:txBody>
      </p:sp>
      <p:sp>
        <p:nvSpPr>
          <p:cNvPr id="75" name="Google Shape;75;p15"/>
          <p:cNvSpPr txBox="1"/>
          <p:nvPr>
            <p:ph idx="1" type="body"/>
          </p:nvPr>
        </p:nvSpPr>
        <p:spPr>
          <a:xfrm>
            <a:off x="0" y="-600850"/>
            <a:ext cx="8668500" cy="961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rPr lang="en">
                <a:solidFill>
                  <a:srgbClr val="999999"/>
                </a:solidFill>
              </a:rPr>
              <a:t>Starting at 15,000 BC and finishing at 3350 BC, The stone age was a big time for humans. The neanderthals were no longer in britain as it was now only homo sapiens. Homo sapiens had  </a:t>
            </a:r>
            <a:r>
              <a:rPr lang="en">
                <a:solidFill>
                  <a:srgbClr val="999999"/>
                </a:solidFill>
              </a:rPr>
              <a:t>started</a:t>
            </a:r>
            <a:r>
              <a:rPr lang="en">
                <a:solidFill>
                  <a:srgbClr val="999999"/>
                </a:solidFill>
              </a:rPr>
              <a:t> to work out how to make tools out of stone. People at the start of the stone age would have mostly survived on wild nuts, berries and meat. At the end however, they started to farm and grow crops!            If you want to find out about farming and homes try watching this video:</a:t>
            </a:r>
            <a:endParaRPr>
              <a:solidFill>
                <a:srgbClr val="999999"/>
              </a:solidFill>
            </a:endParaRPr>
          </a:p>
          <a:p>
            <a:pPr indent="0" lvl="0" marL="0" rtl="0" algn="l">
              <a:spcBef>
                <a:spcPts val="1600"/>
              </a:spcBef>
              <a:spcAft>
                <a:spcPts val="0"/>
              </a:spcAft>
              <a:buNone/>
            </a:pPr>
            <a:r>
              <a:t/>
            </a:r>
            <a:endParaRPr>
              <a:solidFill>
                <a:srgbClr val="999999"/>
              </a:solidFill>
            </a:endParaRPr>
          </a:p>
          <a:p>
            <a:pPr indent="0" lvl="0" marL="0" rtl="0" algn="l">
              <a:spcBef>
                <a:spcPts val="1600"/>
              </a:spcBef>
              <a:spcAft>
                <a:spcPts val="0"/>
              </a:spcAft>
              <a:buNone/>
            </a:pPr>
            <a:r>
              <a:t/>
            </a:r>
            <a:endParaRPr>
              <a:solidFill>
                <a:srgbClr val="999999"/>
              </a:solidFill>
            </a:endParaRPr>
          </a:p>
          <a:p>
            <a:pPr indent="0" lvl="0" marL="0" rtl="0" algn="l">
              <a:spcBef>
                <a:spcPts val="1600"/>
              </a:spcBef>
              <a:spcAft>
                <a:spcPts val="0"/>
              </a:spcAft>
              <a:buNone/>
            </a:pPr>
            <a:r>
              <a:rPr lang="en">
                <a:solidFill>
                  <a:srgbClr val="999999"/>
                </a:solidFill>
              </a:rPr>
              <a:t>As you may have guessed, the stone age was when</a:t>
            </a:r>
            <a:endParaRPr>
              <a:solidFill>
                <a:srgbClr val="999999"/>
              </a:solidFill>
            </a:endParaRPr>
          </a:p>
          <a:p>
            <a:pPr indent="0" lvl="0" marL="0" rtl="0" algn="l">
              <a:spcBef>
                <a:spcPts val="1600"/>
              </a:spcBef>
              <a:spcAft>
                <a:spcPts val="0"/>
              </a:spcAft>
              <a:buNone/>
            </a:pPr>
            <a:r>
              <a:rPr lang="en">
                <a:solidFill>
                  <a:srgbClr val="999999"/>
                </a:solidFill>
              </a:rPr>
              <a:t>stonehenge was built. It was used to tell the time!</a:t>
            </a:r>
            <a:endParaRPr>
              <a:solidFill>
                <a:srgbClr val="999999"/>
              </a:solidFill>
            </a:endParaRPr>
          </a:p>
          <a:p>
            <a:pPr indent="0" lvl="0" marL="0" rtl="0" algn="l">
              <a:spcBef>
                <a:spcPts val="1600"/>
              </a:spcBef>
              <a:spcAft>
                <a:spcPts val="0"/>
              </a:spcAft>
              <a:buNone/>
            </a:pPr>
            <a:r>
              <a:rPr lang="en"/>
              <a:t>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sp>
        <p:nvSpPr>
          <p:cNvPr id="76" name="Google Shape;76;p15"/>
          <p:cNvSpPr txBox="1"/>
          <p:nvPr/>
        </p:nvSpPr>
        <p:spPr>
          <a:xfrm>
            <a:off x="5500025" y="4069675"/>
            <a:ext cx="7342500" cy="85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Playfair Display"/>
              <a:ea typeface="Playfair Display"/>
              <a:cs typeface="Playfair Display"/>
              <a:sym typeface="Playfair Display"/>
            </a:endParaRPr>
          </a:p>
        </p:txBody>
      </p:sp>
      <p:pic>
        <p:nvPicPr>
          <p:cNvPr id="77" name="Google Shape;77;p15"/>
          <p:cNvPicPr preferRelativeResize="0"/>
          <p:nvPr/>
        </p:nvPicPr>
        <p:blipFill>
          <a:blip r:embed="rId3">
            <a:alphaModFix/>
          </a:blip>
          <a:stretch>
            <a:fillRect/>
          </a:stretch>
        </p:blipFill>
        <p:spPr>
          <a:xfrm>
            <a:off x="5500025" y="2877725"/>
            <a:ext cx="3022800" cy="1856050"/>
          </a:xfrm>
          <a:prstGeom prst="rect">
            <a:avLst/>
          </a:prstGeom>
          <a:noFill/>
          <a:ln>
            <a:noFill/>
          </a:ln>
        </p:spPr>
      </p:pic>
      <p:pic>
        <p:nvPicPr>
          <p:cNvPr descr="A clip looking at the Old Stone Age, and hunter-gatherers who lived by hunting animals and collecting fruit and nuts. We also explore the first farmers, who imported new animals and crops, and cleared fields from the forest.&#10;&#10;Subscribe for more History clips from BBC Teach on Thursdays when we have them in: http://bit.ly/BBCSubscribeTeach&#10;&#10;If you found this video helpful, give it a like.&#10;Share it with someone.&#10;Add the video to your own teaching playlists. &#10;Create an account, subscribe to the channel and create playlists for different age groups, sets and syllabuses.&#10;&#10;=====================&#10;Archaeologist Raksha Dave explores life in Britain during the Stone Age. We begin in the Old Stone Age by looking at hunter-gatherers who lived by hunting animals and collecting fruit and nuts, and then move on to explore the first farmers, who imported new animals and crops and cleared fields from the forest. We explore the inside of a replica Stone Age house and cover the walls in wattle and daub.&#10;&#10;This clip is from the BBC series Ancient Voices. In a series of short films, archaeologist Raksha Dave explores the amazing places, monuments and archaeological finds left behind from prehistoric Britain to build a picture of what it must have been like living in the Stone, Bronze and Iron Ages.&#10;&#10;To bring prehistory alive and show how the ancient people of Britain shaped where we live now, Raksha makes a razor-sharp flint tool, helps to cast a bronze axe and, using only a red deer antler, mines iron ore in an ancient mine. She visits the exceptional Stone Age burial at Paviland, explores Stonehenge - where, nearby, the biggest discovery of prehistoric gold was unearthed - and enters the Secret Forest, home to the only known prehistoric open-cast iron mines in the world. Raksha also has a chance to help out with daubing a replica Neolithic home, tries on Bronze Age clothes and feasts on Iron Age food.&#10;&#10;Presented by Raksha Dave, field archaeologist on Channel 4's Time Team, with a wealth of knowledge about the world before history was documented in Britain, the films are specifically aimed at children of Key Stage 2 age for BBC Learning Zone.&#10;&#10;For our Ancient Voices  playlist:http://bit.ly/TeachAncientVoices&#10;For our History playlist: http://bit.ly/TeachHistory&#10;For Class Clips users, the original reference for the clip was p02mbf3m.&#10;&#10;=====================&#10;Teaching History?&#10;&#10;This clip could be used to explore continuity and change between the Old Stone Age and the New Stone Age – what changed and what stayed the same? It could also be used as a stimulus for finding out about Stone Age, and raising the question of what else we need to know about the period. In other words, what does the clip not tell us?&#10;&#10;This clip will be relevant for teaching History at KS2 in England, Wales and Northern Ireland and 2nd Level in Scotland.&#10;&#10;=====================&#10;For more clips from other subjects at the BBC Teach YouTube channel: http://www.youtube.com/bbcteach&#10;More from BBC Learning Zone: http://www.bbc.co.uk/learningzone&#10;More resources from BBC Bitesize: http://www.bbc.co.uk/education&#10;&#10;=====================&#10;Subscribe to create your own customised playlists, and get notified about our latest clips. As we have them, new videos will be uploaded on the following days:&#10;&#10;Mondays: Biology, Computer Science, Music, Religious Studies&#10;Tuesdays: Drama and Performance, English Language, Maths, Physical Education &#10;Wednesdays: Languages, Media Studies, Modern Studies and PSHE, Physics&#10;Thursdays: Art and Design, Chemistry, Geography, History&#10;Fridays: Business Studies, Design and Technology, English Literature, Early Years" id="78" name="Google Shape;78;p15" title="Stone Age farming and homes | History - Ancient Voices">
            <a:hlinkClick r:id="rId4"/>
          </p:cNvPr>
          <p:cNvPicPr preferRelativeResize="0"/>
          <p:nvPr/>
        </p:nvPicPr>
        <p:blipFill>
          <a:blip r:embed="rId5">
            <a:alphaModFix/>
          </a:blip>
          <a:stretch>
            <a:fillRect/>
          </a:stretch>
        </p:blipFill>
        <p:spPr>
          <a:xfrm>
            <a:off x="766275" y="2877725"/>
            <a:ext cx="2054375" cy="1191950"/>
          </a:xfrm>
          <a:prstGeom prst="rect">
            <a:avLst/>
          </a:prstGeom>
          <a:noFill/>
          <a:ln>
            <a:noFill/>
          </a:ln>
        </p:spPr>
      </p:pic>
    </p:spTree>
  </p:cSld>
  <p:clrMapOvr>
    <a:masterClrMapping/>
  </p:clrMapOvr>
  <mc:AlternateContent>
    <mc:Choice Requires="p14">
      <p:transition spd="slow" p14:dur="30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6B26B"/>
        </a:solidFill>
      </p:bgPr>
    </p:bg>
    <p:spTree>
      <p:nvGrpSpPr>
        <p:cNvPr id="82" name="Shape 82"/>
        <p:cNvGrpSpPr/>
        <p:nvPr/>
      </p:nvGrpSpPr>
      <p:grpSpPr>
        <a:xfrm>
          <a:off x="0" y="0"/>
          <a:ext cx="0" cy="0"/>
          <a:chOff x="0" y="0"/>
          <a:chExt cx="0" cy="0"/>
        </a:xfrm>
      </p:grpSpPr>
      <p:sp>
        <p:nvSpPr>
          <p:cNvPr id="83" name="Google Shape;83;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E69138"/>
                </a:solidFill>
              </a:rPr>
              <a:t>The bronze age</a:t>
            </a:r>
            <a:endParaRPr>
              <a:solidFill>
                <a:srgbClr val="E69138"/>
              </a:solidFill>
            </a:endParaRPr>
          </a:p>
        </p:txBody>
      </p:sp>
      <p:sp>
        <p:nvSpPr>
          <p:cNvPr id="84" name="Google Shape;84;p16"/>
          <p:cNvSpPr txBox="1"/>
          <p:nvPr>
            <p:ph idx="1" type="body"/>
          </p:nvPr>
        </p:nvSpPr>
        <p:spPr>
          <a:xfrm>
            <a:off x="311700" y="1234075"/>
            <a:ext cx="8520600" cy="3334800"/>
          </a:xfrm>
          <a:prstGeom prst="rect">
            <a:avLst/>
          </a:prstGeom>
          <a:effectLst>
            <a:outerShdw rotWithShape="0" algn="bl" dist="952500">
              <a:srgbClr val="000000">
                <a:alpha val="0"/>
              </a:srgbClr>
            </a:outerShdw>
          </a:effectLst>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B45F06"/>
                </a:solidFill>
              </a:rPr>
              <a:t>From 2100-750 BC another big change in the way we live </a:t>
            </a:r>
            <a:r>
              <a:rPr lang="en">
                <a:solidFill>
                  <a:srgbClr val="B45F06"/>
                </a:solidFill>
              </a:rPr>
              <a:t>occurs</a:t>
            </a:r>
            <a:r>
              <a:rPr lang="en">
                <a:solidFill>
                  <a:srgbClr val="B45F06"/>
                </a:solidFill>
              </a:rPr>
              <a:t>. People started making tools and weapons out of bronze { a mixture of copper and tin } instead of stone. Bronze is easier to work with and therefore better than stone. It is very strong but easy to make. They had weapons such as shortswords, daggers, bow and arrows and axes. Another big </a:t>
            </a:r>
            <a:r>
              <a:rPr lang="en">
                <a:solidFill>
                  <a:srgbClr val="B45F06"/>
                </a:solidFill>
              </a:rPr>
              <a:t>change</a:t>
            </a:r>
            <a:r>
              <a:rPr lang="en">
                <a:solidFill>
                  <a:srgbClr val="B45F06"/>
                </a:solidFill>
              </a:rPr>
              <a:t> in the way they </a:t>
            </a:r>
            <a:r>
              <a:rPr lang="en">
                <a:solidFill>
                  <a:srgbClr val="B45F06"/>
                </a:solidFill>
              </a:rPr>
              <a:t>lived</a:t>
            </a:r>
            <a:r>
              <a:rPr lang="en">
                <a:solidFill>
                  <a:srgbClr val="B45F06"/>
                </a:solidFill>
              </a:rPr>
              <a:t> in the </a:t>
            </a:r>
            <a:r>
              <a:rPr lang="en">
                <a:solidFill>
                  <a:srgbClr val="B45F06"/>
                </a:solidFill>
              </a:rPr>
              <a:t>bronze</a:t>
            </a:r>
            <a:r>
              <a:rPr lang="en">
                <a:solidFill>
                  <a:srgbClr val="B45F06"/>
                </a:solidFill>
              </a:rPr>
              <a:t> age was the weather. It had become warmer and dryer at the end of the stone age but now it had become wetter again. People were forced </a:t>
            </a:r>
            <a:r>
              <a:rPr lang="en">
                <a:solidFill>
                  <a:srgbClr val="B45F06"/>
                </a:solidFill>
              </a:rPr>
              <a:t>into</a:t>
            </a:r>
            <a:r>
              <a:rPr lang="en">
                <a:solidFill>
                  <a:srgbClr val="B45F06"/>
                </a:solidFill>
              </a:rPr>
              <a:t> the valleys were it was easier to find food and shelter. People had also started wearing tunics and skirts made from cotton.          </a:t>
            </a:r>
            <a:endParaRPr>
              <a:solidFill>
                <a:srgbClr val="B45F06"/>
              </a:solidFill>
            </a:endParaRPr>
          </a:p>
          <a:p>
            <a:pPr indent="0" lvl="0" marL="0" rtl="0" algn="l">
              <a:spcBef>
                <a:spcPts val="1600"/>
              </a:spcBef>
              <a:spcAft>
                <a:spcPts val="1600"/>
              </a:spcAft>
              <a:buNone/>
            </a:pPr>
            <a:r>
              <a:rPr lang="en">
                <a:solidFill>
                  <a:srgbClr val="B45F06"/>
                </a:solidFill>
              </a:rPr>
              <a:t>                                     Roundhouse</a:t>
            </a:r>
            <a:endParaRPr>
              <a:solidFill>
                <a:srgbClr val="B45F06"/>
              </a:solidFill>
            </a:endParaRPr>
          </a:p>
        </p:txBody>
      </p:sp>
      <p:pic>
        <p:nvPicPr>
          <p:cNvPr id="85" name="Google Shape;85;p16"/>
          <p:cNvPicPr preferRelativeResize="0"/>
          <p:nvPr/>
        </p:nvPicPr>
        <p:blipFill>
          <a:blip r:embed="rId3">
            <a:alphaModFix/>
          </a:blip>
          <a:stretch>
            <a:fillRect/>
          </a:stretch>
        </p:blipFill>
        <p:spPr>
          <a:xfrm>
            <a:off x="4024100" y="3918796"/>
            <a:ext cx="2543175" cy="1224700"/>
          </a:xfrm>
          <a:prstGeom prst="rect">
            <a:avLst/>
          </a:prstGeom>
          <a:noFill/>
          <a:ln>
            <a:noFill/>
          </a:ln>
        </p:spPr>
      </p:pic>
      <p:pic>
        <p:nvPicPr>
          <p:cNvPr id="86" name="Google Shape;86;p16"/>
          <p:cNvPicPr preferRelativeResize="0"/>
          <p:nvPr/>
        </p:nvPicPr>
        <p:blipFill>
          <a:blip r:embed="rId4">
            <a:alphaModFix/>
          </a:blip>
          <a:stretch>
            <a:fillRect/>
          </a:stretch>
        </p:blipFill>
        <p:spPr>
          <a:xfrm>
            <a:off x="4024100" y="3918796"/>
            <a:ext cx="2543175" cy="1224700"/>
          </a:xfrm>
          <a:prstGeom prst="rect">
            <a:avLst/>
          </a:prstGeom>
          <a:noFill/>
          <a:ln>
            <a:noFill/>
          </a:ln>
        </p:spPr>
      </p:pic>
    </p:spTree>
  </p:cSld>
  <p:clrMapOvr>
    <a:masterClrMapping/>
  </p:clrMapOvr>
  <mc:AlternateContent>
    <mc:Choice Requires="p14">
      <p:transition spd="slow" p14:dur="4500">
        <p14:prism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CCCCC"/>
        </a:solidFill>
      </p:bgPr>
    </p:bg>
    <p:spTree>
      <p:nvGrpSpPr>
        <p:cNvPr id="90" name="Shape 90"/>
        <p:cNvGrpSpPr/>
        <p:nvPr/>
      </p:nvGrpSpPr>
      <p:grpSpPr>
        <a:xfrm>
          <a:off x="0" y="0"/>
          <a:ext cx="0" cy="0"/>
          <a:chOff x="0" y="0"/>
          <a:chExt cx="0" cy="0"/>
        </a:xfrm>
      </p:grpSpPr>
      <p:sp>
        <p:nvSpPr>
          <p:cNvPr id="91" name="Google Shape;91;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000000"/>
                </a:solidFill>
              </a:rPr>
              <a:t>Iron age</a:t>
            </a:r>
            <a:endParaRPr>
              <a:solidFill>
                <a:srgbClr val="000000"/>
              </a:solidFill>
            </a:endParaRPr>
          </a:p>
          <a:p>
            <a:pPr indent="0" lvl="0" marL="0" rtl="0" algn="l">
              <a:spcBef>
                <a:spcPts val="0"/>
              </a:spcBef>
              <a:spcAft>
                <a:spcPts val="0"/>
              </a:spcAft>
              <a:buNone/>
            </a:pPr>
            <a:r>
              <a:t/>
            </a:r>
            <a:endParaRPr>
              <a:solidFill>
                <a:srgbClr val="000000"/>
              </a:solidFill>
            </a:endParaRPr>
          </a:p>
          <a:p>
            <a:pPr indent="0" lvl="0" marL="0" rtl="0" algn="l">
              <a:spcBef>
                <a:spcPts val="0"/>
              </a:spcBef>
              <a:spcAft>
                <a:spcPts val="0"/>
              </a:spcAft>
              <a:buNone/>
            </a:pPr>
            <a:r>
              <a:t/>
            </a:r>
            <a:endParaRPr>
              <a:solidFill>
                <a:srgbClr val="000000"/>
              </a:solidFill>
            </a:endParaRPr>
          </a:p>
        </p:txBody>
      </p:sp>
      <p:sp>
        <p:nvSpPr>
          <p:cNvPr id="92" name="Google Shape;92;p17"/>
          <p:cNvSpPr txBox="1"/>
          <p:nvPr>
            <p:ph idx="1" type="body"/>
          </p:nvPr>
        </p:nvSpPr>
        <p:spPr>
          <a:xfrm>
            <a:off x="311700" y="1097875"/>
            <a:ext cx="8520600" cy="333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t>From 8OOBC until the roman conquest in </a:t>
            </a:r>
            <a:r>
              <a:rPr lang="en" sz="1600"/>
              <a:t>43 AD, people started using Iron and steel instead of bronze. The people living in europe in the Iron age are referred to as celts. They were referred to as the ‘Britons’ by the romans. During the Iron age, britain consisted almost entirely on settled farming. This meant that nearly everyone lived on a farm. Similar to the bronze age, most of the farm houses during the Iron age would have been roundhouses. There was a fire in the middle of every house to keep the inhabitants warm! One big step up from the iron age in terms of protection was the celtic warriors. They were described by the romans who met them as strong, fearsome characters with white spiked up hair and blue painted bodies.				</a:t>
            </a:r>
            <a:endParaRPr sz="1600"/>
          </a:p>
          <a:p>
            <a:pPr indent="0" lvl="0" marL="0" rtl="0" algn="l">
              <a:spcBef>
                <a:spcPts val="1600"/>
              </a:spcBef>
              <a:spcAft>
                <a:spcPts val="0"/>
              </a:spcAft>
              <a:buNone/>
            </a:pPr>
            <a:r>
              <a:rPr lang="en" sz="1600"/>
              <a:t>    </a:t>
            </a:r>
            <a:endParaRPr sz="1600"/>
          </a:p>
          <a:p>
            <a:pPr indent="0" lvl="0" marL="0" rtl="0" algn="l">
              <a:spcBef>
                <a:spcPts val="1600"/>
              </a:spcBef>
              <a:spcAft>
                <a:spcPts val="0"/>
              </a:spcAft>
              <a:buNone/>
            </a:pPr>
            <a:r>
              <a:rPr lang="en" sz="1600"/>
              <a:t>           Celtic warrior      </a:t>
            </a:r>
            <a:endParaRPr sz="1600"/>
          </a:p>
          <a:p>
            <a:pPr indent="0" lvl="0" marL="0" rtl="0" algn="l">
              <a:spcBef>
                <a:spcPts val="1600"/>
              </a:spcBef>
              <a:spcAft>
                <a:spcPts val="1600"/>
              </a:spcAft>
              <a:buNone/>
            </a:pPr>
            <a:r>
              <a:t/>
            </a:r>
            <a:endParaRPr sz="1700"/>
          </a:p>
        </p:txBody>
      </p:sp>
      <p:pic>
        <p:nvPicPr>
          <p:cNvPr id="93" name="Google Shape;93;p17"/>
          <p:cNvPicPr preferRelativeResize="0"/>
          <p:nvPr/>
        </p:nvPicPr>
        <p:blipFill>
          <a:blip r:embed="rId3">
            <a:alphaModFix/>
          </a:blip>
          <a:stretch>
            <a:fillRect/>
          </a:stretch>
        </p:blipFill>
        <p:spPr>
          <a:xfrm>
            <a:off x="6010850" y="3498650"/>
            <a:ext cx="1551625" cy="1644850"/>
          </a:xfrm>
          <a:prstGeom prst="rect">
            <a:avLst/>
          </a:prstGeom>
          <a:noFill/>
          <a:ln>
            <a:noFill/>
          </a:ln>
        </p:spPr>
      </p:pic>
      <p:pic>
        <p:nvPicPr>
          <p:cNvPr id="94" name="Google Shape;94;p17"/>
          <p:cNvPicPr preferRelativeResize="0"/>
          <p:nvPr/>
        </p:nvPicPr>
        <p:blipFill>
          <a:blip r:embed="rId4">
            <a:alphaModFix/>
          </a:blip>
          <a:stretch>
            <a:fillRect/>
          </a:stretch>
        </p:blipFill>
        <p:spPr>
          <a:xfrm>
            <a:off x="6010850" y="3498650"/>
            <a:ext cx="1551625" cy="1644850"/>
          </a:xfrm>
          <a:prstGeom prst="rect">
            <a:avLst/>
          </a:prstGeom>
          <a:noFill/>
          <a:ln>
            <a:noFill/>
          </a:ln>
        </p:spPr>
      </p:pic>
      <p:pic>
        <p:nvPicPr>
          <p:cNvPr id="95" name="Google Shape;95;p17"/>
          <p:cNvPicPr preferRelativeResize="0"/>
          <p:nvPr/>
        </p:nvPicPr>
        <p:blipFill>
          <a:blip r:embed="rId5">
            <a:alphaModFix/>
          </a:blip>
          <a:stretch>
            <a:fillRect/>
          </a:stretch>
        </p:blipFill>
        <p:spPr>
          <a:xfrm>
            <a:off x="2877725" y="3498650"/>
            <a:ext cx="1551625" cy="1644850"/>
          </a:xfrm>
          <a:prstGeom prst="rect">
            <a:avLst/>
          </a:prstGeom>
          <a:noFill/>
          <a:ln>
            <a:noFill/>
          </a:ln>
        </p:spPr>
      </p:pic>
      <p:pic>
        <p:nvPicPr>
          <p:cNvPr id="96" name="Google Shape;96;p17"/>
          <p:cNvPicPr preferRelativeResize="0"/>
          <p:nvPr/>
        </p:nvPicPr>
        <p:blipFill>
          <a:blip r:embed="rId6">
            <a:alphaModFix/>
          </a:blip>
          <a:stretch>
            <a:fillRect/>
          </a:stretch>
        </p:blipFill>
        <p:spPr>
          <a:xfrm>
            <a:off x="2877725" y="3498650"/>
            <a:ext cx="1551625" cy="1644850"/>
          </a:xfrm>
          <a:prstGeom prst="rect">
            <a:avLst/>
          </a:prstGeom>
          <a:noFill/>
          <a:ln>
            <a:noFill/>
          </a:ln>
        </p:spPr>
      </p:pic>
    </p:spTree>
  </p:cSld>
  <p:clrMapOvr>
    <a:masterClrMapping/>
  </p:clrMapOvr>
  <mc:AlternateContent>
    <mc:Choice Requires="p14">
      <p:transition spd="slow" p14:dur="5000">
        <p:push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00" name="Shape 100"/>
        <p:cNvGrpSpPr/>
        <p:nvPr/>
      </p:nvGrpSpPr>
      <p:grpSpPr>
        <a:xfrm>
          <a:off x="0" y="0"/>
          <a:ext cx="0" cy="0"/>
          <a:chOff x="0" y="0"/>
          <a:chExt cx="0" cy="0"/>
        </a:xfrm>
      </p:grpSpPr>
      <p:sp>
        <p:nvSpPr>
          <p:cNvPr id="101" name="Google Shape;101;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Conclusion of Prehistory</a:t>
            </a:r>
            <a:endParaRPr/>
          </a:p>
        </p:txBody>
      </p:sp>
      <p:sp>
        <p:nvSpPr>
          <p:cNvPr id="102" name="Google Shape;102;p18"/>
          <p:cNvSpPr txBox="1"/>
          <p:nvPr>
            <p:ph idx="1" type="body"/>
          </p:nvPr>
        </p:nvSpPr>
        <p:spPr>
          <a:xfrm>
            <a:off x="311700" y="1234075"/>
            <a:ext cx="8520600" cy="333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Prehistory { Stone age bronze age and Iron age }was a very important part of how we live today. People started working with metal and stone as well as learning how to farm and grow crops! Without them we might still only be eating wild nuts and berries today! Some scientists believe that how they lived back then is how we should be living today. This tells us that the people in the iron, bronze and stone ages were probably very clever. Just because they were alive along time ago it doesn’t mean they were stupid!</a:t>
            </a:r>
            <a:endParaRPr/>
          </a:p>
          <a:p>
            <a:pPr indent="0" lvl="0" marL="0" rtl="0" algn="l">
              <a:spcBef>
                <a:spcPts val="1600"/>
              </a:spcBef>
              <a:spcAft>
                <a:spcPts val="1600"/>
              </a:spcAft>
              <a:buNone/>
            </a:pPr>
            <a:r>
              <a:t/>
            </a:r>
            <a:endParaRPr/>
          </a:p>
        </p:txBody>
      </p:sp>
      <p:pic>
        <p:nvPicPr>
          <p:cNvPr id="103" name="Google Shape;103;p18"/>
          <p:cNvPicPr preferRelativeResize="0"/>
          <p:nvPr/>
        </p:nvPicPr>
        <p:blipFill>
          <a:blip r:embed="rId3">
            <a:alphaModFix/>
          </a:blip>
          <a:stretch>
            <a:fillRect/>
          </a:stretch>
        </p:blipFill>
        <p:spPr>
          <a:xfrm>
            <a:off x="291075" y="3541800"/>
            <a:ext cx="2857500" cy="1601700"/>
          </a:xfrm>
          <a:prstGeom prst="rect">
            <a:avLst/>
          </a:prstGeom>
          <a:noFill/>
          <a:ln>
            <a:noFill/>
          </a:ln>
        </p:spPr>
      </p:pic>
      <p:pic>
        <p:nvPicPr>
          <p:cNvPr id="104" name="Google Shape;104;p18"/>
          <p:cNvPicPr preferRelativeResize="0"/>
          <p:nvPr/>
        </p:nvPicPr>
        <p:blipFill>
          <a:blip r:embed="rId4">
            <a:alphaModFix/>
          </a:blip>
          <a:stretch>
            <a:fillRect/>
          </a:stretch>
        </p:blipFill>
        <p:spPr>
          <a:xfrm>
            <a:off x="291075" y="3541800"/>
            <a:ext cx="2857500" cy="1601700"/>
          </a:xfrm>
          <a:prstGeom prst="rect">
            <a:avLst/>
          </a:prstGeom>
          <a:noFill/>
          <a:ln>
            <a:noFill/>
          </a:ln>
        </p:spPr>
      </p:pic>
      <p:pic>
        <p:nvPicPr>
          <p:cNvPr id="105" name="Google Shape;105;p18"/>
          <p:cNvPicPr preferRelativeResize="0"/>
          <p:nvPr/>
        </p:nvPicPr>
        <p:blipFill>
          <a:blip r:embed="rId5">
            <a:alphaModFix/>
          </a:blip>
          <a:stretch>
            <a:fillRect/>
          </a:stretch>
        </p:blipFill>
        <p:spPr>
          <a:xfrm>
            <a:off x="3684000" y="3456675"/>
            <a:ext cx="2133600" cy="1686825"/>
          </a:xfrm>
          <a:prstGeom prst="rect">
            <a:avLst/>
          </a:prstGeom>
          <a:noFill/>
          <a:ln>
            <a:noFill/>
          </a:ln>
        </p:spPr>
      </p:pic>
    </p:spTree>
  </p:cSld>
  <p:clrMapOvr>
    <a:masterClrMapping/>
  </p:clrMapOvr>
  <mc:AlternateContent>
    <mc:Choice Requires="p14">
      <p:transition spd="slow" p14:dur="5000">
        <p14:flip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F9D58"/>
      </a:accent4>
      <a:accent5>
        <a:srgbClr val="01AFD1"/>
      </a:accent5>
      <a:accent6>
        <a:srgbClr val="9C27B0"/>
      </a:accent6>
      <a:hlink>
        <a:srgbClr val="01AFD1"/>
      </a:hlink>
      <a:folHlink>
        <a:srgbClr val="01AF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