
<file path=[Content_Types].xml><?xml version="1.0" encoding="utf-8"?>
<Types xmlns="http://schemas.openxmlformats.org/package/2006/content-types">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8"/>
  </p:handoutMasterIdLst>
  <p:sldIdLst>
    <p:sldId id="256" r:id="rId2"/>
    <p:sldId id="257" r:id="rId3"/>
    <p:sldId id="259" r:id="rId4"/>
    <p:sldId id="258" r:id="rId5"/>
    <p:sldId id="260" r:id="rId6"/>
    <p:sldId id="261" r:id="rId7"/>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52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B2E5952D-F6C6-4A7C-9EB0-625BE23862B0}" type="datetimeFigureOut">
              <a:rPr lang="en-GB" smtClean="0"/>
              <a:t>09/09/2019</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C334EEE9-850D-4E1F-9B2C-CA2966A3C351}" type="slidenum">
              <a:rPr lang="en-GB" smtClean="0"/>
              <a:t>‹#›</a:t>
            </a:fld>
            <a:endParaRPr lang="en-GB"/>
          </a:p>
        </p:txBody>
      </p:sp>
    </p:spTree>
    <p:extLst>
      <p:ext uri="{BB962C8B-B14F-4D97-AF65-F5344CB8AC3E}">
        <p14:creationId xmlns:p14="http://schemas.microsoft.com/office/powerpoint/2010/main" val="321839057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AFCB5FD-5969-459B-ABDF-878DD30471F4}" type="datetimeFigureOut">
              <a:rPr lang="en-GB" smtClean="0"/>
              <a:t>09/09/2019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85FE10-32F9-4AF7-9F71-1408009BD9A1}"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AFCB5FD-5969-459B-ABDF-878DD30471F4}" type="datetimeFigureOut">
              <a:rPr lang="en-GB" smtClean="0"/>
              <a:t>09/09/2019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85FE10-32F9-4AF7-9F71-1408009BD9A1}" type="slidenum">
              <a:rPr lang="en-GB" smtClean="0"/>
              <a:t>‹#›</a:t>
            </a:fld>
            <a:endParaRPr lang="en-GB"/>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AFCB5FD-5969-459B-ABDF-878DD30471F4}" type="datetimeFigureOut">
              <a:rPr lang="en-GB" smtClean="0"/>
              <a:t>09/09/2019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85FE10-32F9-4AF7-9F71-1408009BD9A1}"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0AFCB5FD-5969-459B-ABDF-878DD30471F4}" type="datetimeFigureOut">
              <a:rPr lang="en-GB" smtClean="0"/>
              <a:t>09/09/2019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85FE10-32F9-4AF7-9F71-1408009BD9A1}" type="slidenum">
              <a:rPr lang="en-GB" smtClean="0"/>
              <a:t>‹#›</a:t>
            </a:fld>
            <a:endParaRPr lang="en-GB"/>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AFCB5FD-5969-459B-ABDF-878DD30471F4}" type="datetimeFigureOut">
              <a:rPr lang="en-GB" smtClean="0"/>
              <a:t>09/09/2019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385FE10-32F9-4AF7-9F71-1408009BD9A1}"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AFCB5FD-5969-459B-ABDF-878DD30471F4}" type="datetimeFigureOut">
              <a:rPr lang="en-GB" smtClean="0"/>
              <a:t>09/09/2019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385FE10-32F9-4AF7-9F71-1408009BD9A1}"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0AFCB5FD-5969-459B-ABDF-878DD30471F4}" type="datetimeFigureOut">
              <a:rPr lang="en-GB" smtClean="0"/>
              <a:t>09/09/2019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385FE10-32F9-4AF7-9F71-1408009BD9A1}"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0AFCB5FD-5969-459B-ABDF-878DD30471F4}" type="datetimeFigureOut">
              <a:rPr lang="en-GB" smtClean="0"/>
              <a:t>09/09/2019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85FE10-32F9-4AF7-9F71-1408009BD9A1}" type="slidenum">
              <a:rPr lang="en-GB" smtClean="0"/>
              <a:t>‹#›</a:t>
            </a:fld>
            <a:endParaRPr lang="en-GB"/>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AFCB5FD-5969-459B-ABDF-878DD30471F4}" type="datetimeFigureOut">
              <a:rPr lang="en-GB" smtClean="0"/>
              <a:t>09/09/2019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85FE10-32F9-4AF7-9F71-1408009BD9A1}" type="slidenum">
              <a:rPr lang="en-GB" smtClean="0"/>
              <a:t>‹#›</a:t>
            </a:fld>
            <a:endParaRPr lang="en-GB"/>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AFCB5FD-5969-459B-ABDF-878DD30471F4}" type="datetimeFigureOut">
              <a:rPr lang="en-GB" smtClean="0"/>
              <a:t>09/09/2019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85FE10-32F9-4AF7-9F71-1408009BD9A1}"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0AFCB5FD-5969-459B-ABDF-878DD30471F4}" type="datetimeFigureOut">
              <a:rPr lang="en-GB" smtClean="0"/>
              <a:t>09/09/2019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85FE10-32F9-4AF7-9F71-1408009BD9A1}" type="slidenum">
              <a:rPr lang="en-GB" smtClean="0"/>
              <a:t>‹#›</a:t>
            </a:fld>
            <a:endParaRPr lang="en-GB"/>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0AFCB5FD-5969-459B-ABDF-878DD30471F4}" type="datetimeFigureOut">
              <a:rPr lang="en-GB" smtClean="0"/>
              <a:t>09/09/2019</a:t>
            </a:fld>
            <a:endParaRPr lang="en-GB"/>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GB"/>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5385FE10-32F9-4AF7-9F71-1408009BD9A1}" type="slidenum">
              <a:rPr lang="en-GB" smtClean="0"/>
              <a:t>‹#›</a:t>
            </a:fld>
            <a:endParaRPr lang="en-GB"/>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tmp"/><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mathsframe.co.uk/en/resources/resource/477/Multiplication-Tables-Check"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Welcome to Goldfinch Class</a:t>
            </a:r>
            <a:br>
              <a:rPr lang="en-GB" dirty="0" smtClean="0"/>
            </a:br>
            <a:r>
              <a:rPr lang="en-GB" dirty="0" smtClean="0"/>
              <a:t>Year 5 and 6</a:t>
            </a:r>
            <a:endParaRPr lang="en-GB" dirty="0"/>
          </a:p>
        </p:txBody>
      </p:sp>
      <p:sp>
        <p:nvSpPr>
          <p:cNvPr id="3" name="Subtitle 2"/>
          <p:cNvSpPr>
            <a:spLocks noGrp="1"/>
          </p:cNvSpPr>
          <p:nvPr>
            <p:ph type="subTitle" idx="1"/>
          </p:nvPr>
        </p:nvSpPr>
        <p:spPr>
          <a:xfrm>
            <a:off x="1371600" y="3556000"/>
            <a:ext cx="6400800" cy="3113360"/>
          </a:xfrm>
        </p:spPr>
        <p:txBody>
          <a:bodyPr>
            <a:normAutofit fontScale="92500" lnSpcReduction="20000"/>
          </a:bodyPr>
          <a:lstStyle/>
          <a:p>
            <a:r>
              <a:rPr lang="en-GB" dirty="0" smtClean="0">
                <a:solidFill>
                  <a:schemeClr val="tx1"/>
                </a:solidFill>
              </a:rPr>
              <a:t>Adults working with Goldfinch class:</a:t>
            </a:r>
          </a:p>
          <a:p>
            <a:r>
              <a:rPr lang="en-GB" dirty="0" smtClean="0">
                <a:solidFill>
                  <a:schemeClr val="tx1"/>
                </a:solidFill>
              </a:rPr>
              <a:t>Mrs Wirth : Monday – Thursday Morning</a:t>
            </a:r>
          </a:p>
          <a:p>
            <a:r>
              <a:rPr lang="en-GB" dirty="0" smtClean="0">
                <a:solidFill>
                  <a:schemeClr val="tx1"/>
                </a:solidFill>
              </a:rPr>
              <a:t>Mrs </a:t>
            </a:r>
            <a:r>
              <a:rPr lang="en-GB" dirty="0" err="1" smtClean="0">
                <a:solidFill>
                  <a:schemeClr val="tx1"/>
                </a:solidFill>
              </a:rPr>
              <a:t>Stangroom</a:t>
            </a:r>
            <a:r>
              <a:rPr lang="en-GB" dirty="0" smtClean="0">
                <a:solidFill>
                  <a:schemeClr val="tx1"/>
                </a:solidFill>
              </a:rPr>
              <a:t> : Thursday afternoon</a:t>
            </a:r>
          </a:p>
          <a:p>
            <a:r>
              <a:rPr lang="en-GB" dirty="0" smtClean="0">
                <a:solidFill>
                  <a:schemeClr val="tx1"/>
                </a:solidFill>
              </a:rPr>
              <a:t>And Friday</a:t>
            </a:r>
          </a:p>
          <a:p>
            <a:endParaRPr lang="en-GB" dirty="0">
              <a:solidFill>
                <a:schemeClr val="tx1"/>
              </a:solidFill>
            </a:endParaRPr>
          </a:p>
          <a:p>
            <a:r>
              <a:rPr lang="en-GB" dirty="0" smtClean="0">
                <a:solidFill>
                  <a:schemeClr val="tx1"/>
                </a:solidFill>
              </a:rPr>
              <a:t>Mrs Williams - Monday – Thursday</a:t>
            </a:r>
          </a:p>
          <a:p>
            <a:r>
              <a:rPr lang="en-GB" dirty="0" smtClean="0">
                <a:solidFill>
                  <a:schemeClr val="tx1"/>
                </a:solidFill>
              </a:rPr>
              <a:t>Mrs </a:t>
            </a:r>
            <a:r>
              <a:rPr lang="en-GB" dirty="0" err="1" smtClean="0">
                <a:solidFill>
                  <a:schemeClr val="tx1"/>
                </a:solidFill>
              </a:rPr>
              <a:t>Beakhouse</a:t>
            </a:r>
            <a:r>
              <a:rPr lang="en-GB" dirty="0" smtClean="0">
                <a:solidFill>
                  <a:schemeClr val="tx1"/>
                </a:solidFill>
              </a:rPr>
              <a:t> -  Friday</a:t>
            </a:r>
          </a:p>
          <a:p>
            <a:endParaRPr lang="en-GB" dirty="0">
              <a:solidFill>
                <a:schemeClr val="tx1"/>
              </a:solidFill>
            </a:endParaRPr>
          </a:p>
          <a:p>
            <a:r>
              <a:rPr lang="en-GB" dirty="0" smtClean="0">
                <a:solidFill>
                  <a:schemeClr val="tx1"/>
                </a:solidFill>
              </a:rPr>
              <a:t>Sports coach – Mr O’Reilly ( Wednesday)</a:t>
            </a:r>
          </a:p>
          <a:p>
            <a:r>
              <a:rPr lang="en-GB" dirty="0" smtClean="0">
                <a:solidFill>
                  <a:schemeClr val="tx1"/>
                </a:solidFill>
              </a:rPr>
              <a:t>Music teacher – Mrs </a:t>
            </a:r>
            <a:r>
              <a:rPr lang="en-GB" dirty="0" err="1" smtClean="0">
                <a:solidFill>
                  <a:schemeClr val="tx1"/>
                </a:solidFill>
              </a:rPr>
              <a:t>Gan</a:t>
            </a:r>
            <a:r>
              <a:rPr lang="en-GB" dirty="0" smtClean="0">
                <a:solidFill>
                  <a:schemeClr val="tx1"/>
                </a:solidFill>
              </a:rPr>
              <a:t> ( Thursday)</a:t>
            </a:r>
            <a:endParaRPr lang="en-GB" dirty="0">
              <a:solidFill>
                <a:schemeClr val="tx1"/>
              </a:solidFill>
            </a:endParaRPr>
          </a:p>
          <a:p>
            <a:endParaRPr lang="en-GB" dirty="0"/>
          </a:p>
        </p:txBody>
      </p:sp>
      <p:pic>
        <p:nvPicPr>
          <p:cNvPr id="1026" name="Picture 2" descr="https://www.rspb.org.uk/Images/i9396_tcm9-17607.jpg?width=530&amp;crop=(304,456,1318,102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3848" y="404664"/>
            <a:ext cx="2808312" cy="15790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176387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2348880"/>
            <a:ext cx="7408333" cy="3777283"/>
          </a:xfrm>
        </p:spPr>
        <p:txBody>
          <a:bodyPr>
            <a:normAutofit fontScale="70000" lnSpcReduction="20000"/>
          </a:bodyPr>
          <a:lstStyle/>
          <a:p>
            <a:pPr marL="0" indent="0">
              <a:buNone/>
            </a:pPr>
            <a:r>
              <a:rPr lang="en-GB" sz="2600" dirty="0"/>
              <a:t>To help the children </a:t>
            </a:r>
            <a:r>
              <a:rPr lang="en-GB" sz="2600" dirty="0" smtClean="0"/>
              <a:t>to be </a:t>
            </a:r>
            <a:r>
              <a:rPr lang="en-GB" sz="2600" dirty="0"/>
              <a:t>ready for their learning, it would be really useful if they have the following equipment in school every day : </a:t>
            </a:r>
            <a:endParaRPr lang="en-GB" sz="2600" dirty="0" smtClean="0"/>
          </a:p>
          <a:p>
            <a:r>
              <a:rPr lang="en-GB" sz="2600" dirty="0" smtClean="0"/>
              <a:t>PE kit </a:t>
            </a:r>
            <a:r>
              <a:rPr lang="en-GB" sz="2600" b="1" dirty="0" smtClean="0"/>
              <a:t>every day</a:t>
            </a:r>
            <a:r>
              <a:rPr lang="en-GB" sz="2600" dirty="0" smtClean="0"/>
              <a:t>, </a:t>
            </a:r>
            <a:r>
              <a:rPr lang="en-GB" sz="2600" dirty="0"/>
              <a:t>(especially </a:t>
            </a:r>
            <a:r>
              <a:rPr lang="en-GB" sz="2600" dirty="0" smtClean="0"/>
              <a:t>Wednesdays and </a:t>
            </a:r>
            <a:r>
              <a:rPr lang="en-GB" sz="2600" dirty="0"/>
              <a:t>Thursdays), </a:t>
            </a:r>
            <a:endParaRPr lang="en-GB" sz="2600" dirty="0" smtClean="0"/>
          </a:p>
          <a:p>
            <a:r>
              <a:rPr lang="en-GB" sz="2600" dirty="0" smtClean="0"/>
              <a:t>art </a:t>
            </a:r>
            <a:r>
              <a:rPr lang="en-GB" sz="2600" dirty="0"/>
              <a:t>shirt or </a:t>
            </a:r>
            <a:r>
              <a:rPr lang="en-GB" sz="2600" dirty="0" smtClean="0"/>
              <a:t>apron</a:t>
            </a:r>
            <a:r>
              <a:rPr lang="en-GB" sz="2600" dirty="0"/>
              <a:t> </a:t>
            </a:r>
            <a:r>
              <a:rPr lang="en-GB" sz="2600" dirty="0" smtClean="0"/>
              <a:t>( to be kept in PE bag),</a:t>
            </a:r>
          </a:p>
          <a:p>
            <a:r>
              <a:rPr lang="en-GB" sz="2600" dirty="0" smtClean="0"/>
              <a:t>reading </a:t>
            </a:r>
            <a:r>
              <a:rPr lang="en-GB" sz="2600" dirty="0"/>
              <a:t>books, </a:t>
            </a:r>
            <a:endParaRPr lang="en-GB" sz="2600" dirty="0" smtClean="0"/>
          </a:p>
          <a:p>
            <a:r>
              <a:rPr lang="en-GB" sz="2600" dirty="0" smtClean="0"/>
              <a:t>reading records ( needed for Fridays –completed in by the children)</a:t>
            </a:r>
          </a:p>
          <a:p>
            <a:r>
              <a:rPr lang="en-GB" sz="2600" u="sng" dirty="0" smtClean="0"/>
              <a:t>small</a:t>
            </a:r>
            <a:r>
              <a:rPr lang="en-GB" sz="2600" dirty="0" smtClean="0"/>
              <a:t> </a:t>
            </a:r>
            <a:r>
              <a:rPr lang="en-GB" sz="2600" dirty="0"/>
              <a:t>pencil </a:t>
            </a:r>
            <a:r>
              <a:rPr lang="en-GB" sz="2600" dirty="0" smtClean="0"/>
              <a:t>case</a:t>
            </a:r>
            <a:r>
              <a:rPr lang="en-GB" sz="2600" dirty="0"/>
              <a:t> </a:t>
            </a:r>
            <a:r>
              <a:rPr lang="en-GB" sz="2600" dirty="0" smtClean="0"/>
              <a:t>which will fit comfortably in the children’s trays. </a:t>
            </a:r>
            <a:r>
              <a:rPr lang="en-GB" sz="2600" dirty="0"/>
              <a:t>This should contain HB and colour pencils, rubber and sharpener, a </a:t>
            </a:r>
            <a:r>
              <a:rPr lang="en-GB" sz="2600" dirty="0" smtClean="0"/>
              <a:t>ruler and small </a:t>
            </a:r>
            <a:r>
              <a:rPr lang="en-GB" sz="2600" dirty="0"/>
              <a:t>glue stick.  A clear </a:t>
            </a:r>
            <a:r>
              <a:rPr lang="en-GB" sz="2600" dirty="0" smtClean="0"/>
              <a:t>protractor, scissors  </a:t>
            </a:r>
            <a:r>
              <a:rPr lang="en-GB" sz="2600" dirty="0"/>
              <a:t>and a compass would also be really helpful. </a:t>
            </a:r>
            <a:endParaRPr lang="en-GB" sz="2600" dirty="0" smtClean="0"/>
          </a:p>
          <a:p>
            <a:r>
              <a:rPr lang="en-GB" sz="2600" dirty="0" smtClean="0"/>
              <a:t>Children </a:t>
            </a:r>
            <a:r>
              <a:rPr lang="en-GB" sz="2600" dirty="0"/>
              <a:t>who have a </a:t>
            </a:r>
            <a:r>
              <a:rPr lang="en-GB" sz="2600" dirty="0" smtClean="0"/>
              <a:t>KS2 Intermediate or Master </a:t>
            </a:r>
            <a:r>
              <a:rPr lang="en-GB" sz="2600" dirty="0" err="1" smtClean="0"/>
              <a:t>handwriter</a:t>
            </a:r>
            <a:r>
              <a:rPr lang="en-GB" sz="2600" dirty="0" smtClean="0"/>
              <a:t> certificates may </a:t>
            </a:r>
            <a:r>
              <a:rPr lang="en-GB" sz="2600" dirty="0"/>
              <a:t>use a fountain pen or handwriting pen </a:t>
            </a:r>
            <a:r>
              <a:rPr lang="en-GB" sz="2600" dirty="0" smtClean="0"/>
              <a:t>– with black ink - but </a:t>
            </a:r>
            <a:r>
              <a:rPr lang="en-GB" sz="2600" dirty="0"/>
              <a:t>not a biro. </a:t>
            </a:r>
            <a:endParaRPr lang="en-GB" sz="2600" dirty="0" smtClean="0"/>
          </a:p>
          <a:p>
            <a:r>
              <a:rPr lang="en-GB" sz="2600" dirty="0" smtClean="0"/>
              <a:t>Please </a:t>
            </a:r>
            <a:r>
              <a:rPr lang="en-GB" sz="2600" dirty="0"/>
              <a:t>remember to provide a </a:t>
            </a:r>
            <a:r>
              <a:rPr lang="en-GB" sz="2600" dirty="0" smtClean="0"/>
              <a:t>water </a:t>
            </a:r>
            <a:r>
              <a:rPr lang="en-GB" sz="2600" dirty="0"/>
              <a:t>bottle </a:t>
            </a:r>
            <a:r>
              <a:rPr lang="en-GB" sz="2600" dirty="0" smtClean="0"/>
              <a:t>with a sports lid to avoid spillages too (containing water , not juice, which can </a:t>
            </a:r>
            <a:r>
              <a:rPr lang="en-GB" sz="2600" dirty="0"/>
              <a:t>b</a:t>
            </a:r>
            <a:r>
              <a:rPr lang="en-GB" sz="2600" dirty="0" smtClean="0"/>
              <a:t>e sticky if it spills).</a:t>
            </a:r>
            <a:endParaRPr lang="en-GB" sz="2600" dirty="0"/>
          </a:p>
          <a:p>
            <a:endParaRPr lang="en-GB" dirty="0"/>
          </a:p>
        </p:txBody>
      </p:sp>
      <p:sp>
        <p:nvSpPr>
          <p:cNvPr id="3" name="Title 2"/>
          <p:cNvSpPr>
            <a:spLocks noGrp="1"/>
          </p:cNvSpPr>
          <p:nvPr>
            <p:ph type="title"/>
          </p:nvPr>
        </p:nvSpPr>
        <p:spPr>
          <a:xfrm>
            <a:off x="457200" y="338328"/>
            <a:ext cx="5122912" cy="1252728"/>
          </a:xfrm>
        </p:spPr>
        <p:txBody>
          <a:bodyPr/>
          <a:lstStyle/>
          <a:p>
            <a:r>
              <a:rPr lang="en-GB" dirty="0" smtClean="0"/>
              <a:t>Equipment</a:t>
            </a:r>
            <a:endParaRPr lang="en-GB" dirty="0"/>
          </a:p>
        </p:txBody>
      </p:sp>
      <p:pic>
        <p:nvPicPr>
          <p:cNvPr id="4" name="Picture 2" descr="https://www.rspb.org.uk/Images/i9396_tcm9-17607.jpg?width=530&amp;crop=(304,456,1318,102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548680"/>
            <a:ext cx="2808312" cy="15790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033510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338328"/>
            <a:ext cx="5410944" cy="1252728"/>
          </a:xfrm>
        </p:spPr>
        <p:txBody>
          <a:bodyPr/>
          <a:lstStyle/>
          <a:p>
            <a:r>
              <a:rPr lang="en-GB" dirty="0" smtClean="0"/>
              <a:t>Goldfinch Curriculum</a:t>
            </a:r>
            <a:endParaRPr lang="en-GB" dirty="0"/>
          </a:p>
        </p:txBody>
      </p:sp>
      <p:pic>
        <p:nvPicPr>
          <p:cNvPr id="4" name="Picture 2" descr="https://www.rspb.org.uk/Images/i9396_tcm9-17607.jpg?width=530&amp;crop=(304,456,1318,102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81758" y="404664"/>
            <a:ext cx="1656184" cy="93121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7584" y="1599481"/>
            <a:ext cx="7209476" cy="4938960"/>
          </a:xfrm>
          <a:prstGeom prst="rect">
            <a:avLst/>
          </a:prstGeom>
        </p:spPr>
      </p:pic>
    </p:spTree>
    <p:extLst>
      <p:ext uri="{BB962C8B-B14F-4D97-AF65-F5344CB8AC3E}">
        <p14:creationId xmlns:p14="http://schemas.microsoft.com/office/powerpoint/2010/main" val="30308921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492896"/>
            <a:ext cx="8435279" cy="4248471"/>
          </a:xfrm>
        </p:spPr>
        <p:txBody>
          <a:bodyPr>
            <a:normAutofit fontScale="62500" lnSpcReduction="20000"/>
          </a:bodyPr>
          <a:lstStyle/>
          <a:p>
            <a:r>
              <a:rPr lang="en-GB" dirty="0" smtClean="0"/>
              <a:t>English and maths revision tasks will be set on Thursday( for next Thursday)</a:t>
            </a:r>
          </a:p>
          <a:p>
            <a:pPr marL="0" indent="0">
              <a:buNone/>
            </a:pPr>
            <a:endParaRPr lang="en-GB" dirty="0" smtClean="0"/>
          </a:p>
          <a:p>
            <a:r>
              <a:rPr lang="en-GB" dirty="0" smtClean="0"/>
              <a:t>Spelling/word activities set on Thursday( for next Thursday): The children should practice every day – little and often is best for long term memory. Use a different spelling strategy each day.</a:t>
            </a:r>
          </a:p>
          <a:p>
            <a:pPr marL="0" indent="0">
              <a:buNone/>
            </a:pPr>
            <a:endParaRPr lang="en-GB" dirty="0" smtClean="0"/>
          </a:p>
          <a:p>
            <a:r>
              <a:rPr lang="en-GB" dirty="0" smtClean="0"/>
              <a:t>Times tables should be practiced daily. The following website is helpful and can be used on PCs or tablets ( phones are a little too </a:t>
            </a:r>
            <a:r>
              <a:rPr lang="en-GB" dirty="0"/>
              <a:t>small</a:t>
            </a:r>
            <a:r>
              <a:rPr lang="en-GB" dirty="0" smtClean="0"/>
              <a:t>): </a:t>
            </a:r>
            <a:r>
              <a:rPr lang="en-GB" dirty="0" smtClean="0">
                <a:hlinkClick r:id="rId2"/>
              </a:rPr>
              <a:t>https</a:t>
            </a:r>
            <a:r>
              <a:rPr lang="en-GB" dirty="0">
                <a:hlinkClick r:id="rId2"/>
              </a:rPr>
              <a:t>://</a:t>
            </a:r>
            <a:r>
              <a:rPr lang="en-GB" dirty="0" smtClean="0">
                <a:hlinkClick r:id="rId2"/>
              </a:rPr>
              <a:t>mathsframe.co.uk/en/resources/resource/477/Multiplication-Tables-Check</a:t>
            </a:r>
            <a:endParaRPr lang="en-GB" dirty="0" smtClean="0"/>
          </a:p>
          <a:p>
            <a:pPr marL="0" indent="0">
              <a:buNone/>
            </a:pPr>
            <a:endParaRPr lang="en-GB" dirty="0"/>
          </a:p>
          <a:p>
            <a:r>
              <a:rPr lang="en-GB" dirty="0" smtClean="0"/>
              <a:t>Reading record books should be updated regularly and brought to school </a:t>
            </a:r>
            <a:r>
              <a:rPr lang="en-GB" b="1" dirty="0" smtClean="0"/>
              <a:t>every day </a:t>
            </a:r>
            <a:r>
              <a:rPr lang="en-GB" dirty="0" smtClean="0"/>
              <a:t>together with a reading book. They will be needed for reading sessions on a Friday when they will be checked.</a:t>
            </a:r>
          </a:p>
          <a:p>
            <a:endParaRPr lang="en-GB" dirty="0"/>
          </a:p>
          <a:p>
            <a:r>
              <a:rPr lang="en-GB" dirty="0" smtClean="0"/>
              <a:t>A sheet of questions you could choose from, to discuss texts with your child, will be stuck in the front of the reading record book. These discussions will support your child when they make comments in their reading record books.</a:t>
            </a:r>
          </a:p>
          <a:p>
            <a:endParaRPr lang="en-US" dirty="0" smtClean="0"/>
          </a:p>
          <a:p>
            <a:endParaRPr lang="en-US" dirty="0"/>
          </a:p>
          <a:p>
            <a:pPr marL="0" indent="0">
              <a:buNone/>
            </a:pPr>
            <a:r>
              <a:rPr lang="en-US" b="1" dirty="0" smtClean="0">
                <a:solidFill>
                  <a:srgbClr val="FF0000"/>
                </a:solidFill>
              </a:rPr>
              <a:t>NB: A family learning event has been planned for Thursday 14</a:t>
            </a:r>
            <a:r>
              <a:rPr lang="en-US" b="1" baseline="30000" dirty="0" smtClean="0">
                <a:solidFill>
                  <a:srgbClr val="FF0000"/>
                </a:solidFill>
              </a:rPr>
              <a:t>th</a:t>
            </a:r>
            <a:r>
              <a:rPr lang="en-US" b="1" dirty="0" smtClean="0">
                <a:solidFill>
                  <a:srgbClr val="FF0000"/>
                </a:solidFill>
              </a:rPr>
              <a:t> November from 2-3pm. The theme will be Ancient Greece.</a:t>
            </a:r>
            <a:endParaRPr lang="en-GB" b="1" dirty="0">
              <a:solidFill>
                <a:srgbClr val="FF0000"/>
              </a:solidFill>
            </a:endParaRPr>
          </a:p>
          <a:p>
            <a:endParaRPr lang="en-GB" dirty="0"/>
          </a:p>
        </p:txBody>
      </p:sp>
      <p:sp>
        <p:nvSpPr>
          <p:cNvPr id="3" name="Title 2"/>
          <p:cNvSpPr>
            <a:spLocks noGrp="1"/>
          </p:cNvSpPr>
          <p:nvPr>
            <p:ph type="title"/>
          </p:nvPr>
        </p:nvSpPr>
        <p:spPr>
          <a:xfrm>
            <a:off x="457200" y="338328"/>
            <a:ext cx="5194920" cy="1252728"/>
          </a:xfrm>
        </p:spPr>
        <p:txBody>
          <a:bodyPr>
            <a:normAutofit fontScale="90000"/>
          </a:bodyPr>
          <a:lstStyle/>
          <a:p>
            <a:r>
              <a:rPr lang="en-GB" dirty="0" smtClean="0"/>
              <a:t>Goldfinch Home Learning</a:t>
            </a:r>
            <a:endParaRPr lang="en-GB" dirty="0"/>
          </a:p>
        </p:txBody>
      </p:sp>
      <p:pic>
        <p:nvPicPr>
          <p:cNvPr id="4" name="Picture 2" descr="https://www.rspb.org.uk/Images/i9396_tcm9-17607.jpg?width=530&amp;crop=(304,456,1318,102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4" y="548680"/>
            <a:ext cx="2232248" cy="12551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21715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GB" dirty="0" smtClean="0"/>
              <a:t>Year 5/6 Home Learning Expectations</a:t>
            </a:r>
            <a:endParaRPr lang="en-GB" dirty="0"/>
          </a:p>
        </p:txBody>
      </p:sp>
      <p:graphicFrame>
        <p:nvGraphicFramePr>
          <p:cNvPr id="7" name="Table 6"/>
          <p:cNvGraphicFramePr>
            <a:graphicFrameLocks noGrp="1"/>
          </p:cNvGraphicFramePr>
          <p:nvPr>
            <p:extLst>
              <p:ext uri="{D42A27DB-BD31-4B8C-83A1-F6EECF244321}">
                <p14:modId xmlns:p14="http://schemas.microsoft.com/office/powerpoint/2010/main" val="4107438679"/>
              </p:ext>
            </p:extLst>
          </p:nvPr>
        </p:nvGraphicFramePr>
        <p:xfrm>
          <a:off x="395536" y="1340768"/>
          <a:ext cx="8424935" cy="5188607"/>
        </p:xfrm>
        <a:graphic>
          <a:graphicData uri="http://schemas.openxmlformats.org/drawingml/2006/table">
            <a:tbl>
              <a:tblPr firstRow="1" bandRow="1">
                <a:tableStyleId>{5C22544A-7EE6-4342-B048-85BDC9FD1C3A}</a:tableStyleId>
              </a:tblPr>
              <a:tblGrid>
                <a:gridCol w="1684987">
                  <a:extLst>
                    <a:ext uri="{9D8B030D-6E8A-4147-A177-3AD203B41FA5}">
                      <a16:colId xmlns:a16="http://schemas.microsoft.com/office/drawing/2014/main" val="20000"/>
                    </a:ext>
                  </a:extLst>
                </a:gridCol>
                <a:gridCol w="1684987">
                  <a:extLst>
                    <a:ext uri="{9D8B030D-6E8A-4147-A177-3AD203B41FA5}">
                      <a16:colId xmlns:a16="http://schemas.microsoft.com/office/drawing/2014/main" val="20001"/>
                    </a:ext>
                  </a:extLst>
                </a:gridCol>
                <a:gridCol w="1684987">
                  <a:extLst>
                    <a:ext uri="{9D8B030D-6E8A-4147-A177-3AD203B41FA5}">
                      <a16:colId xmlns:a16="http://schemas.microsoft.com/office/drawing/2014/main" val="20002"/>
                    </a:ext>
                  </a:extLst>
                </a:gridCol>
                <a:gridCol w="1684987">
                  <a:extLst>
                    <a:ext uri="{9D8B030D-6E8A-4147-A177-3AD203B41FA5}">
                      <a16:colId xmlns:a16="http://schemas.microsoft.com/office/drawing/2014/main" val="20003"/>
                    </a:ext>
                  </a:extLst>
                </a:gridCol>
                <a:gridCol w="1684987">
                  <a:extLst>
                    <a:ext uri="{9D8B030D-6E8A-4147-A177-3AD203B41FA5}">
                      <a16:colId xmlns:a16="http://schemas.microsoft.com/office/drawing/2014/main" val="20004"/>
                    </a:ext>
                  </a:extLst>
                </a:gridCol>
              </a:tblGrid>
              <a:tr h="403077">
                <a:tc>
                  <a:txBody>
                    <a:bodyPr/>
                    <a:lstStyle/>
                    <a:p>
                      <a:pPr algn="ctr"/>
                      <a:r>
                        <a:rPr lang="en-GB" dirty="0" smtClean="0"/>
                        <a:t>Monday</a:t>
                      </a:r>
                      <a:endParaRPr lang="en-GB" dirty="0"/>
                    </a:p>
                  </a:txBody>
                  <a:tcPr/>
                </a:tc>
                <a:tc>
                  <a:txBody>
                    <a:bodyPr/>
                    <a:lstStyle/>
                    <a:p>
                      <a:pPr algn="ctr"/>
                      <a:r>
                        <a:rPr lang="en-GB" dirty="0" smtClean="0"/>
                        <a:t>Tuesday</a:t>
                      </a:r>
                      <a:endParaRPr lang="en-GB" dirty="0"/>
                    </a:p>
                  </a:txBody>
                  <a:tcPr/>
                </a:tc>
                <a:tc>
                  <a:txBody>
                    <a:bodyPr/>
                    <a:lstStyle/>
                    <a:p>
                      <a:pPr algn="ctr"/>
                      <a:r>
                        <a:rPr lang="en-GB" dirty="0" smtClean="0"/>
                        <a:t>Wednesday</a:t>
                      </a:r>
                      <a:endParaRPr lang="en-GB" dirty="0"/>
                    </a:p>
                  </a:txBody>
                  <a:tcPr/>
                </a:tc>
                <a:tc>
                  <a:txBody>
                    <a:bodyPr/>
                    <a:lstStyle/>
                    <a:p>
                      <a:pPr algn="ctr"/>
                      <a:r>
                        <a:rPr lang="en-GB" dirty="0" smtClean="0"/>
                        <a:t>Thursday</a:t>
                      </a:r>
                      <a:endParaRPr lang="en-GB" dirty="0"/>
                    </a:p>
                  </a:txBody>
                  <a:tcPr/>
                </a:tc>
                <a:tc>
                  <a:txBody>
                    <a:bodyPr/>
                    <a:lstStyle/>
                    <a:p>
                      <a:pPr algn="ctr"/>
                      <a:r>
                        <a:rPr lang="en-GB" dirty="0" smtClean="0"/>
                        <a:t>Weekend</a:t>
                      </a:r>
                      <a:endParaRPr lang="en-GB" dirty="0"/>
                    </a:p>
                  </a:txBody>
                  <a:tcPr/>
                </a:tc>
                <a:extLst>
                  <a:ext uri="{0D108BD9-81ED-4DB2-BD59-A6C34878D82A}">
                    <a16:rowId xmlns:a16="http://schemas.microsoft.com/office/drawing/2014/main" val="10000"/>
                  </a:ext>
                </a:extLst>
              </a:tr>
              <a:tr h="1041283">
                <a:tc>
                  <a:txBody>
                    <a:bodyPr/>
                    <a:lstStyle/>
                    <a:p>
                      <a:r>
                        <a:rPr lang="en-GB" sz="1400" u="sng" dirty="0" smtClean="0"/>
                        <a:t>Reading</a:t>
                      </a:r>
                    </a:p>
                    <a:p>
                      <a:r>
                        <a:rPr lang="en-GB" sz="1400" dirty="0" smtClean="0"/>
                        <a:t>At least 15 minutes</a:t>
                      </a:r>
                      <a:r>
                        <a:rPr lang="en-GB" sz="1400" baseline="0" dirty="0" smtClean="0"/>
                        <a:t> reading including pupil comments.</a:t>
                      </a:r>
                      <a:endParaRPr lang="en-GB" sz="1400" dirty="0"/>
                    </a:p>
                  </a:txBody>
                  <a:tcPr/>
                </a:tc>
                <a:tc>
                  <a:txBody>
                    <a:bodyPr/>
                    <a:lstStyle/>
                    <a:p>
                      <a:r>
                        <a:rPr lang="en-GB" sz="1400" u="sng" dirty="0" smtClean="0"/>
                        <a:t>Reading</a:t>
                      </a:r>
                    </a:p>
                    <a:p>
                      <a:r>
                        <a:rPr lang="en-GB" sz="1400" dirty="0" smtClean="0"/>
                        <a:t>At least 15 minutes</a:t>
                      </a:r>
                      <a:r>
                        <a:rPr lang="en-GB" sz="1400" baseline="0" dirty="0" smtClean="0"/>
                        <a:t> reading including pupil comments.</a:t>
                      </a:r>
                      <a:endParaRPr lang="en-GB" sz="1400" dirty="0"/>
                    </a:p>
                  </a:txBody>
                  <a:tcPr/>
                </a:tc>
                <a:tc>
                  <a:txBody>
                    <a:bodyPr/>
                    <a:lstStyle/>
                    <a:p>
                      <a:r>
                        <a:rPr lang="en-GB" sz="1400" u="sng" dirty="0" smtClean="0"/>
                        <a:t>Reading</a:t>
                      </a:r>
                    </a:p>
                    <a:p>
                      <a:r>
                        <a:rPr lang="en-GB" sz="1400" dirty="0" smtClean="0"/>
                        <a:t>At least 15 minutes</a:t>
                      </a:r>
                      <a:r>
                        <a:rPr lang="en-GB" sz="1400" baseline="0" dirty="0" smtClean="0"/>
                        <a:t> reading including pupil comments.</a:t>
                      </a:r>
                      <a:endParaRPr lang="en-GB" sz="1400" dirty="0"/>
                    </a:p>
                  </a:txBody>
                  <a:tcPr/>
                </a:tc>
                <a:tc>
                  <a:txBody>
                    <a:bodyPr/>
                    <a:lstStyle/>
                    <a:p>
                      <a:r>
                        <a:rPr lang="en-GB" sz="1400" u="sng" dirty="0" smtClean="0"/>
                        <a:t>Reading</a:t>
                      </a:r>
                    </a:p>
                    <a:p>
                      <a:r>
                        <a:rPr lang="en-GB" sz="1400" dirty="0" smtClean="0"/>
                        <a:t>At least 15 minutes</a:t>
                      </a:r>
                      <a:r>
                        <a:rPr lang="en-GB" sz="1400" baseline="0" dirty="0" smtClean="0"/>
                        <a:t> reading including pupil comments.</a:t>
                      </a:r>
                      <a:endParaRPr lang="en-GB" sz="1400" dirty="0"/>
                    </a:p>
                  </a:txBody>
                  <a:tcPr/>
                </a:tc>
                <a:tc>
                  <a:txBody>
                    <a:bodyPr/>
                    <a:lstStyle/>
                    <a:p>
                      <a:r>
                        <a:rPr lang="en-GB" sz="1400" u="sng" dirty="0" smtClean="0"/>
                        <a:t>Reading</a:t>
                      </a:r>
                    </a:p>
                    <a:p>
                      <a:r>
                        <a:rPr lang="en-GB" sz="1400" dirty="0" smtClean="0"/>
                        <a:t>At least 15 minutes</a:t>
                      </a:r>
                      <a:r>
                        <a:rPr lang="en-GB" sz="1400" baseline="0" dirty="0" smtClean="0"/>
                        <a:t> reading including pupil comments.</a:t>
                      </a:r>
                      <a:endParaRPr lang="en-GB" sz="1400" dirty="0"/>
                    </a:p>
                  </a:txBody>
                  <a:tcPr/>
                </a:tc>
                <a:extLst>
                  <a:ext uri="{0D108BD9-81ED-4DB2-BD59-A6C34878D82A}">
                    <a16:rowId xmlns:a16="http://schemas.microsoft.com/office/drawing/2014/main" val="10001"/>
                  </a:ext>
                </a:extLst>
              </a:tr>
              <a:tr h="904644">
                <a:tc>
                  <a:txBody>
                    <a:bodyPr/>
                    <a:lstStyle/>
                    <a:p>
                      <a:r>
                        <a:rPr lang="en-GB" sz="1400" u="sng" dirty="0" smtClean="0"/>
                        <a:t>Times tables facts</a:t>
                      </a:r>
                    </a:p>
                    <a:p>
                      <a:r>
                        <a:rPr lang="en-GB" sz="1400" dirty="0" smtClean="0"/>
                        <a:t>At least 5 minutes</a:t>
                      </a:r>
                      <a:endParaRPr lang="en-GB" sz="1400" dirty="0"/>
                    </a:p>
                  </a:txBody>
                  <a:tcPr/>
                </a:tc>
                <a:tc>
                  <a:txBody>
                    <a:bodyPr/>
                    <a:lstStyle/>
                    <a:p>
                      <a:r>
                        <a:rPr lang="en-GB" sz="1400" u="sng" dirty="0" smtClean="0"/>
                        <a:t>Times tables facts</a:t>
                      </a:r>
                    </a:p>
                    <a:p>
                      <a:r>
                        <a:rPr lang="en-GB" sz="1400" dirty="0" smtClean="0"/>
                        <a:t>At least 5 minutes</a:t>
                      </a:r>
                    </a:p>
                    <a:p>
                      <a:endParaRPr lang="en-GB" sz="1400" dirty="0"/>
                    </a:p>
                  </a:txBody>
                  <a:tcPr/>
                </a:tc>
                <a:tc>
                  <a:txBody>
                    <a:bodyPr/>
                    <a:lstStyle/>
                    <a:p>
                      <a:r>
                        <a:rPr lang="en-GB" sz="1400" u="sng" dirty="0" smtClean="0"/>
                        <a:t>Times tables facts</a:t>
                      </a:r>
                    </a:p>
                    <a:p>
                      <a:r>
                        <a:rPr lang="en-GB" sz="1400" dirty="0" smtClean="0"/>
                        <a:t>At least 5 minutes</a:t>
                      </a:r>
                    </a:p>
                    <a:p>
                      <a:endParaRPr lang="en-GB" sz="1400" dirty="0"/>
                    </a:p>
                  </a:txBody>
                  <a:tcPr/>
                </a:tc>
                <a:tc>
                  <a:txBody>
                    <a:bodyPr/>
                    <a:lstStyle/>
                    <a:p>
                      <a:r>
                        <a:rPr lang="en-GB" sz="1400" u="sng" dirty="0" smtClean="0"/>
                        <a:t>Times tables facts</a:t>
                      </a:r>
                    </a:p>
                    <a:p>
                      <a:r>
                        <a:rPr lang="en-GB" sz="1400" dirty="0" smtClean="0"/>
                        <a:t>At least 5 minutes</a:t>
                      </a:r>
                    </a:p>
                    <a:p>
                      <a:endParaRPr lang="en-GB" sz="1400" dirty="0"/>
                    </a:p>
                  </a:txBody>
                  <a:tcPr/>
                </a:tc>
                <a:tc>
                  <a:txBody>
                    <a:bodyPr/>
                    <a:lstStyle/>
                    <a:p>
                      <a:r>
                        <a:rPr lang="en-GB" sz="1400" u="sng" dirty="0" smtClean="0"/>
                        <a:t>Times tables facts</a:t>
                      </a:r>
                    </a:p>
                    <a:p>
                      <a:r>
                        <a:rPr lang="en-GB" sz="1400" dirty="0" smtClean="0"/>
                        <a:t>At least 5 minutes</a:t>
                      </a:r>
                    </a:p>
                    <a:p>
                      <a:endParaRPr lang="en-GB" sz="1400" dirty="0"/>
                    </a:p>
                  </a:txBody>
                  <a:tcPr/>
                </a:tc>
                <a:extLst>
                  <a:ext uri="{0D108BD9-81ED-4DB2-BD59-A6C34878D82A}">
                    <a16:rowId xmlns:a16="http://schemas.microsoft.com/office/drawing/2014/main" val="10002"/>
                  </a:ext>
                </a:extLst>
              </a:tr>
              <a:tr h="1041283">
                <a:tc>
                  <a:txBody>
                    <a:bodyPr/>
                    <a:lstStyle/>
                    <a:p>
                      <a:r>
                        <a:rPr lang="en-GB" sz="1400" u="sng" dirty="0" smtClean="0"/>
                        <a:t>Spelling</a:t>
                      </a:r>
                    </a:p>
                    <a:p>
                      <a:r>
                        <a:rPr lang="en-GB" sz="1400" dirty="0" smtClean="0"/>
                        <a:t>!0 minutes daily practice in journals</a:t>
                      </a:r>
                      <a:endParaRPr lang="en-GB" sz="1400" dirty="0"/>
                    </a:p>
                  </a:txBody>
                  <a:tcPr/>
                </a:tc>
                <a:tc>
                  <a:txBody>
                    <a:bodyPr/>
                    <a:lstStyle/>
                    <a:p>
                      <a:r>
                        <a:rPr lang="en-GB" sz="1400" u="sng" dirty="0" smtClean="0"/>
                        <a:t>Spelling</a:t>
                      </a:r>
                    </a:p>
                    <a:p>
                      <a:r>
                        <a:rPr lang="en-GB" sz="1400" dirty="0" smtClean="0"/>
                        <a:t>!0 minutes daily practice in journals</a:t>
                      </a:r>
                    </a:p>
                    <a:p>
                      <a:endParaRPr lang="en-GB" sz="1400" dirty="0"/>
                    </a:p>
                  </a:txBody>
                  <a:tcPr/>
                </a:tc>
                <a:tc>
                  <a:txBody>
                    <a:bodyPr/>
                    <a:lstStyle/>
                    <a:p>
                      <a:r>
                        <a:rPr lang="en-GB" sz="1400" u="sng" dirty="0" smtClean="0"/>
                        <a:t>Spelling</a:t>
                      </a:r>
                    </a:p>
                    <a:p>
                      <a:r>
                        <a:rPr lang="en-GB" sz="1400" dirty="0" smtClean="0"/>
                        <a:t>!0 minutes daily practice in journals</a:t>
                      </a:r>
                    </a:p>
                    <a:p>
                      <a:endParaRPr lang="en-GB" sz="1400" dirty="0"/>
                    </a:p>
                  </a:txBody>
                  <a:tcPr/>
                </a:tc>
                <a:tc>
                  <a:txBody>
                    <a:bodyPr/>
                    <a:lstStyle/>
                    <a:p>
                      <a:r>
                        <a:rPr lang="en-GB" sz="1400" u="sng" dirty="0" smtClean="0"/>
                        <a:t>Spelling</a:t>
                      </a:r>
                    </a:p>
                    <a:p>
                      <a:r>
                        <a:rPr lang="en-GB" sz="1400" dirty="0" smtClean="0"/>
                        <a:t>!0 minutes daily practice in journals</a:t>
                      </a:r>
                    </a:p>
                    <a:p>
                      <a:endParaRPr lang="en-GB" sz="1400" dirty="0"/>
                    </a:p>
                  </a:txBody>
                  <a:tcPr/>
                </a:tc>
                <a:tc>
                  <a:txBody>
                    <a:bodyPr/>
                    <a:lstStyle/>
                    <a:p>
                      <a:r>
                        <a:rPr lang="en-GB" sz="1400" u="sng" dirty="0" smtClean="0"/>
                        <a:t>Spelling</a:t>
                      </a:r>
                    </a:p>
                    <a:p>
                      <a:r>
                        <a:rPr lang="en-GB" sz="1400" dirty="0" smtClean="0"/>
                        <a:t>!0 minutes daily practice in journals</a:t>
                      </a:r>
                    </a:p>
                    <a:p>
                      <a:endParaRPr lang="en-GB" sz="1400" dirty="0"/>
                    </a:p>
                  </a:txBody>
                  <a:tcPr/>
                </a:tc>
                <a:extLst>
                  <a:ext uri="{0D108BD9-81ED-4DB2-BD59-A6C34878D82A}">
                    <a16:rowId xmlns:a16="http://schemas.microsoft.com/office/drawing/2014/main" val="10003"/>
                  </a:ext>
                </a:extLst>
              </a:tr>
              <a:tr h="1276412">
                <a:tc>
                  <a:txBody>
                    <a:bodyPr/>
                    <a:lstStyle/>
                    <a:p>
                      <a:endParaRPr lang="en-GB" dirty="0"/>
                    </a:p>
                  </a:txBody>
                  <a:tcPr/>
                </a:tc>
                <a:tc>
                  <a:txBody>
                    <a:bodyPr/>
                    <a:lstStyle/>
                    <a:p>
                      <a:endParaRPr lang="en-GB"/>
                    </a:p>
                  </a:txBody>
                  <a:tcPr/>
                </a:tc>
                <a:tc>
                  <a:txBody>
                    <a:bodyPr/>
                    <a:lstStyle/>
                    <a:p>
                      <a:endParaRPr lang="en-GB"/>
                    </a:p>
                  </a:txBody>
                  <a:tcPr/>
                </a:tc>
                <a:tc>
                  <a:txBody>
                    <a:bodyPr/>
                    <a:lstStyle/>
                    <a:p>
                      <a:r>
                        <a:rPr lang="en-GB" sz="1400" dirty="0" smtClean="0">
                          <a:solidFill>
                            <a:srgbClr val="FF0000"/>
                          </a:solidFill>
                        </a:rPr>
                        <a:t>Spelling journal due in school.</a:t>
                      </a:r>
                    </a:p>
                    <a:p>
                      <a:r>
                        <a:rPr lang="en-GB" sz="1400" dirty="0" smtClean="0">
                          <a:solidFill>
                            <a:srgbClr val="FF0000"/>
                          </a:solidFill>
                        </a:rPr>
                        <a:t>Maths and English weekly home</a:t>
                      </a:r>
                      <a:r>
                        <a:rPr lang="en-GB" sz="1400" baseline="0" dirty="0" smtClean="0">
                          <a:solidFill>
                            <a:srgbClr val="FF0000"/>
                          </a:solidFill>
                        </a:rPr>
                        <a:t> </a:t>
                      </a:r>
                      <a:r>
                        <a:rPr lang="en-GB" sz="1400" baseline="0" smtClean="0">
                          <a:solidFill>
                            <a:srgbClr val="FF0000"/>
                          </a:solidFill>
                        </a:rPr>
                        <a:t>learning tasks</a:t>
                      </a:r>
                      <a:r>
                        <a:rPr lang="en-GB" sz="1400" smtClean="0">
                          <a:solidFill>
                            <a:srgbClr val="FF0000"/>
                          </a:solidFill>
                        </a:rPr>
                        <a:t> </a:t>
                      </a:r>
                      <a:r>
                        <a:rPr lang="en-GB" sz="1400" dirty="0" smtClean="0">
                          <a:solidFill>
                            <a:srgbClr val="FF0000"/>
                          </a:solidFill>
                        </a:rPr>
                        <a:t>due to</a:t>
                      </a:r>
                      <a:r>
                        <a:rPr lang="en-GB" sz="1400" baseline="0" dirty="0" smtClean="0">
                          <a:solidFill>
                            <a:srgbClr val="FF0000"/>
                          </a:solidFill>
                        </a:rPr>
                        <a:t> be checked.</a:t>
                      </a:r>
                      <a:endParaRPr lang="en-GB" sz="1400" dirty="0" smtClean="0">
                        <a:solidFill>
                          <a:srgbClr val="FF0000"/>
                        </a:solidFill>
                      </a:endParaRPr>
                    </a:p>
                    <a:p>
                      <a:r>
                        <a:rPr lang="en-GB" sz="1400" dirty="0" smtClean="0">
                          <a:solidFill>
                            <a:srgbClr val="FF0000"/>
                          </a:solidFill>
                        </a:rPr>
                        <a:t>New home learning tasks set.</a:t>
                      </a:r>
                      <a:endParaRPr lang="en-GB" sz="1400" dirty="0">
                        <a:solidFill>
                          <a:srgbClr val="FF0000"/>
                        </a:solidFill>
                      </a:endParaRPr>
                    </a:p>
                  </a:txBody>
                  <a:tcPr/>
                </a:tc>
                <a:tc>
                  <a:txBody>
                    <a:bodyPr/>
                    <a:lstStyle/>
                    <a:p>
                      <a:r>
                        <a:rPr lang="en-GB" dirty="0" smtClean="0">
                          <a:solidFill>
                            <a:srgbClr val="FF0000"/>
                          </a:solidFill>
                        </a:rPr>
                        <a:t>Reading records to be checked on Fridays.</a:t>
                      </a:r>
                      <a:endParaRPr lang="en-GB" dirty="0">
                        <a:solidFill>
                          <a:srgbClr val="FF0000"/>
                        </a:solidFill>
                      </a:endParaRPr>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0771093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r>
              <a:rPr lang="en-GB" dirty="0" smtClean="0"/>
              <a:t>Year 6 will be going the PGL for the week on Monday 21</a:t>
            </a:r>
            <a:r>
              <a:rPr lang="en-GB" baseline="30000" dirty="0" smtClean="0"/>
              <a:t>st</a:t>
            </a:r>
            <a:r>
              <a:rPr lang="en-GB" dirty="0" smtClean="0"/>
              <a:t>  October.</a:t>
            </a:r>
          </a:p>
          <a:p>
            <a:endParaRPr lang="en-GB" dirty="0"/>
          </a:p>
          <a:p>
            <a:r>
              <a:rPr lang="en-GB" dirty="0" smtClean="0"/>
              <a:t>There will be a meeting for year 6 parents and Y6 children at 3.30pm on Wednesday 25</a:t>
            </a:r>
            <a:r>
              <a:rPr lang="en-GB" baseline="30000" dirty="0" smtClean="0"/>
              <a:t>th</a:t>
            </a:r>
            <a:r>
              <a:rPr lang="en-GB" dirty="0" smtClean="0"/>
              <a:t> September. This will be in Goldfinch class (siblings can be supervised in the suite during the meeting.)</a:t>
            </a:r>
          </a:p>
          <a:p>
            <a:endParaRPr lang="en-GB" dirty="0"/>
          </a:p>
          <a:p>
            <a:r>
              <a:rPr lang="en-GB" dirty="0" smtClean="0"/>
              <a:t>We will talk through the PGL information pack and have a Q&amp;A session.</a:t>
            </a:r>
            <a:endParaRPr lang="en-GB" dirty="0"/>
          </a:p>
        </p:txBody>
      </p:sp>
      <p:sp>
        <p:nvSpPr>
          <p:cNvPr id="3" name="Title 2"/>
          <p:cNvSpPr>
            <a:spLocks noGrp="1"/>
          </p:cNvSpPr>
          <p:nvPr>
            <p:ph type="title"/>
          </p:nvPr>
        </p:nvSpPr>
        <p:spPr/>
        <p:txBody>
          <a:bodyPr/>
          <a:lstStyle/>
          <a:p>
            <a:r>
              <a:rPr lang="en-GB" dirty="0" smtClean="0"/>
              <a:t>PGL</a:t>
            </a:r>
            <a:endParaRPr lang="en-GB" dirty="0"/>
          </a:p>
        </p:txBody>
      </p:sp>
    </p:spTree>
    <p:extLst>
      <p:ext uri="{BB962C8B-B14F-4D97-AF65-F5344CB8AC3E}">
        <p14:creationId xmlns:p14="http://schemas.microsoft.com/office/powerpoint/2010/main" val="381723044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694</TotalTime>
  <Words>642</Words>
  <Application>Microsoft Office PowerPoint</Application>
  <PresentationFormat>On-screen Show (4:3)</PresentationFormat>
  <Paragraphs>80</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Calibri</vt:lpstr>
      <vt:lpstr>Candara</vt:lpstr>
      <vt:lpstr>Symbol</vt:lpstr>
      <vt:lpstr>Waveform</vt:lpstr>
      <vt:lpstr>Welcome to Goldfinch Class Year 5 and 6</vt:lpstr>
      <vt:lpstr>Equipment</vt:lpstr>
      <vt:lpstr>Goldfinch Curriculum</vt:lpstr>
      <vt:lpstr>Goldfinch Home Learning</vt:lpstr>
      <vt:lpstr>Year 5/6 Home Learning Expectations</vt:lpstr>
      <vt:lpstr>PGL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Goldfinch Class Year 5 and 6</dc:title>
  <dc:creator>Andrea Wirth</dc:creator>
  <cp:lastModifiedBy>Andrea Wirth</cp:lastModifiedBy>
  <cp:revision>30</cp:revision>
  <cp:lastPrinted>2018-09-03T08:24:35Z</cp:lastPrinted>
  <dcterms:created xsi:type="dcterms:W3CDTF">2016-09-13T20:43:49Z</dcterms:created>
  <dcterms:modified xsi:type="dcterms:W3CDTF">2019-09-09T16:02:41Z</dcterms:modified>
</cp:coreProperties>
</file>