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64" r:id="rId3"/>
    <p:sldId id="257" r:id="rId4"/>
    <p:sldId id="262" r:id="rId5"/>
    <p:sldId id="266" r:id="rId6"/>
    <p:sldId id="258" r:id="rId7"/>
    <p:sldId id="265" r:id="rId8"/>
    <p:sldId id="259" r:id="rId9"/>
    <p:sldId id="260" r:id="rId10"/>
    <p:sldId id="261" r:id="rId11"/>
    <p:sldId id="267" r:id="rId12"/>
    <p:sldId id="268" r:id="rId13"/>
    <p:sldId id="263"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5" autoAdjust="0"/>
    <p:restoredTop sz="94660"/>
  </p:normalViewPr>
  <p:slideViewPr>
    <p:cSldViewPr snapToGrid="0">
      <p:cViewPr varScale="1">
        <p:scale>
          <a:sx n="116" d="100"/>
          <a:sy n="116" d="100"/>
        </p:scale>
        <p:origin x="224" y="2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B5DAE7A-1FA1-465A-A401-B5C8F4629812}" type="datetimeFigureOut">
              <a:rPr lang="en-GB" smtClean="0"/>
              <a:t>11/09/2020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9F0B48-A33C-4ACD-B250-0FC804FD4EC2}" type="slidenum">
              <a:rPr lang="en-GB" smtClean="0"/>
              <a:t>‹#›</a:t>
            </a:fld>
            <a:endParaRPr lang="en-GB"/>
          </a:p>
        </p:txBody>
      </p:sp>
    </p:spTree>
    <p:extLst>
      <p:ext uri="{BB962C8B-B14F-4D97-AF65-F5344CB8AC3E}">
        <p14:creationId xmlns:p14="http://schemas.microsoft.com/office/powerpoint/2010/main" val="33936845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5DAE7A-1FA1-465A-A401-B5C8F4629812}" type="datetimeFigureOut">
              <a:rPr lang="en-GB" smtClean="0"/>
              <a:t>11/09/2020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9F0B48-A33C-4ACD-B250-0FC804FD4EC2}" type="slidenum">
              <a:rPr lang="en-GB" smtClean="0"/>
              <a:t>‹#›</a:t>
            </a:fld>
            <a:endParaRPr lang="en-GB"/>
          </a:p>
        </p:txBody>
      </p:sp>
    </p:spTree>
    <p:extLst>
      <p:ext uri="{BB962C8B-B14F-4D97-AF65-F5344CB8AC3E}">
        <p14:creationId xmlns:p14="http://schemas.microsoft.com/office/powerpoint/2010/main" val="30512544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B5DAE7A-1FA1-465A-A401-B5C8F4629812}" type="datetimeFigureOut">
              <a:rPr lang="en-GB" smtClean="0"/>
              <a:t>11/09/2020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9F0B48-A33C-4ACD-B250-0FC804FD4EC2}" type="slidenum">
              <a:rPr lang="en-GB" smtClean="0"/>
              <a:t>‹#›</a:t>
            </a:fld>
            <a:endParaRPr lang="en-GB"/>
          </a:p>
        </p:txBody>
      </p:sp>
    </p:spTree>
    <p:extLst>
      <p:ext uri="{BB962C8B-B14F-4D97-AF65-F5344CB8AC3E}">
        <p14:creationId xmlns:p14="http://schemas.microsoft.com/office/powerpoint/2010/main" val="19259662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B5DAE7A-1FA1-465A-A401-B5C8F4629812}" type="datetimeFigureOut">
              <a:rPr lang="en-GB" smtClean="0"/>
              <a:t>11/09/2020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9F0B48-A33C-4ACD-B250-0FC804FD4EC2}" type="slidenum">
              <a:rPr lang="en-GB" smtClean="0"/>
              <a:t>‹#›</a:t>
            </a:fld>
            <a:endParaRPr lang="en-GB"/>
          </a:p>
        </p:txBody>
      </p:sp>
    </p:spTree>
    <p:extLst>
      <p:ext uri="{BB962C8B-B14F-4D97-AF65-F5344CB8AC3E}">
        <p14:creationId xmlns:p14="http://schemas.microsoft.com/office/powerpoint/2010/main" val="6038453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B5DAE7A-1FA1-465A-A401-B5C8F4629812}" type="datetimeFigureOut">
              <a:rPr lang="en-GB" smtClean="0"/>
              <a:t>11/09/2020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59F0B48-A33C-4ACD-B250-0FC804FD4EC2}" type="slidenum">
              <a:rPr lang="en-GB" smtClean="0"/>
              <a:t>‹#›</a:t>
            </a:fld>
            <a:endParaRPr lang="en-GB"/>
          </a:p>
        </p:txBody>
      </p:sp>
    </p:spTree>
    <p:extLst>
      <p:ext uri="{BB962C8B-B14F-4D97-AF65-F5344CB8AC3E}">
        <p14:creationId xmlns:p14="http://schemas.microsoft.com/office/powerpoint/2010/main" val="31122482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B5DAE7A-1FA1-465A-A401-B5C8F4629812}" type="datetimeFigureOut">
              <a:rPr lang="en-GB" smtClean="0"/>
              <a:t>11/09/2020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59F0B48-A33C-4ACD-B250-0FC804FD4EC2}" type="slidenum">
              <a:rPr lang="en-GB" smtClean="0"/>
              <a:t>‹#›</a:t>
            </a:fld>
            <a:endParaRPr lang="en-GB"/>
          </a:p>
        </p:txBody>
      </p:sp>
    </p:spTree>
    <p:extLst>
      <p:ext uri="{BB962C8B-B14F-4D97-AF65-F5344CB8AC3E}">
        <p14:creationId xmlns:p14="http://schemas.microsoft.com/office/powerpoint/2010/main" val="2856672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5DAE7A-1FA1-465A-A401-B5C8F4629812}" type="datetimeFigureOut">
              <a:rPr lang="en-GB" smtClean="0"/>
              <a:t>11/09/2020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59F0B48-A33C-4ACD-B250-0FC804FD4EC2}" type="slidenum">
              <a:rPr lang="en-GB" smtClean="0"/>
              <a:t>‹#›</a:t>
            </a:fld>
            <a:endParaRPr lang="en-GB"/>
          </a:p>
        </p:txBody>
      </p:sp>
    </p:spTree>
    <p:extLst>
      <p:ext uri="{BB962C8B-B14F-4D97-AF65-F5344CB8AC3E}">
        <p14:creationId xmlns:p14="http://schemas.microsoft.com/office/powerpoint/2010/main" val="1324545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B5DAE7A-1FA1-465A-A401-B5C8F4629812}" type="datetimeFigureOut">
              <a:rPr lang="en-GB" smtClean="0"/>
              <a:t>11/09/2020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9F0B48-A33C-4ACD-B250-0FC804FD4EC2}" type="slidenum">
              <a:rPr lang="en-GB" smtClean="0"/>
              <a:t>‹#›</a:t>
            </a:fld>
            <a:endParaRPr lang="en-GB"/>
          </a:p>
        </p:txBody>
      </p:sp>
    </p:spTree>
    <p:extLst>
      <p:ext uri="{BB962C8B-B14F-4D97-AF65-F5344CB8AC3E}">
        <p14:creationId xmlns:p14="http://schemas.microsoft.com/office/powerpoint/2010/main" val="281738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B5DAE7A-1FA1-465A-A401-B5C8F4629812}" type="datetimeFigureOut">
              <a:rPr lang="en-GB" smtClean="0"/>
              <a:t>11/09/2020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9F0B48-A33C-4ACD-B250-0FC804FD4EC2}" type="slidenum">
              <a:rPr lang="en-GB" smtClean="0"/>
              <a:t>‹#›</a:t>
            </a:fld>
            <a:endParaRPr lang="en-GB"/>
          </a:p>
        </p:txBody>
      </p:sp>
    </p:spTree>
    <p:extLst>
      <p:ext uri="{BB962C8B-B14F-4D97-AF65-F5344CB8AC3E}">
        <p14:creationId xmlns:p14="http://schemas.microsoft.com/office/powerpoint/2010/main" val="36814508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B5DAE7A-1FA1-465A-A401-B5C8F4629812}" type="datetimeFigureOut">
              <a:rPr lang="en-GB" smtClean="0"/>
              <a:t>11/09/2020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9F0B48-A33C-4ACD-B250-0FC804FD4EC2}" type="slidenum">
              <a:rPr lang="en-GB" smtClean="0"/>
              <a:t>‹#›</a:t>
            </a:fld>
            <a:endParaRPr lang="en-GB"/>
          </a:p>
        </p:txBody>
      </p:sp>
    </p:spTree>
    <p:extLst>
      <p:ext uri="{BB962C8B-B14F-4D97-AF65-F5344CB8AC3E}">
        <p14:creationId xmlns:p14="http://schemas.microsoft.com/office/powerpoint/2010/main" val="38072982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B5DAE7A-1FA1-465A-A401-B5C8F4629812}" type="datetimeFigureOut">
              <a:rPr lang="en-GB" smtClean="0"/>
              <a:t>11/09/2020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9F0B48-A33C-4ACD-B250-0FC804FD4EC2}"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9450254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B5DAE7A-1FA1-465A-A401-B5C8F4629812}" type="datetimeFigureOut">
              <a:rPr lang="en-GB" smtClean="0"/>
              <a:t>11/09/2020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9F0B48-A33C-4ACD-B250-0FC804FD4EC2}" type="slidenum">
              <a:rPr lang="en-GB" smtClean="0"/>
              <a:t>‹#›</a:t>
            </a:fld>
            <a:endParaRPr lang="en-GB"/>
          </a:p>
        </p:txBody>
      </p:sp>
    </p:spTree>
    <p:extLst>
      <p:ext uri="{BB962C8B-B14F-4D97-AF65-F5344CB8AC3E}">
        <p14:creationId xmlns:p14="http://schemas.microsoft.com/office/powerpoint/2010/main" val="39913989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B5DAE7A-1FA1-465A-A401-B5C8F4629812}" type="datetimeFigureOut">
              <a:rPr lang="en-GB" smtClean="0"/>
              <a:t>11/09/2020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9F0B48-A33C-4ACD-B250-0FC804FD4EC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398271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B5DAE7A-1FA1-465A-A401-B5C8F4629812}" type="datetimeFigureOut">
              <a:rPr lang="en-GB" smtClean="0"/>
              <a:t>11/09/2020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9F0B48-A33C-4ACD-B250-0FC804FD4EC2}" type="slidenum">
              <a:rPr lang="en-GB" smtClean="0"/>
              <a:t>‹#›</a:t>
            </a:fld>
            <a:endParaRPr lang="en-GB"/>
          </a:p>
        </p:txBody>
      </p:sp>
    </p:spTree>
    <p:extLst>
      <p:ext uri="{BB962C8B-B14F-4D97-AF65-F5344CB8AC3E}">
        <p14:creationId xmlns:p14="http://schemas.microsoft.com/office/powerpoint/2010/main" val="36642471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5DAE7A-1FA1-465A-A401-B5C8F4629812}" type="datetimeFigureOut">
              <a:rPr lang="en-GB" smtClean="0"/>
              <a:t>11/09/2020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9F0B48-A33C-4ACD-B250-0FC804FD4EC2}" type="slidenum">
              <a:rPr lang="en-GB" smtClean="0"/>
              <a:t>‹#›</a:t>
            </a:fld>
            <a:endParaRPr lang="en-GB"/>
          </a:p>
        </p:txBody>
      </p:sp>
    </p:spTree>
    <p:extLst>
      <p:ext uri="{BB962C8B-B14F-4D97-AF65-F5344CB8AC3E}">
        <p14:creationId xmlns:p14="http://schemas.microsoft.com/office/powerpoint/2010/main" val="34994639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5DAE7A-1FA1-465A-A401-B5C8F4629812}" type="datetimeFigureOut">
              <a:rPr lang="en-GB" smtClean="0"/>
              <a:t>11/09/2020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9F0B48-A33C-4ACD-B250-0FC804FD4EC2}" type="slidenum">
              <a:rPr lang="en-GB" smtClean="0"/>
              <a:t>‹#›</a:t>
            </a:fld>
            <a:endParaRPr lang="en-GB"/>
          </a:p>
        </p:txBody>
      </p:sp>
    </p:spTree>
    <p:extLst>
      <p:ext uri="{BB962C8B-B14F-4D97-AF65-F5344CB8AC3E}">
        <p14:creationId xmlns:p14="http://schemas.microsoft.com/office/powerpoint/2010/main" val="42821592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B5DAE7A-1FA1-465A-A401-B5C8F4629812}" type="datetimeFigureOut">
              <a:rPr lang="en-GB" smtClean="0"/>
              <a:t>11/09/2020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59F0B48-A33C-4ACD-B250-0FC804FD4EC2}" type="slidenum">
              <a:rPr lang="en-GB" smtClean="0"/>
              <a:t>‹#›</a:t>
            </a:fld>
            <a:endParaRPr lang="en-GB"/>
          </a:p>
        </p:txBody>
      </p:sp>
    </p:spTree>
    <p:extLst>
      <p:ext uri="{BB962C8B-B14F-4D97-AF65-F5344CB8AC3E}">
        <p14:creationId xmlns:p14="http://schemas.microsoft.com/office/powerpoint/2010/main" val="379352753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10068" y="1054705"/>
            <a:ext cx="9160933" cy="1646302"/>
          </a:xfrm>
        </p:spPr>
        <p:txBody>
          <a:bodyPr/>
          <a:lstStyle/>
          <a:p>
            <a:r>
              <a:rPr lang="en-GB" dirty="0">
                <a:latin typeface="Bradley Hand ITC" panose="03070402050302030203" pitchFamily="66" charset="0"/>
              </a:rPr>
              <a:t>Welcome to Bullfinch Class</a:t>
            </a:r>
          </a:p>
        </p:txBody>
      </p:sp>
      <p:sp>
        <p:nvSpPr>
          <p:cNvPr id="3" name="Subtitle 2"/>
          <p:cNvSpPr>
            <a:spLocks noGrp="1"/>
          </p:cNvSpPr>
          <p:nvPr>
            <p:ph type="subTitle" idx="1"/>
          </p:nvPr>
        </p:nvSpPr>
        <p:spPr>
          <a:xfrm>
            <a:off x="535505" y="2701007"/>
            <a:ext cx="9710057" cy="3046650"/>
          </a:xfrm>
        </p:spPr>
        <p:txBody>
          <a:bodyPr>
            <a:noAutofit/>
          </a:bodyPr>
          <a:lstStyle/>
          <a:p>
            <a:pPr algn="ctr"/>
            <a:r>
              <a:rPr lang="en-GB" sz="3200" b="1" dirty="0">
                <a:solidFill>
                  <a:schemeClr val="tx1"/>
                </a:solidFill>
                <a:latin typeface="Bradley Hand ITC" panose="03070402050302030203" pitchFamily="66" charset="0"/>
              </a:rPr>
              <a:t>Mrs Metcalfe </a:t>
            </a:r>
            <a:r>
              <a:rPr lang="en-GB" sz="3200" dirty="0">
                <a:solidFill>
                  <a:schemeClr val="tx1"/>
                </a:solidFill>
                <a:latin typeface="Bradley Hand ITC" panose="03070402050302030203" pitchFamily="66" charset="0"/>
              </a:rPr>
              <a:t>– Monday, Tuesday &amp; Wednesday</a:t>
            </a:r>
          </a:p>
          <a:p>
            <a:pPr algn="ctr"/>
            <a:r>
              <a:rPr lang="en-GB" sz="3200" b="1" dirty="0">
                <a:solidFill>
                  <a:schemeClr val="tx1"/>
                </a:solidFill>
                <a:latin typeface="Bradley Hand ITC" panose="03070402050302030203" pitchFamily="66" charset="0"/>
              </a:rPr>
              <a:t>Mrs Crowe </a:t>
            </a:r>
            <a:r>
              <a:rPr lang="en-GB" sz="3200" dirty="0">
                <a:solidFill>
                  <a:schemeClr val="tx1"/>
                </a:solidFill>
                <a:latin typeface="Bradley Hand ITC" panose="03070402050302030203" pitchFamily="66" charset="0"/>
              </a:rPr>
              <a:t>– Wednesday, Thursday &amp; Friday</a:t>
            </a:r>
          </a:p>
          <a:p>
            <a:pPr algn="ctr"/>
            <a:r>
              <a:rPr lang="en-GB" sz="3200" b="1" dirty="0">
                <a:solidFill>
                  <a:schemeClr val="tx1"/>
                </a:solidFill>
                <a:latin typeface="Bradley Hand ITC" panose="03070402050302030203" pitchFamily="66" charset="0"/>
              </a:rPr>
              <a:t>Mrs </a:t>
            </a:r>
            <a:r>
              <a:rPr lang="en-GB" sz="3200" b="1" dirty="0" err="1">
                <a:solidFill>
                  <a:schemeClr val="tx1"/>
                </a:solidFill>
                <a:latin typeface="Bradley Hand ITC" panose="03070402050302030203" pitchFamily="66" charset="0"/>
              </a:rPr>
              <a:t>Bardsley</a:t>
            </a:r>
            <a:r>
              <a:rPr lang="en-GB" sz="3200" b="1" dirty="0">
                <a:solidFill>
                  <a:schemeClr val="tx1"/>
                </a:solidFill>
                <a:latin typeface="Bradley Hand ITC" panose="03070402050302030203" pitchFamily="66" charset="0"/>
              </a:rPr>
              <a:t> </a:t>
            </a:r>
            <a:r>
              <a:rPr lang="en-GB" sz="3200" dirty="0">
                <a:solidFill>
                  <a:schemeClr val="tx1"/>
                </a:solidFill>
                <a:latin typeface="Bradley Hand ITC" panose="03070402050302030203" pitchFamily="66" charset="0"/>
              </a:rPr>
              <a:t>– Monday, Tuesday, Thursday &amp; Friday</a:t>
            </a:r>
          </a:p>
        </p:txBody>
      </p:sp>
    </p:spTree>
    <p:extLst>
      <p:ext uri="{BB962C8B-B14F-4D97-AF65-F5344CB8AC3E}">
        <p14:creationId xmlns:p14="http://schemas.microsoft.com/office/powerpoint/2010/main" val="6703347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87868" y="-145170"/>
            <a:ext cx="3928534" cy="6137188"/>
          </a:xfrm>
        </p:spPr>
        <p:txBody>
          <a:bodyPr/>
          <a:lstStyle/>
          <a:p>
            <a:pPr algn="ctr"/>
            <a:br>
              <a:rPr lang="en-GB" dirty="0">
                <a:latin typeface="Bradley Hand ITC" panose="03070402050302030203" pitchFamily="66" charset="0"/>
              </a:rPr>
            </a:br>
            <a:r>
              <a:rPr lang="en-GB" sz="4400" dirty="0">
                <a:latin typeface="Bradley Hand ITC" panose="03070402050302030203" pitchFamily="66" charset="0"/>
              </a:rPr>
              <a:t>Your children have all settled in beautifully and are keen and happy throughout the day!</a:t>
            </a:r>
          </a:p>
        </p:txBody>
      </p:sp>
      <p:pic>
        <p:nvPicPr>
          <p:cNvPr id="1026" name="Picture 2" descr="https://attachments.office.net/owa/MMetcalfe%40finchampstead.onmicrosoft.com/service.svc/s/GetAttachmentThumbnail?id=AAMkADYyZDFkMjRhLWMwNjMtNDQ0ZC1iZDFhLWEzNjUwZTM2MTg0MABGAAAAAAAv%2FFYK4tqhQbSes2GVpPZ%2BBwAp21%2BFst8FRrita166%2FBiAAAAAAAEMAAAp21%2BFst8FRrita166%2FBiAAAD9AcAtAAABEgAQAD58fuPDzxBKgtexiVLSsbE%3D&amp;thumbnailType=2&amp;owa=outlook.office.com&amp;scriptVer=20200831001.11&amp;X-OWA-CANARY=XLAWcLOw-EKyFtYR2sJ7nyC28kY6VtgYBMLsCtnSEC8-Tf3EJF4BmMLakydmLVSlboNCg-tWgMI.&amp;token=eyJhbGciOiJSUzI1NiIsImtpZCI6IjU2MzU4ODUyMzRCOTI1MkRERTAwNTc2NkQ5RDlGMjc2NTY1RjYzRTIiLCJ0eXAiOiJKV1QiLCJ4NXQiOiJWaldJVWpTNUpTM2VBRmRtMmRueWRsWmZZLUkifQ.eyJvcmlnaW4iOiJodHRwczovL291dGxvb2sub2ZmaWNlLmNvbSIsInVjIjoiZDgwOWRhYjZlODM1NGZjNWI4MjBkNjAzZTdlNTBmZDMiLCJ2ZXIiOiJFeGNoYW5nZS5DYWxsYmFjay5WMSIsImFwcGN0eHNlbmRlciI6Ik93YURvd25sb2FkQGQzNjlmNjg1LWVlNTYtNDJkOS1iOWEyLTA0YmQ4ZTg4MDkzNCIsImlzc3JpbmciOiJXVyIsImFwcGN0eCI6IntcIm1zZXhjaHByb3RcIjpcIm93YVwiLFwicHJpbWFyeXNpZFwiOlwiUy0xLTUtMjEtMTk0MDI1NDQxNi0xMDE5MTQzMDEtNDI0MDIyNDAxMC00MTMwNDY2MlwiLFwicHVpZFwiOlwiMTE1MzgwMTExNTIyOTUyMzAwMVwiLFwib2lkXCI6XCI3ODU0MTk5YS00OGFiLTRjZmQtODE3NC1lNWNlMjYwNWJmMmNcIixcInNjb3BlXCI6XCJPd2FEb3dubG9hZFwifSIsIm5iZiI6MTU5OTgxODczOCwiZXhwIjoxNTk5ODE5MzM4LCJpc3MiOiIwMDAwMDAwMi0wMDAwLTBmZjEtY2UwMC0wMDAwMDAwMDAwMDBAZDM2OWY2ODUtZWU1Ni00MmQ5LWI5YTItMDRiZDhlODgwOTM0IiwiYXVkIjoiMDAwMDAwMDItMDAwMC0wZmYxLWNlMDAtMDAwMDAwMDAwMDAwL2F0dGFjaG1lbnRzLm9mZmljZS5uZXRAZDM2OWY2ODUtZWU1Ni00MmQ5LWI5YTItMDRiZDhlODgwOTM0IiwiaGFwcCI6Im93YSJ9.fQwYMvHMfYOpezkVvRRfSc_ZL4VZyERdp3Si-2PJO4mB71teWgwgz_kt5GAJaQragOBGLtM_M1Dt1iTPtu7n1TtEBDEmaqkOnnCSyEnrgnU14Y92jjsX4JGqgkGI0FY1lXvPS2QZh3-8X97aOz4-a-K8h3BjeFhAhY3oI5PzZH6PBFfKow7J8qqXkfImEelero5yPiQDsAOZuYrf--SRgd2hNinKj8SsJw-MYRjw11JXzmM0-kfdO5bt8ebBcuqo3k_2Y2ggWzLer4B18pacg2NfEdbYT74RBqRJduxGMHQU7SFUIYzSE2QgQtOg4WuLZIQjKwjL670Ic3eQUKDM_g&amp;animation=tr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02666" y="619918"/>
            <a:ext cx="7162800" cy="5372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01519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35505" y="880534"/>
            <a:ext cx="9160933" cy="1646302"/>
          </a:xfrm>
        </p:spPr>
        <p:txBody>
          <a:bodyPr/>
          <a:lstStyle/>
          <a:p>
            <a:r>
              <a:rPr lang="en-GB" dirty="0">
                <a:latin typeface="Bradley Hand ITC" panose="03070402050302030203" pitchFamily="66" charset="0"/>
              </a:rPr>
              <a:t>Bullfinch is currently just working as a year 2 bubble</a:t>
            </a:r>
          </a:p>
        </p:txBody>
      </p:sp>
      <p:sp>
        <p:nvSpPr>
          <p:cNvPr id="3" name="Subtitle 2"/>
          <p:cNvSpPr>
            <a:spLocks noGrp="1"/>
          </p:cNvSpPr>
          <p:nvPr>
            <p:ph type="subTitle" idx="1"/>
          </p:nvPr>
        </p:nvSpPr>
        <p:spPr>
          <a:xfrm>
            <a:off x="535505" y="2701007"/>
            <a:ext cx="9710057" cy="3873964"/>
          </a:xfrm>
        </p:spPr>
        <p:txBody>
          <a:bodyPr>
            <a:noAutofit/>
          </a:bodyPr>
          <a:lstStyle/>
          <a:p>
            <a:pPr algn="ctr"/>
            <a:r>
              <a:rPr lang="en-GB" sz="3200" dirty="0">
                <a:solidFill>
                  <a:schemeClr val="tx1"/>
                </a:solidFill>
                <a:latin typeface="Bradley Hand ITC" panose="03070402050302030203" pitchFamily="66" charset="0"/>
              </a:rPr>
              <a:t>Please can your child bring the following EVERY day;</a:t>
            </a:r>
          </a:p>
          <a:p>
            <a:pPr algn="ctr"/>
            <a:r>
              <a:rPr lang="en-GB" sz="3200" dirty="0">
                <a:solidFill>
                  <a:schemeClr val="tx1"/>
                </a:solidFill>
                <a:latin typeface="Bradley Hand ITC" panose="03070402050302030203" pitchFamily="66" charset="0"/>
              </a:rPr>
              <a:t>A water bottle</a:t>
            </a:r>
          </a:p>
          <a:p>
            <a:pPr algn="ctr"/>
            <a:r>
              <a:rPr lang="en-GB" sz="3200" dirty="0">
                <a:solidFill>
                  <a:schemeClr val="tx1"/>
                </a:solidFill>
                <a:latin typeface="Bradley Hand ITC" panose="03070402050302030203" pitchFamily="66" charset="0"/>
              </a:rPr>
              <a:t>A coat – we will try and work outside as much as possible!</a:t>
            </a:r>
          </a:p>
          <a:p>
            <a:pPr algn="ctr"/>
            <a:r>
              <a:rPr lang="en-GB" sz="3200" dirty="0">
                <a:solidFill>
                  <a:schemeClr val="tx1"/>
                </a:solidFill>
                <a:latin typeface="Bradley Hand ITC" panose="03070402050302030203" pitchFamily="66" charset="0"/>
              </a:rPr>
              <a:t>A packed lunch (unless a school lunch has been ordered)</a:t>
            </a:r>
          </a:p>
          <a:p>
            <a:pPr algn="ctr"/>
            <a:r>
              <a:rPr lang="en-GB" sz="3200" dirty="0">
                <a:solidFill>
                  <a:schemeClr val="tx1"/>
                </a:solidFill>
                <a:latin typeface="Bradley Hand ITC" panose="03070402050302030203" pitchFamily="66" charset="0"/>
              </a:rPr>
              <a:t>Everything else they need will be provided!</a:t>
            </a:r>
          </a:p>
          <a:p>
            <a:pPr algn="ctr"/>
            <a:endParaRPr lang="en-GB" sz="3200" dirty="0">
              <a:solidFill>
                <a:srgbClr val="92D050"/>
              </a:solidFill>
              <a:latin typeface="Bradley Hand ITC" panose="03070402050302030203" pitchFamily="66" charset="0"/>
            </a:endParaRPr>
          </a:p>
        </p:txBody>
      </p:sp>
    </p:spTree>
    <p:extLst>
      <p:ext uri="{BB962C8B-B14F-4D97-AF65-F5344CB8AC3E}">
        <p14:creationId xmlns:p14="http://schemas.microsoft.com/office/powerpoint/2010/main" val="19464928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49752" y="162077"/>
            <a:ext cx="9160933" cy="1646302"/>
          </a:xfrm>
        </p:spPr>
        <p:txBody>
          <a:bodyPr/>
          <a:lstStyle/>
          <a:p>
            <a:r>
              <a:rPr lang="en-GB" dirty="0">
                <a:latin typeface="Bradley Hand ITC" panose="03070402050302030203" pitchFamily="66" charset="0"/>
              </a:rPr>
              <a:t>Our Curriculum</a:t>
            </a:r>
          </a:p>
        </p:txBody>
      </p:sp>
      <p:sp>
        <p:nvSpPr>
          <p:cNvPr id="3" name="Subtitle 2"/>
          <p:cNvSpPr>
            <a:spLocks noGrp="1"/>
          </p:cNvSpPr>
          <p:nvPr>
            <p:ph type="subTitle" idx="1"/>
          </p:nvPr>
        </p:nvSpPr>
        <p:spPr>
          <a:xfrm>
            <a:off x="513734" y="1808378"/>
            <a:ext cx="9710057" cy="4592421"/>
          </a:xfrm>
        </p:spPr>
        <p:txBody>
          <a:bodyPr>
            <a:noAutofit/>
          </a:bodyPr>
          <a:lstStyle/>
          <a:p>
            <a:pPr algn="ctr"/>
            <a:r>
              <a:rPr lang="en-GB" sz="3200" dirty="0">
                <a:solidFill>
                  <a:schemeClr val="tx1"/>
                </a:solidFill>
                <a:latin typeface="Bradley Hand ITC" panose="03070402050302030203" pitchFamily="66" charset="0"/>
              </a:rPr>
              <a:t>Our topic for this half term is TOYS</a:t>
            </a:r>
          </a:p>
          <a:p>
            <a:pPr algn="ctr"/>
            <a:r>
              <a:rPr lang="en-GB" sz="3200" dirty="0">
                <a:solidFill>
                  <a:schemeClr val="tx1"/>
                </a:solidFill>
                <a:latin typeface="Bradley Hand ITC" panose="03070402050302030203" pitchFamily="66" charset="0"/>
              </a:rPr>
              <a:t>Lots of our learning will be linked to this.</a:t>
            </a:r>
          </a:p>
          <a:p>
            <a:pPr algn="ctr"/>
            <a:endParaRPr lang="en-GB" sz="3200" dirty="0">
              <a:solidFill>
                <a:schemeClr val="tx1"/>
              </a:solidFill>
              <a:latin typeface="Bradley Hand ITC" panose="03070402050302030203" pitchFamily="66" charset="0"/>
            </a:endParaRPr>
          </a:p>
          <a:p>
            <a:pPr algn="ctr"/>
            <a:r>
              <a:rPr lang="en-GB" sz="3200" dirty="0">
                <a:solidFill>
                  <a:schemeClr val="tx1"/>
                </a:solidFill>
                <a:latin typeface="Bradley Hand ITC" panose="03070402050302030203" pitchFamily="66" charset="0"/>
              </a:rPr>
              <a:t>Our main English text is </a:t>
            </a:r>
          </a:p>
          <a:p>
            <a:pPr algn="ctr"/>
            <a:r>
              <a:rPr lang="en-GB" sz="3200" dirty="0">
                <a:solidFill>
                  <a:schemeClr val="tx1"/>
                </a:solidFill>
                <a:latin typeface="Bradley Hand ITC" panose="03070402050302030203" pitchFamily="66" charset="0"/>
              </a:rPr>
              <a:t>‘Lost in the toy museum’</a:t>
            </a:r>
          </a:p>
          <a:p>
            <a:pPr algn="ctr"/>
            <a:endParaRPr lang="en-GB" sz="3200" dirty="0">
              <a:solidFill>
                <a:schemeClr val="tx1"/>
              </a:solidFill>
              <a:latin typeface="Bradley Hand ITC" panose="03070402050302030203" pitchFamily="66" charset="0"/>
            </a:endParaRPr>
          </a:p>
          <a:p>
            <a:pPr algn="ctr"/>
            <a:r>
              <a:rPr lang="en-GB" sz="3200" dirty="0">
                <a:solidFill>
                  <a:schemeClr val="tx1"/>
                </a:solidFill>
                <a:latin typeface="Bradley Hand ITC" panose="03070402050302030203" pitchFamily="66" charset="0"/>
              </a:rPr>
              <a:t>More details about our learning for this period can be found on the website in our Bullfinch jigsaw</a:t>
            </a:r>
          </a:p>
          <a:p>
            <a:pPr algn="ctr"/>
            <a:endParaRPr lang="en-GB" sz="3200" dirty="0">
              <a:solidFill>
                <a:srgbClr val="92D050"/>
              </a:solidFill>
              <a:latin typeface="Bradley Hand ITC" panose="03070402050302030203" pitchFamily="66" charset="0"/>
            </a:endParaRPr>
          </a:p>
        </p:txBody>
      </p:sp>
    </p:spTree>
    <p:extLst>
      <p:ext uri="{BB962C8B-B14F-4D97-AF65-F5344CB8AC3E}">
        <p14:creationId xmlns:p14="http://schemas.microsoft.com/office/powerpoint/2010/main" val="34312014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Subtitle 3"/>
          <p:cNvSpPr>
            <a:spLocks noGrp="1"/>
          </p:cNvSpPr>
          <p:nvPr>
            <p:ph type="subTitle" idx="1"/>
          </p:nvPr>
        </p:nvSpPr>
        <p:spPr/>
        <p:txBody>
          <a:bodyPr/>
          <a:lstStyle/>
          <a:p>
            <a:endParaRPr lang="en-GB"/>
          </a:p>
        </p:txBody>
      </p:sp>
      <p:pic>
        <p:nvPicPr>
          <p:cNvPr id="3074" name="Picture 2" descr="https://attachments.office.net/owa/MMetcalfe%40finchampstead.onmicrosoft.com/service.svc/s/GetAttachmentThumbnail?id=AAMkADYyZDFkMjRhLWMwNjMtNDQ0ZC1iZDFhLWEzNjUwZTM2MTg0MABGAAAAAAAv%2FFYK4tqhQbSes2GVpPZ%2BBwAp21%2BFst8FRrita166%2FBiAAAAAAAEMAAAp21%2BFst8FRrita166%2FBiAAAD9AcAtAAABEgAQAKEOH3A4xjVOgga2kDQ93nc%3D&amp;thumbnailType=2&amp;owa=outlook.office.com&amp;scriptVer=20200831001.11&amp;X-OWA-CANARY=XLAWcLOw-EKyFtYR2sJ7nyC28kY6VtgYBMLsCtnSEC8-Tf3EJF4BmMLakydmLVSlboNCg-tWgMI.&amp;token=eyJhbGciOiJSUzI1NiIsImtpZCI6IjU2MzU4ODUyMzRCOTI1MkRERTAwNTc2NkQ5RDlGMjc2NTY1RjYzRTIiLCJ0eXAiOiJKV1QiLCJ4NXQiOiJWaldJVWpTNUpTM2VBRmRtMmRueWRsWmZZLUkifQ.eyJvcmlnaW4iOiJodHRwczovL291dGxvb2sub2ZmaWNlLmNvbSIsInVjIjoiZDgwOWRhYjZlODM1NGZjNWI4MjBkNjAzZTdlNTBmZDMiLCJ2ZXIiOiJFeGNoYW5nZS5DYWxsYmFjay5WMSIsImFwcGN0eHNlbmRlciI6Ik93YURvd25sb2FkQGQzNjlmNjg1LWVlNTYtNDJkOS1iOWEyLTA0YmQ4ZTg4MDkzNCIsImlzc3JpbmciOiJXVyIsImFwcGN0eCI6IntcIm1zZXhjaHByb3RcIjpcIm93YVwiLFwicHJpbWFyeXNpZFwiOlwiUy0xLTUtMjEtMTk0MDI1NDQxNi0xMDE5MTQzMDEtNDI0MDIyNDAxMC00MTMwNDY2MlwiLFwicHVpZFwiOlwiMTE1MzgwMTExNTIyOTUyMzAwMVwiLFwib2lkXCI6XCI3ODU0MTk5YS00OGFiLTRjZmQtODE3NC1lNWNlMjYwNWJmMmNcIixcInNjb3BlXCI6XCJPd2FEb3dubG9hZFwifSIsIm5iZiI6MTU5OTgxODczOCwiZXhwIjoxNTk5ODE5MzM4LCJpc3MiOiIwMDAwMDAwMi0wMDAwLTBmZjEtY2UwMC0wMDAwMDAwMDAwMDBAZDM2OWY2ODUtZWU1Ni00MmQ5LWI5YTItMDRiZDhlODgwOTM0IiwiYXVkIjoiMDAwMDAwMDItMDAwMC0wZmYxLWNlMDAtMDAwMDAwMDAwMDAwL2F0dGFjaG1lbnRzLm9mZmljZS5uZXRAZDM2OWY2ODUtZWU1Ni00MmQ5LWI5YTItMDRiZDhlODgwOTM0IiwiaGFwcCI6Im93YSJ9.fQwYMvHMfYOpezkVvRRfSc_ZL4VZyERdp3Si-2PJO4mB71teWgwgz_kt5GAJaQragOBGLtM_M1Dt1iTPtu7n1TtEBDEmaqkOnnCSyEnrgnU14Y92jjsX4JGqgkGI0FY1lXvPS2QZh3-8X97aOz4-a-K8h3BjeFhAhY3oI5PzZH6PBFfKow7J8qqXkfImEelero5yPiQDsAOZuYrf--SRgd2hNinKj8SsJw-MYRjw11JXzmM0-kfdO5bt8ebBcuqo3k_2Y2ggWzLer4B18pacg2NfEdbYT74RBqRJduxGMHQU7SFUIYzSE2QgQtOg4WuLZIQjKwjL670Ic3eQUKDM_g&amp;animation=tr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1333" y="-313530"/>
            <a:ext cx="9562039" cy="7171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26932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35505" y="880534"/>
            <a:ext cx="9160933" cy="1646302"/>
          </a:xfrm>
        </p:spPr>
        <p:txBody>
          <a:bodyPr/>
          <a:lstStyle/>
          <a:p>
            <a:r>
              <a:rPr lang="en-GB" dirty="0">
                <a:latin typeface="Bradley Hand ITC" panose="03070402050302030203" pitchFamily="66" charset="0"/>
              </a:rPr>
              <a:t>Home Learning</a:t>
            </a:r>
            <a:br>
              <a:rPr lang="en-GB" dirty="0">
                <a:latin typeface="Bradley Hand ITC" panose="03070402050302030203" pitchFamily="66" charset="0"/>
              </a:rPr>
            </a:br>
            <a:endParaRPr lang="en-GB" dirty="0">
              <a:latin typeface="Bradley Hand ITC" panose="03070402050302030203" pitchFamily="66" charset="0"/>
            </a:endParaRPr>
          </a:p>
        </p:txBody>
      </p:sp>
      <p:sp>
        <p:nvSpPr>
          <p:cNvPr id="3" name="Subtitle 2"/>
          <p:cNvSpPr>
            <a:spLocks noGrp="1"/>
          </p:cNvSpPr>
          <p:nvPr>
            <p:ph type="subTitle" idx="1"/>
          </p:nvPr>
        </p:nvSpPr>
        <p:spPr>
          <a:xfrm>
            <a:off x="535505" y="2701007"/>
            <a:ext cx="9710057" cy="3873964"/>
          </a:xfrm>
        </p:spPr>
        <p:txBody>
          <a:bodyPr>
            <a:noAutofit/>
          </a:bodyPr>
          <a:lstStyle/>
          <a:p>
            <a:pPr algn="ctr"/>
            <a:r>
              <a:rPr lang="en-GB" sz="3200" dirty="0">
                <a:solidFill>
                  <a:schemeClr val="tx1"/>
                </a:solidFill>
                <a:latin typeface="Bradley Hand ITC" panose="03070402050302030203" pitchFamily="66" charset="0"/>
              </a:rPr>
              <a:t>We will aim to have google classrooms up and running for the purpose of homework. </a:t>
            </a:r>
          </a:p>
          <a:p>
            <a:pPr algn="ctr"/>
            <a:r>
              <a:rPr lang="en-GB" sz="3200" dirty="0">
                <a:solidFill>
                  <a:schemeClr val="tx1"/>
                </a:solidFill>
                <a:latin typeface="Bradley Hand ITC" panose="03070402050302030203" pitchFamily="66" charset="0"/>
              </a:rPr>
              <a:t>Further details will be sent regarding this. </a:t>
            </a:r>
          </a:p>
          <a:p>
            <a:pPr algn="ctr"/>
            <a:r>
              <a:rPr lang="en-GB" sz="3200" dirty="0">
                <a:solidFill>
                  <a:schemeClr val="tx1"/>
                </a:solidFill>
                <a:latin typeface="Bradley Hand ITC" panose="03070402050302030203" pitchFamily="66" charset="0"/>
              </a:rPr>
              <a:t>Children will be expected to read for 10 minutes EVERY day and to learn set spellings weekly.</a:t>
            </a:r>
          </a:p>
          <a:p>
            <a:pPr algn="ctr"/>
            <a:endParaRPr lang="en-GB" sz="3200" dirty="0">
              <a:solidFill>
                <a:srgbClr val="92D050"/>
              </a:solidFill>
              <a:latin typeface="Bradley Hand ITC" panose="03070402050302030203" pitchFamily="66" charset="0"/>
            </a:endParaRPr>
          </a:p>
        </p:txBody>
      </p:sp>
    </p:spTree>
    <p:extLst>
      <p:ext uri="{BB962C8B-B14F-4D97-AF65-F5344CB8AC3E}">
        <p14:creationId xmlns:p14="http://schemas.microsoft.com/office/powerpoint/2010/main" val="38739042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052" name="Picture 4" descr="https://attachments.office.net/owa/MMetcalfe%40finchampstead.onmicrosoft.com/service.svc/s/GetAttachmentThumbnail?id=AAMkADYyZDFkMjRhLWMwNjMtNDQ0ZC1iZDFhLWEzNjUwZTM2MTg0MABGAAAAAAAv%2FFYK4tqhQbSes2GVpPZ%2BBwAp21%2BFst8FRrita166%2FBiAAAAAAAEMAAAp21%2BFst8FRrita166%2FBiAAAD9AcAtAAABEgAQAHhMlvjrUSVNuHEFDzLAdGc%3D&amp;thumbnailType=2&amp;owa=outlook.office.com&amp;scriptVer=20200831001.11&amp;X-OWA-CANARY=XLAWcLOw-EKyFtYR2sJ7nyC28kY6VtgYBMLsCtnSEC8-Tf3EJF4BmMLakydmLVSlboNCg-tWgMI.&amp;token=eyJhbGciOiJSUzI1NiIsImtpZCI6IjU2MzU4ODUyMzRCOTI1MkRERTAwNTc2NkQ5RDlGMjc2NTY1RjYzRTIiLCJ0eXAiOiJKV1QiLCJ4NXQiOiJWaldJVWpTNUpTM2VBRmRtMmRueWRsWmZZLUkifQ.eyJvcmlnaW4iOiJodHRwczovL291dGxvb2sub2ZmaWNlLmNvbSIsInVjIjoiZDgwOWRhYjZlODM1NGZjNWI4MjBkNjAzZTdlNTBmZDMiLCJ2ZXIiOiJFeGNoYW5nZS5DYWxsYmFjay5WMSIsImFwcGN0eHNlbmRlciI6Ik93YURvd25sb2FkQGQzNjlmNjg1LWVlNTYtNDJkOS1iOWEyLTA0YmQ4ZTg4MDkzNCIsImlzc3JpbmciOiJXVyIsImFwcGN0eCI6IntcIm1zZXhjaHByb3RcIjpcIm93YVwiLFwicHJpbWFyeXNpZFwiOlwiUy0xLTUtMjEtMTk0MDI1NDQxNi0xMDE5MTQzMDEtNDI0MDIyNDAxMC00MTMwNDY2MlwiLFwicHVpZFwiOlwiMTE1MzgwMTExNTIyOTUyMzAwMVwiLFwib2lkXCI6XCI3ODU0MTk5YS00OGFiLTRjZmQtODE3NC1lNWNlMjYwNWJmMmNcIixcInNjb3BlXCI6XCJPd2FEb3dubG9hZFwifSIsIm5iZiI6MTU5OTgxODczOCwiZXhwIjoxNTk5ODE5MzM4LCJpc3MiOiIwMDAwMDAwMi0wMDAwLTBmZjEtY2UwMC0wMDAwMDAwMDAwMDBAZDM2OWY2ODUtZWU1Ni00MmQ5LWI5YTItMDRiZDhlODgwOTM0IiwiYXVkIjoiMDAwMDAwMDItMDAwMC0wZmYxLWNlMDAtMDAwMDAwMDAwMDAwL2F0dGFjaG1lbnRzLm9mZmljZS5uZXRAZDM2OWY2ODUtZWU1Ni00MmQ5LWI5YTItMDRiZDhlODgwOTM0IiwiaGFwcCI6Im93YSJ9.fQwYMvHMfYOpezkVvRRfSc_ZL4VZyERdp3Si-2PJO4mB71teWgwgz_kt5GAJaQragOBGLtM_M1Dt1iTPtu7n1TtEBDEmaqkOnnCSyEnrgnU14Y92jjsX4JGqgkGI0FY1lXvPS2QZh3-8X97aOz4-a-K8h3BjeFhAhY3oI5PzZH6PBFfKow7J8qqXkfImEelero5yPiQDsAOZuYrf--SRgd2hNinKj8SsJw-MYRjw11JXzmM0-kfdO5bt8ebBcuqo3k_2Y2ggWzLer4B18pacg2NfEdbYT74RBqRJduxGMHQU7SFUIYzSE2QgQtOg4WuLZIQjKwjL670Ic3eQUKDM_g&amp;animation=tr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5880" y="2743201"/>
            <a:ext cx="5189509" cy="389213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attachments.office.net/owa/MMetcalfe%40finchampstead.onmicrosoft.com/service.svc/s/GetAttachmentThumbnail?id=AAMkADYyZDFkMjRhLWMwNjMtNDQ0ZC1iZDFhLWEzNjUwZTM2MTg0MABGAAAAAAAv%2FFYK4tqhQbSes2GVpPZ%2BBwAp21%2BFst8FRrita166%2FBiAAAAAAAEMAAAp21%2BFst8FRrita166%2FBiAAAD9AcAtAAABEgAQADzAXNFebt5AqxSfJxeFGCs%3D&amp;thumbnailType=2&amp;owa=outlook.office.com&amp;scriptVer=20200831001.11&amp;X-OWA-CANARY=XLAWcLOw-EKyFtYR2sJ7nyC28kY6VtgYBMLsCtnSEC8-Tf3EJF4BmMLakydmLVSlboNCg-tWgMI.&amp;token=eyJhbGciOiJSUzI1NiIsImtpZCI6IjU2MzU4ODUyMzRCOTI1MkRERTAwNTc2NkQ5RDlGMjc2NTY1RjYzRTIiLCJ0eXAiOiJKV1QiLCJ4NXQiOiJWaldJVWpTNUpTM2VBRmRtMmRueWRsWmZZLUkifQ.eyJvcmlnaW4iOiJodHRwczovL291dGxvb2sub2ZmaWNlLmNvbSIsInVjIjoiZDgwOWRhYjZlODM1NGZjNWI4MjBkNjAzZTdlNTBmZDMiLCJ2ZXIiOiJFeGNoYW5nZS5DYWxsYmFjay5WMSIsImFwcGN0eHNlbmRlciI6Ik93YURvd25sb2FkQGQzNjlmNjg1LWVlNTYtNDJkOS1iOWEyLTA0YmQ4ZTg4MDkzNCIsImlzc3JpbmciOiJXVyIsImFwcGN0eCI6IntcIm1zZXhjaHByb3RcIjpcIm93YVwiLFwicHJpbWFyeXNpZFwiOlwiUy0xLTUtMjEtMTk0MDI1NDQxNi0xMDE5MTQzMDEtNDI0MDIyNDAxMC00MTMwNDY2MlwiLFwicHVpZFwiOlwiMTE1MzgwMTExNTIyOTUyMzAwMVwiLFwib2lkXCI6XCI3ODU0MTk5YS00OGFiLTRjZmQtODE3NC1lNWNlMjYwNWJmMmNcIixcInNjb3BlXCI6XCJPd2FEb3dubG9hZFwifSIsIm5iZiI6MTU5OTgxODczOCwiZXhwIjoxNTk5ODE5MzM4LCJpc3MiOiIwMDAwMDAwMi0wMDAwLTBmZjEtY2UwMC0wMDAwMDAwMDAwMDBAZDM2OWY2ODUtZWU1Ni00MmQ5LWI5YTItMDRiZDhlODgwOTM0IiwiYXVkIjoiMDAwMDAwMDItMDAwMC0wZmYxLWNlMDAtMDAwMDAwMDAwMDAwL2F0dGFjaG1lbnRzLm9mZmljZS5uZXRAZDM2OWY2ODUtZWU1Ni00MmQ5LWI5YTItMDRiZDhlODgwOTM0IiwiaGFwcCI6Im93YSJ9.fQwYMvHMfYOpezkVvRRfSc_ZL4VZyERdp3Si-2PJO4mB71teWgwgz_kt5GAJaQragOBGLtM_M1Dt1iTPtu7n1TtEBDEmaqkOnnCSyEnrgnU14Y92jjsX4JGqgkGI0FY1lXvPS2QZh3-8X97aOz4-a-K8h3BjeFhAhY3oI5PzZH6PBFfKow7J8qqXkfImEelero5yPiQDsAOZuYrf--SRgd2hNinKj8SsJw-MYRjw11JXzmM0-kfdO5bt8ebBcuqo3k_2Y2ggWzLer4B18pacg2NfEdbYT74RBqRJduxGMHQU7SFUIYzSE2QgQtOg4WuLZIQjKwjL670Ic3eQUKDM_g&amp;animation=tru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0231" y="3016827"/>
            <a:ext cx="4933141" cy="3699856"/>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s://attachments.office.net/owa/MMetcalfe%40finchampstead.onmicrosoft.com/service.svc/s/GetAttachmentThumbnail?id=AAMkADYyZDFkMjRhLWMwNjMtNDQ0ZC1iZDFhLWEzNjUwZTM2MTg0MABGAAAAAAAv%2FFYK4tqhQbSes2GVpPZ%2BBwAp21%2BFst8FRrita166%2FBiAAAAAAAEMAAAp21%2BFst8FRrita166%2FBiAAAD9AcAuAAABEgAQAGcSEaOGY6hMlzLvJjBsl94%3D&amp;thumbnailType=2&amp;owa=outlook.office.com&amp;scriptVer=20200831001.11&amp;X-OWA-CANARY=B43_t_PVMk2O_tqjDnY7OkB2AjU7VtgYAj8w8WWh7o98A7_CNf2j3mQY7CaJmJOVxwRBEdIp3v0.&amp;token=eyJhbGciOiJSUzI1NiIsImtpZCI6IjU2MzU4ODUyMzRCOTI1MkRERTAwNTc2NkQ5RDlGMjc2NTY1RjYzRTIiLCJ0eXAiOiJKV1QiLCJ4NXQiOiJWaldJVWpTNUpTM2VBRmRtMmRueWRsWmZZLUkifQ.eyJvcmlnaW4iOiJodHRwczovL291dGxvb2sub2ZmaWNlLmNvbSIsInVjIjoiZDgwOWRhYjZlODM1NGZjNWI4MjBkNjAzZTdlNTBmZDMiLCJ2ZXIiOiJFeGNoYW5nZS5DYWxsYmFjay5WMSIsImFwcGN0eHNlbmRlciI6Ik93YURvd25sb2FkQGQzNjlmNjg1LWVlNTYtNDJkOS1iOWEyLTA0YmQ4ZTg4MDkzNCIsImlzc3JpbmciOiJXVyIsImFwcGN0eCI6IntcIm1zZXhjaHByb3RcIjpcIm93YVwiLFwicHJpbWFyeXNpZFwiOlwiUy0xLTUtMjEtMTk0MDI1NDQxNi0xMDE5MTQzMDEtNDI0MDIyNDAxMC00MTMwNDY2MlwiLFwicHVpZFwiOlwiMTE1MzgwMTExNTIyOTUyMzAwMVwiLFwib2lkXCI6XCI3ODU0MTk5YS00OGFiLTRjZmQtODE3NC1lNWNlMjYwNWJmMmNcIixcInNjb3BlXCI6XCJPd2FEb3dubG9hZFwifSIsIm5iZiI6MTU5OTgxOTA0OCwiZXhwIjoxNTk5ODE5NjQ4LCJpc3MiOiIwMDAwMDAwMi0wMDAwLTBmZjEtY2UwMC0wMDAwMDAwMDAwMDBAZDM2OWY2ODUtZWU1Ni00MmQ5LWI5YTItMDRiZDhlODgwOTM0IiwiYXVkIjoiMDAwMDAwMDItMDAwMC0wZmYxLWNlMDAtMDAwMDAwMDAwMDAwL2F0dGFjaG1lbnRzLm9mZmljZS5uZXRAZDM2OWY2ODUtZWU1Ni00MmQ5LWI5YTItMDRiZDhlODgwOTM0IiwiaGFwcCI6Im93YSJ9.OzUYhL1GRkgTpCjKCInF_FTaQhcr-FNxZYP2kgvvCWHPJMdWcyyI3ToLdDw0i_7Dt2LbWjnBWE1y1UOyRdnQDcs_rjUMdP6ZKdsLbleWpXjI0VtYoLBBD-jawgTZL-Ep0OtK8cXxVFMPzYStcm7BVuUIX6DV5n3iClqq1pFD7y6J0qxHapyZKbdNWHDJYgtJEcJcq8fgYls-WuKDJhk7STYuiKNw4XDYLHChSmSpm7H5o6BoO89SjoNXdGeevU3oYfKek9YOZY0X2-pF9p-_AO4URrzlrCURDwTZi2LSw0tPqvp1YgtFuNUS4dxjFE-QiegpAioDH0idTR80PITPSg&amp;animation=tru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43872" y="330820"/>
            <a:ext cx="4280536" cy="3210402"/>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s://attachments.office.net/owa/MMetcalfe%40finchampstead.onmicrosoft.com/service.svc/s/GetAttachmentThumbnail?id=AAMkADYyZDFkMjRhLWMwNjMtNDQ0ZC1iZDFhLWEzNjUwZTM2MTg0MABGAAAAAAAv%2FFYK4tqhQbSes2GVpPZ%2BBwAp21%2BFst8FRrita166%2FBiAAAAAAAEMAAAp21%2BFst8FRrita166%2FBiAAAD9AcAtAAABEgAQAHi%2BNx1j%2FEFMkB%2FoDY86mc4%3D&amp;thumbnailType=2&amp;owa=outlook.office.com&amp;scriptVer=20200831001.11&amp;X-OWA-CANARY=XLAWcLOw-EKyFtYR2sJ7nyC28kY6VtgYBMLsCtnSEC8-Tf3EJF4BmMLakydmLVSlboNCg-tWgMI.&amp;token=eyJhbGciOiJSUzI1NiIsImtpZCI6IjU2MzU4ODUyMzRCOTI1MkRERTAwNTc2NkQ5RDlGMjc2NTY1RjYzRTIiLCJ0eXAiOiJKV1QiLCJ4NXQiOiJWaldJVWpTNUpTM2VBRmRtMmRueWRsWmZZLUkifQ.eyJvcmlnaW4iOiJodHRwczovL291dGxvb2sub2ZmaWNlLmNvbSIsInVjIjoiZDgwOWRhYjZlODM1NGZjNWI4MjBkNjAzZTdlNTBmZDMiLCJ2ZXIiOiJFeGNoYW5nZS5DYWxsYmFjay5WMSIsImFwcGN0eHNlbmRlciI6Ik93YURvd25sb2FkQGQzNjlmNjg1LWVlNTYtNDJkOS1iOWEyLTA0YmQ4ZTg4MDkzNCIsImlzc3JpbmciOiJXVyIsImFwcGN0eCI6IntcIm1zZXhjaHByb3RcIjpcIm93YVwiLFwicHJpbWFyeXNpZFwiOlwiUy0xLTUtMjEtMTk0MDI1NDQxNi0xMDE5MTQzMDEtNDI0MDIyNDAxMC00MTMwNDY2MlwiLFwicHVpZFwiOlwiMTE1MzgwMTExNTIyOTUyMzAwMVwiLFwib2lkXCI6XCI3ODU0MTk5YS00OGFiLTRjZmQtODE3NC1lNWNlMjYwNWJmMmNcIixcInNjb3BlXCI6XCJPd2FEb3dubG9hZFwifSIsIm5iZiI6MTU5OTgxODczOCwiZXhwIjoxNTk5ODE5MzM4LCJpc3MiOiIwMDAwMDAwMi0wMDAwLTBmZjEtY2UwMC0wMDAwMDAwMDAwMDBAZDM2OWY2ODUtZWU1Ni00MmQ5LWI5YTItMDRiZDhlODgwOTM0IiwiYXVkIjoiMDAwMDAwMDItMDAwMC0wZmYxLWNlMDAtMDAwMDAwMDAwMDAwL2F0dGFjaG1lbnRzLm9mZmljZS5uZXRAZDM2OWY2ODUtZWU1Ni00MmQ5LWI5YTItMDRiZDhlODgwOTM0IiwiaGFwcCI6Im93YSJ9.fQwYMvHMfYOpezkVvRRfSc_ZL4VZyERdp3Si-2PJO4mB71teWgwgz_kt5GAJaQragOBGLtM_M1Dt1iTPtu7n1TtEBDEmaqkOnnCSyEnrgnU14Y92jjsX4JGqgkGI0FY1lXvPS2QZh3-8X97aOz4-a-K8h3BjeFhAhY3oI5PzZH6PBFfKow7J8qqXkfImEelero5yPiQDsAOZuYrf--SRgd2hNinKj8SsJw-MYRjw11JXzmM0-kfdO5bt8ebBcuqo3k_2Y2ggWzLer4B18pacg2NfEdbYT74RBqRJduxGMHQU7SFUIYzSE2QgQtOg4WuLZIQjKwjL670Ic3eQUKDM_g&amp;animation=tru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6830" y="106376"/>
            <a:ext cx="4579793" cy="34348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82280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35505" y="880534"/>
            <a:ext cx="9160933" cy="1646302"/>
          </a:xfrm>
        </p:spPr>
        <p:txBody>
          <a:bodyPr/>
          <a:lstStyle/>
          <a:p>
            <a:r>
              <a:rPr lang="en-GB" dirty="0">
                <a:latin typeface="Bradley Hand ITC" panose="03070402050302030203" pitchFamily="66" charset="0"/>
              </a:rPr>
              <a:t>Reading Books at home</a:t>
            </a:r>
          </a:p>
        </p:txBody>
      </p:sp>
      <p:sp>
        <p:nvSpPr>
          <p:cNvPr id="3" name="Subtitle 2"/>
          <p:cNvSpPr>
            <a:spLocks noGrp="1"/>
          </p:cNvSpPr>
          <p:nvPr>
            <p:ph type="subTitle" idx="1"/>
          </p:nvPr>
        </p:nvSpPr>
        <p:spPr>
          <a:xfrm>
            <a:off x="535505" y="2701007"/>
            <a:ext cx="9710057" cy="3873964"/>
          </a:xfrm>
        </p:spPr>
        <p:txBody>
          <a:bodyPr>
            <a:noAutofit/>
          </a:bodyPr>
          <a:lstStyle/>
          <a:p>
            <a:pPr algn="ctr"/>
            <a:r>
              <a:rPr lang="en-GB" sz="3200" dirty="0">
                <a:solidFill>
                  <a:schemeClr val="tx1"/>
                </a:solidFill>
                <a:latin typeface="Bradley Hand ITC" panose="03070402050302030203" pitchFamily="66" charset="0"/>
              </a:rPr>
              <a:t>Your children are reading regularly through the week within school. </a:t>
            </a:r>
          </a:p>
          <a:p>
            <a:pPr algn="ctr"/>
            <a:r>
              <a:rPr lang="en-GB" sz="3200" dirty="0">
                <a:solidFill>
                  <a:schemeClr val="tx1"/>
                </a:solidFill>
                <a:latin typeface="Bradley Hand ITC" panose="03070402050302030203" pitchFamily="66" charset="0"/>
              </a:rPr>
              <a:t>They should come home with a book and reading record in a named </a:t>
            </a:r>
            <a:r>
              <a:rPr lang="en-GB" sz="3200" dirty="0" err="1">
                <a:solidFill>
                  <a:schemeClr val="tx1"/>
                </a:solidFill>
                <a:latin typeface="Bradley Hand ITC" panose="03070402050302030203" pitchFamily="66" charset="0"/>
              </a:rPr>
              <a:t>ziplock</a:t>
            </a:r>
            <a:r>
              <a:rPr lang="en-GB" sz="3200" dirty="0">
                <a:solidFill>
                  <a:schemeClr val="tx1"/>
                </a:solidFill>
                <a:latin typeface="Bradley Hand ITC" panose="03070402050302030203" pitchFamily="66" charset="0"/>
              </a:rPr>
              <a:t> folder today.</a:t>
            </a:r>
          </a:p>
          <a:p>
            <a:pPr algn="ctr"/>
            <a:r>
              <a:rPr lang="en-GB" sz="3200" dirty="0">
                <a:solidFill>
                  <a:schemeClr val="tx1"/>
                </a:solidFill>
                <a:latin typeface="Bradley Hand ITC" panose="03070402050302030203" pitchFamily="66" charset="0"/>
              </a:rPr>
              <a:t>(We don’t have the space to store the red book-bags each day that the children normally use)</a:t>
            </a:r>
          </a:p>
        </p:txBody>
      </p:sp>
    </p:spTree>
    <p:extLst>
      <p:ext uri="{BB962C8B-B14F-4D97-AF65-F5344CB8AC3E}">
        <p14:creationId xmlns:p14="http://schemas.microsoft.com/office/powerpoint/2010/main" val="12522916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13580" y="0"/>
            <a:ext cx="9160933" cy="1646302"/>
          </a:xfrm>
        </p:spPr>
        <p:txBody>
          <a:bodyPr/>
          <a:lstStyle/>
          <a:p>
            <a:r>
              <a:rPr lang="en-GB" dirty="0">
                <a:latin typeface="Bradley Hand ITC" panose="03070402050302030203" pitchFamily="66" charset="0"/>
              </a:rPr>
              <a:t>Reading Books at home</a:t>
            </a:r>
          </a:p>
        </p:txBody>
      </p:sp>
      <p:sp>
        <p:nvSpPr>
          <p:cNvPr id="3" name="Subtitle 2"/>
          <p:cNvSpPr>
            <a:spLocks noGrp="1"/>
          </p:cNvSpPr>
          <p:nvPr>
            <p:ph type="subTitle" idx="1"/>
          </p:nvPr>
        </p:nvSpPr>
        <p:spPr>
          <a:xfrm>
            <a:off x="470191" y="1646302"/>
            <a:ext cx="9710057" cy="4906898"/>
          </a:xfrm>
        </p:spPr>
        <p:txBody>
          <a:bodyPr>
            <a:noAutofit/>
          </a:bodyPr>
          <a:lstStyle/>
          <a:p>
            <a:pPr algn="ctr"/>
            <a:r>
              <a:rPr lang="en-GB" sz="3200" dirty="0">
                <a:solidFill>
                  <a:schemeClr val="tx1"/>
                </a:solidFill>
                <a:latin typeface="Bradley Hand ITC" panose="03070402050302030203" pitchFamily="66" charset="0"/>
              </a:rPr>
              <a:t>Please read with your child each and every day for a period of about 10 minutes. We appreciate that some evenings are busier than others, but the more you read with your child, the more able a reader they will become – please find a time that works well for you all. There is no point persevering with a reading session if your child is tired, irritable and unwilling. If this happens, then you could read to them – all reading opportunities are valuable!</a:t>
            </a:r>
          </a:p>
          <a:p>
            <a:pPr algn="ctr"/>
            <a:endParaRPr lang="en-GB" sz="3200" dirty="0">
              <a:solidFill>
                <a:schemeClr val="tx1"/>
              </a:solidFill>
              <a:latin typeface="Bradley Hand ITC" panose="03070402050302030203" pitchFamily="66" charset="0"/>
            </a:endParaRPr>
          </a:p>
        </p:txBody>
      </p:sp>
    </p:spTree>
    <p:extLst>
      <p:ext uri="{BB962C8B-B14F-4D97-AF65-F5344CB8AC3E}">
        <p14:creationId xmlns:p14="http://schemas.microsoft.com/office/powerpoint/2010/main" val="18850805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24154" y="0"/>
            <a:ext cx="9160933" cy="1646302"/>
          </a:xfrm>
        </p:spPr>
        <p:txBody>
          <a:bodyPr/>
          <a:lstStyle/>
          <a:p>
            <a:r>
              <a:rPr lang="en-GB" dirty="0">
                <a:latin typeface="Bradley Hand ITC" panose="03070402050302030203" pitchFamily="66" charset="0"/>
              </a:rPr>
              <a:t>Reading Books at home/school</a:t>
            </a:r>
          </a:p>
        </p:txBody>
      </p:sp>
      <p:sp>
        <p:nvSpPr>
          <p:cNvPr id="3" name="Subtitle 2"/>
          <p:cNvSpPr>
            <a:spLocks noGrp="1"/>
          </p:cNvSpPr>
          <p:nvPr>
            <p:ph type="subTitle" idx="1"/>
          </p:nvPr>
        </p:nvSpPr>
        <p:spPr>
          <a:xfrm>
            <a:off x="470191" y="1646302"/>
            <a:ext cx="10934409" cy="4906898"/>
          </a:xfrm>
        </p:spPr>
        <p:txBody>
          <a:bodyPr>
            <a:noAutofit/>
          </a:bodyPr>
          <a:lstStyle/>
          <a:p>
            <a:pPr marL="457200" indent="-457200" algn="l">
              <a:buFont typeface="Arial" panose="020B0604020202020204" pitchFamily="34" charset="0"/>
              <a:buChar char="•"/>
            </a:pPr>
            <a:r>
              <a:rPr lang="en-GB" sz="3200" dirty="0">
                <a:solidFill>
                  <a:schemeClr val="tx1"/>
                </a:solidFill>
                <a:latin typeface="Bradley Hand ITC" panose="03070402050302030203" pitchFamily="66" charset="0"/>
              </a:rPr>
              <a:t>The book and reading record needs to come to school </a:t>
            </a:r>
            <a:r>
              <a:rPr lang="en-GB" sz="3200" u="sng" dirty="0">
                <a:solidFill>
                  <a:schemeClr val="tx1"/>
                </a:solidFill>
                <a:latin typeface="Bradley Hand ITC" panose="03070402050302030203" pitchFamily="66" charset="0"/>
              </a:rPr>
              <a:t>every day</a:t>
            </a:r>
            <a:r>
              <a:rPr lang="en-GB" sz="3200" dirty="0">
                <a:solidFill>
                  <a:schemeClr val="tx1"/>
                </a:solidFill>
                <a:latin typeface="Bradley Hand ITC" panose="03070402050302030203" pitchFamily="66" charset="0"/>
              </a:rPr>
              <a:t>. </a:t>
            </a:r>
          </a:p>
          <a:p>
            <a:pPr marL="457200" indent="-457200" algn="l">
              <a:buFont typeface="Arial" panose="020B0604020202020204" pitchFamily="34" charset="0"/>
              <a:buChar char="•"/>
            </a:pPr>
            <a:r>
              <a:rPr lang="en-GB" sz="3200" dirty="0">
                <a:solidFill>
                  <a:schemeClr val="tx1"/>
                </a:solidFill>
                <a:latin typeface="Bradley Hand ITC" panose="03070402050302030203" pitchFamily="66" charset="0"/>
              </a:rPr>
              <a:t>We will hear your children read at different points throughout the week. </a:t>
            </a:r>
          </a:p>
          <a:p>
            <a:pPr marL="457200" indent="-457200" algn="l">
              <a:buFont typeface="Arial" panose="020B0604020202020204" pitchFamily="34" charset="0"/>
              <a:buChar char="•"/>
            </a:pPr>
            <a:r>
              <a:rPr lang="en-GB" sz="3200" dirty="0">
                <a:solidFill>
                  <a:schemeClr val="tx1"/>
                </a:solidFill>
                <a:latin typeface="Bradley Hand ITC" panose="03070402050302030203" pitchFamily="66" charset="0"/>
              </a:rPr>
              <a:t>Please rest assured that prior to handling your child’s reading folder and books, we will endeavour to sanitise or wash our hands. Books that are changed from each child will be put away for a period of 72 hours before being returned to the book shelves.</a:t>
            </a:r>
          </a:p>
          <a:p>
            <a:pPr algn="ctr"/>
            <a:endParaRPr lang="en-GB" sz="3200" dirty="0">
              <a:solidFill>
                <a:schemeClr val="tx1"/>
              </a:solidFill>
              <a:latin typeface="Bradley Hand ITC" panose="03070402050302030203" pitchFamily="66" charset="0"/>
            </a:endParaRPr>
          </a:p>
        </p:txBody>
      </p:sp>
    </p:spTree>
    <p:extLst>
      <p:ext uri="{BB962C8B-B14F-4D97-AF65-F5344CB8AC3E}">
        <p14:creationId xmlns:p14="http://schemas.microsoft.com/office/powerpoint/2010/main" val="26021016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24154" y="0"/>
            <a:ext cx="9160933" cy="1646302"/>
          </a:xfrm>
        </p:spPr>
        <p:txBody>
          <a:bodyPr/>
          <a:lstStyle/>
          <a:p>
            <a:pPr algn="ctr"/>
            <a:r>
              <a:rPr lang="en-GB" dirty="0">
                <a:latin typeface="Bradley Hand ITC" panose="03070402050302030203" pitchFamily="66" charset="0"/>
              </a:rPr>
              <a:t>The Colour Monster</a:t>
            </a:r>
          </a:p>
        </p:txBody>
      </p:sp>
      <p:sp>
        <p:nvSpPr>
          <p:cNvPr id="3" name="Subtitle 2"/>
          <p:cNvSpPr>
            <a:spLocks noGrp="1"/>
          </p:cNvSpPr>
          <p:nvPr>
            <p:ph type="subTitle" idx="1"/>
          </p:nvPr>
        </p:nvSpPr>
        <p:spPr>
          <a:xfrm>
            <a:off x="470191" y="1646302"/>
            <a:ext cx="10934409" cy="4906898"/>
          </a:xfrm>
        </p:spPr>
        <p:txBody>
          <a:bodyPr>
            <a:noAutofit/>
          </a:bodyPr>
          <a:lstStyle/>
          <a:p>
            <a:pPr algn="ctr"/>
            <a:r>
              <a:rPr lang="en-GB" sz="3200" dirty="0">
                <a:solidFill>
                  <a:schemeClr val="tx1"/>
                </a:solidFill>
                <a:latin typeface="Bradley Hand ITC" panose="03070402050302030203" pitchFamily="66" charset="0"/>
              </a:rPr>
              <a:t>Your child may have talked to you about the book, </a:t>
            </a:r>
          </a:p>
          <a:p>
            <a:pPr algn="ctr"/>
            <a:r>
              <a:rPr lang="en-GB" sz="3200" dirty="0">
                <a:solidFill>
                  <a:schemeClr val="tx1"/>
                </a:solidFill>
                <a:latin typeface="Bradley Hand ITC" panose="03070402050302030203" pitchFamily="66" charset="0"/>
              </a:rPr>
              <a:t>‘The Colour Monster’.</a:t>
            </a:r>
          </a:p>
          <a:p>
            <a:pPr algn="ctr"/>
            <a:r>
              <a:rPr lang="en-GB" sz="3200" dirty="0">
                <a:solidFill>
                  <a:schemeClr val="tx1"/>
                </a:solidFill>
                <a:latin typeface="Bradley Hand ITC" panose="03070402050302030203" pitchFamily="66" charset="0"/>
              </a:rPr>
              <a:t> It’s a text we’re using in our classroom to help think about our emotions and how we are feeling. Each day we encourage the children to move their named peg onto the colour monster that they most associate with that day. We want them to know it’s ok to not always be feeling happy and full of sunshine and that we can talk through our feelings together so that we can get to feeling ‘yellow’ or ‘green’ again!</a:t>
            </a:r>
          </a:p>
        </p:txBody>
      </p:sp>
    </p:spTree>
    <p:extLst>
      <p:ext uri="{BB962C8B-B14F-4D97-AF65-F5344CB8AC3E}">
        <p14:creationId xmlns:p14="http://schemas.microsoft.com/office/powerpoint/2010/main" val="7208203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098" name="Picture 2" descr="https://attachments.office.net/owa/MMetcalfe%40finchampstead.onmicrosoft.com/service.svc/s/GetAttachmentThumbnail?id=AAMkADYyZDFkMjRhLWMwNjMtNDQ0ZC1iZDFhLWEzNjUwZTM2MTg0MABGAAAAAAAv%2FFYK4tqhQbSes2GVpPZ%2BBwAp21%2BFst8FRrita166%2FBiAAAAAAAEMAAAp21%2BFst8FRrita166%2FBiAAAD9AcAtAAABEgAQACX1OewF5bRBl3WsLwaoLWs%3D&amp;thumbnailType=2&amp;owa=outlook.office.com&amp;scriptVer=20200831001.11&amp;X-OWA-CANARY=TpsBtKbW8E6ZC_132j21ywBhY2k8VtgYP03dLSKy-pwP2B7T_xUsPWCu-URoJFNcbMm1JJlmJ_k.&amp;token=eyJhbGciOiJSUzI1NiIsImtpZCI6IjU2MzU4ODUyMzRCOTI1MkRERTAwNTc2NkQ5RDlGMjc2NTY1RjYzRTIiLCJ0eXAiOiJKV1QiLCJ4NXQiOiJWaldJVWpTNUpTM2VBRmRtMmRueWRsWmZZLUkifQ.eyJvcmlnaW4iOiJodHRwczovL291dGxvb2sub2ZmaWNlLmNvbSIsInVjIjoiZDgwOWRhYjZlODM1NGZjNWI4MjBkNjAzZTdlNTBmZDMiLCJ2ZXIiOiJFeGNoYW5nZS5DYWxsYmFjay5WMSIsImFwcGN0eHNlbmRlciI6Ik93YURvd25sb2FkQGQzNjlmNjg1LWVlNTYtNDJkOS1iOWEyLTA0YmQ4ZTg4MDkzNCIsImlzc3JpbmciOiJXVyIsImFwcGN0eCI6IntcIm1zZXhjaHByb3RcIjpcIm93YVwiLFwicHJpbWFyeXNpZFwiOlwiUy0xLTUtMjEtMTk0MDI1NDQxNi0xMDE5MTQzMDEtNDI0MDIyNDAxMC00MTMwNDY2MlwiLFwicHVpZFwiOlwiMTE1MzgwMTExNTIyOTUyMzAwMVwiLFwib2lkXCI6XCI3ODU0MTk5YS00OGFiLTRjZmQtODE3NC1lNWNlMjYwNWJmMmNcIixcInNjb3BlXCI6XCJPd2FEb3dubG9hZFwifSIsIm5iZiI6MTU5OTgxOTY0OCwiZXhwIjoxNTk5ODIwMjQ4LCJpc3MiOiIwMDAwMDAwMi0wMDAwLTBmZjEtY2UwMC0wMDAwMDAwMDAwMDBAZDM2OWY2ODUtZWU1Ni00MmQ5LWI5YTItMDRiZDhlODgwOTM0IiwiYXVkIjoiMDAwMDAwMDItMDAwMC0wZmYxLWNlMDAtMDAwMDAwMDAwMDAwL2F0dGFjaG1lbnRzLm9mZmljZS5uZXRAZDM2OWY2ODUtZWU1Ni00MmQ5LWI5YTItMDRiZDhlODgwOTM0IiwiaGFwcCI6Im93YSJ9.tEY0ekXmzbJ0BgLlkkJTejMOMhDZD3jIiV4-0no-KFRRlzvPzU9bR5NYzqllLBEyGeEB6xmwIrPiwWCiIhkYKW-2fO5XlZAmWHPSxuS-T9hY1Y0zJe5vKD2q95q0WB_fWdWFz4xcNwRCNh2kKKj-9PVqcp8XerT73CfQQDd1TDyAiB4rp9W5OIO0EOMgl-CHbDfPCIxUKrKMqX4jHLIt2aMBfiDQfOgvtl222KkC7xvIl8Nw-om0RwmUitaaC_eD5iAYRmNJC3ei55la2hOJ-9L8IGmaqjHGRmw9oL0pdgmDWVhIUqPscqccXU9kXK5Cvw6U-fn3BA0cmaY0EIC0aA&amp;animation=tr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069" y="410344"/>
            <a:ext cx="4688378" cy="625117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s://attachments.office.net/owa/MMetcalfe%40finchampstead.onmicrosoft.com/service.svc/s/GetAttachmentThumbnail?id=AAMkADYyZDFkMjRhLWMwNjMtNDQ0ZC1iZDFhLWEzNjUwZTM2MTg0MABGAAAAAAAv%2FFYK4tqhQbSes2GVpPZ%2BBwAp21%2BFst8FRrita166%2FBiAAAAAAAEMAAAp21%2BFst8FRrita166%2FBiAAAD9AcAtAAABEgAQAFEfCZsIKB5Et8aW2dMmWHM%3D&amp;thumbnailType=2&amp;owa=outlook.office.com&amp;scriptVer=20200831001.11&amp;X-OWA-CANARY=TpsBtKbW8E6ZC_132j21ywBhY2k8VtgYP03dLSKy-pwP2B7T_xUsPWCu-URoJFNcbMm1JJlmJ_k.&amp;token=eyJhbGciOiJSUzI1NiIsImtpZCI6IjU2MzU4ODUyMzRCOTI1MkRERTAwNTc2NkQ5RDlGMjc2NTY1RjYzRTIiLCJ0eXAiOiJKV1QiLCJ4NXQiOiJWaldJVWpTNUpTM2VBRmRtMmRueWRsWmZZLUkifQ.eyJvcmlnaW4iOiJodHRwczovL291dGxvb2sub2ZmaWNlLmNvbSIsInVjIjoiZDgwOWRhYjZlODM1NGZjNWI4MjBkNjAzZTdlNTBmZDMiLCJ2ZXIiOiJFeGNoYW5nZS5DYWxsYmFjay5WMSIsImFwcGN0eHNlbmRlciI6Ik93YURvd25sb2FkQGQzNjlmNjg1LWVlNTYtNDJkOS1iOWEyLTA0YmQ4ZTg4MDkzNCIsImlzc3JpbmciOiJXVyIsImFwcGN0eCI6IntcIm1zZXhjaHByb3RcIjpcIm93YVwiLFwicHJpbWFyeXNpZFwiOlwiUy0xLTUtMjEtMTk0MDI1NDQxNi0xMDE5MTQzMDEtNDI0MDIyNDAxMC00MTMwNDY2MlwiLFwicHVpZFwiOlwiMTE1MzgwMTExNTIyOTUyMzAwMVwiLFwib2lkXCI6XCI3ODU0MTk5YS00OGFiLTRjZmQtODE3NC1lNWNlMjYwNWJmMmNcIixcInNjb3BlXCI6XCJPd2FEb3dubG9hZFwifSIsIm5iZiI6MTU5OTgxOTY0OCwiZXhwIjoxNTk5ODIwMjQ4LCJpc3MiOiIwMDAwMDAwMi0wMDAwLTBmZjEtY2UwMC0wMDAwMDAwMDAwMDBAZDM2OWY2ODUtZWU1Ni00MmQ5LWI5YTItMDRiZDhlODgwOTM0IiwiYXVkIjoiMDAwMDAwMDItMDAwMC0wZmYxLWNlMDAtMDAwMDAwMDAwMDAwL2F0dGFjaG1lbnRzLm9mZmljZS5uZXRAZDM2OWY2ODUtZWU1Ni00MmQ5LWI5YTItMDRiZDhlODgwOTM0IiwiaGFwcCI6Im93YSJ9.tEY0ekXmzbJ0BgLlkkJTejMOMhDZD3jIiV4-0no-KFRRlzvPzU9bR5NYzqllLBEyGeEB6xmwIrPiwWCiIhkYKW-2fO5XlZAmWHPSxuS-T9hY1Y0zJe5vKD2q95q0WB_fWdWFz4xcNwRCNh2kKKj-9PVqcp8XerT73CfQQDd1TDyAiB4rp9W5OIO0EOMgl-CHbDfPCIxUKrKMqX4jHLIt2aMBfiDQfOgvtl222KkC7xvIl8Nw-om0RwmUitaaC_eD5iAYRmNJC3ei55la2hOJ-9L8IGmaqjHGRmw9oL0pdgmDWVhIUqPscqccXU9kXK5Cvw6U-fn3BA0cmaY0EIC0aA&amp;animation=true"/>
          <p:cNvPicPr>
            <a:picLocks noChangeAspect="1" noChangeArrowheads="1"/>
          </p:cNvPicPr>
          <p:nvPr/>
        </p:nvPicPr>
        <p:blipFill rotWithShape="1">
          <a:blip r:embed="rId3">
            <a:extLst>
              <a:ext uri="{28A0092B-C50C-407E-A947-70E740481C1C}">
                <a14:useLocalDpi xmlns:a14="http://schemas.microsoft.com/office/drawing/2010/main" val="0"/>
              </a:ext>
            </a:extLst>
          </a:blip>
          <a:srcRect l="13074" r="15086"/>
          <a:stretch/>
        </p:blipFill>
        <p:spPr bwMode="auto">
          <a:xfrm rot="16200000">
            <a:off x="5927921" y="597673"/>
            <a:ext cx="5362234" cy="5628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03329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13580" y="0"/>
            <a:ext cx="9160933" cy="1646302"/>
          </a:xfrm>
        </p:spPr>
        <p:txBody>
          <a:bodyPr/>
          <a:lstStyle/>
          <a:p>
            <a:r>
              <a:rPr lang="en-GB" dirty="0">
                <a:latin typeface="Bradley Hand ITC" panose="03070402050302030203" pitchFamily="66" charset="0"/>
              </a:rPr>
              <a:t>Any Questions…</a:t>
            </a:r>
          </a:p>
        </p:txBody>
      </p:sp>
      <p:sp>
        <p:nvSpPr>
          <p:cNvPr id="3" name="Subtitle 2"/>
          <p:cNvSpPr>
            <a:spLocks noGrp="1"/>
          </p:cNvSpPr>
          <p:nvPr>
            <p:ph type="subTitle" idx="1"/>
          </p:nvPr>
        </p:nvSpPr>
        <p:spPr>
          <a:xfrm>
            <a:off x="470191" y="1646302"/>
            <a:ext cx="9710057" cy="4906898"/>
          </a:xfrm>
        </p:spPr>
        <p:txBody>
          <a:bodyPr>
            <a:noAutofit/>
          </a:bodyPr>
          <a:lstStyle/>
          <a:p>
            <a:pPr algn="ctr"/>
            <a:r>
              <a:rPr lang="en-GB" sz="3200" dirty="0">
                <a:solidFill>
                  <a:schemeClr val="tx1"/>
                </a:solidFill>
                <a:latin typeface="Bradley Hand ITC" panose="03070402050302030203" pitchFamily="66" charset="0"/>
              </a:rPr>
              <a:t> We want your children to be happy at school</a:t>
            </a:r>
          </a:p>
          <a:p>
            <a:pPr algn="ctr"/>
            <a:r>
              <a:rPr lang="en-GB" sz="3200" dirty="0">
                <a:solidFill>
                  <a:schemeClr val="tx1"/>
                </a:solidFill>
                <a:latin typeface="Bradley Hand ITC" panose="03070402050302030203" pitchFamily="66" charset="0"/>
              </a:rPr>
              <a:t>They’ve all settled in brilliantly so far but please do let us know if there are any problems. </a:t>
            </a:r>
          </a:p>
          <a:p>
            <a:pPr algn="ctr"/>
            <a:endParaRPr lang="en-GB" sz="3200" dirty="0">
              <a:solidFill>
                <a:schemeClr val="tx1"/>
              </a:solidFill>
              <a:latin typeface="Bradley Hand ITC" panose="03070402050302030203" pitchFamily="66" charset="0"/>
            </a:endParaRPr>
          </a:p>
          <a:p>
            <a:pPr algn="ctr"/>
            <a:r>
              <a:rPr lang="en-GB" sz="3200" dirty="0">
                <a:solidFill>
                  <a:schemeClr val="tx1"/>
                </a:solidFill>
                <a:latin typeface="Bradley Hand ITC" panose="03070402050302030203" pitchFamily="66" charset="0"/>
              </a:rPr>
              <a:t>We’re always happy to chat with you if you have any concerns. There’s always a little more time at the end of the day though if it can wait until then, alternatively please leave a message with Mrs </a:t>
            </a:r>
            <a:r>
              <a:rPr lang="en-GB" sz="3200" dirty="0" err="1">
                <a:solidFill>
                  <a:schemeClr val="tx1"/>
                </a:solidFill>
                <a:latin typeface="Bradley Hand ITC" panose="03070402050302030203" pitchFamily="66" charset="0"/>
              </a:rPr>
              <a:t>Bardsley</a:t>
            </a:r>
            <a:r>
              <a:rPr lang="en-GB" sz="3200" dirty="0">
                <a:solidFill>
                  <a:schemeClr val="tx1"/>
                </a:solidFill>
                <a:latin typeface="Bradley Hand ITC" panose="03070402050302030203" pitchFamily="66" charset="0"/>
              </a:rPr>
              <a:t> at the gate or phone the office. </a:t>
            </a:r>
          </a:p>
          <a:p>
            <a:pPr algn="ctr"/>
            <a:endParaRPr lang="en-GB" sz="3200" dirty="0">
              <a:solidFill>
                <a:schemeClr val="tx1"/>
              </a:solidFill>
              <a:latin typeface="Bradley Hand ITC" panose="03070402050302030203" pitchFamily="66" charset="0"/>
            </a:endParaRPr>
          </a:p>
        </p:txBody>
      </p:sp>
    </p:spTree>
    <p:extLst>
      <p:ext uri="{BB962C8B-B14F-4D97-AF65-F5344CB8AC3E}">
        <p14:creationId xmlns:p14="http://schemas.microsoft.com/office/powerpoint/2010/main" val="275350901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93</TotalTime>
  <Words>613</Words>
  <Application>Microsoft Macintosh PowerPoint</Application>
  <PresentationFormat>Widescreen</PresentationFormat>
  <Paragraphs>42</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Bradley Hand ITC</vt:lpstr>
      <vt:lpstr>Trebuchet MS</vt:lpstr>
      <vt:lpstr>Wingdings 3</vt:lpstr>
      <vt:lpstr>Facet</vt:lpstr>
      <vt:lpstr>Welcome to Bullfinch Class</vt:lpstr>
      <vt:lpstr> Your children have all settled in beautifully and are keen and happy throughout the day!</vt:lpstr>
      <vt:lpstr>Bullfinch is currently just working as a year 2 bubble</vt:lpstr>
      <vt:lpstr>Our Curriculum</vt:lpstr>
      <vt:lpstr>PowerPoint Presentation</vt:lpstr>
      <vt:lpstr>Home Learning </vt:lpstr>
      <vt:lpstr>PowerPoint Presentation</vt:lpstr>
      <vt:lpstr>Reading Books at home</vt:lpstr>
      <vt:lpstr>Reading Books at home</vt:lpstr>
      <vt:lpstr>Reading Books at home/school</vt:lpstr>
      <vt:lpstr>The Colour Monster</vt:lpstr>
      <vt:lpstr>PowerPoint Presentation</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Bullfinch Class</dc:title>
  <dc:creator>Miriam Metcalfe</dc:creator>
  <cp:lastModifiedBy>Mim Metcalfe</cp:lastModifiedBy>
  <cp:revision>6</cp:revision>
  <dcterms:created xsi:type="dcterms:W3CDTF">2020-09-09T14:13:49Z</dcterms:created>
  <dcterms:modified xsi:type="dcterms:W3CDTF">2020-09-11T10:46:30Z</dcterms:modified>
</cp:coreProperties>
</file>