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4" r:id="rId3"/>
    <p:sldId id="263" r:id="rId4"/>
    <p:sldId id="259" r:id="rId5"/>
    <p:sldId id="262" r:id="rId6"/>
    <p:sldId id="265" r:id="rId7"/>
    <p:sldId id="266" r:id="rId8"/>
    <p:sldId id="267" r:id="rId9"/>
    <p:sldId id="268" r:id="rId10"/>
    <p:sldId id="269" r:id="rId11"/>
    <p:sldId id="270" r:id="rId12"/>
    <p:sldId id="27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8" autoAdjust="0"/>
    <p:restoredTop sz="94660"/>
  </p:normalViewPr>
  <p:slideViewPr>
    <p:cSldViewPr snapToGrid="0">
      <p:cViewPr varScale="1">
        <p:scale>
          <a:sx n="87" d="100"/>
          <a:sy n="87" d="100"/>
        </p:scale>
        <p:origin x="114"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4/23/2025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2AF3E-F588-497C-8BDD-0DFE9154645E}"/>
              </a:ext>
            </a:extLst>
          </p:cNvPr>
          <p:cNvSpPr>
            <a:spLocks noGrp="1"/>
          </p:cNvSpPr>
          <p:nvPr>
            <p:ph type="ctrTitle"/>
          </p:nvPr>
        </p:nvSpPr>
        <p:spPr/>
        <p:txBody>
          <a:bodyPr/>
          <a:lstStyle/>
          <a:p>
            <a:r>
              <a:rPr lang="en-US" dirty="0"/>
              <a:t>Chaffinch Maths Information Event</a:t>
            </a:r>
            <a:endParaRPr lang="en-GB" dirty="0"/>
          </a:p>
        </p:txBody>
      </p:sp>
      <p:sp>
        <p:nvSpPr>
          <p:cNvPr id="3" name="Subtitle 2">
            <a:extLst>
              <a:ext uri="{FF2B5EF4-FFF2-40B4-BE49-F238E27FC236}">
                <a16:creationId xmlns:a16="http://schemas.microsoft.com/office/drawing/2014/main" id="{EE5010AE-200A-4F9F-ABD0-4657774E1F0E}"/>
              </a:ext>
            </a:extLst>
          </p:cNvPr>
          <p:cNvSpPr>
            <a:spLocks noGrp="1"/>
          </p:cNvSpPr>
          <p:nvPr>
            <p:ph type="subTitle" idx="1"/>
          </p:nvPr>
        </p:nvSpPr>
        <p:spPr/>
        <p:txBody>
          <a:bodyPr/>
          <a:lstStyle/>
          <a:p>
            <a:r>
              <a:rPr lang="en-US" dirty="0"/>
              <a:t>Multiplication and Division April 2025</a:t>
            </a:r>
            <a:endParaRPr lang="en-GB" dirty="0"/>
          </a:p>
        </p:txBody>
      </p:sp>
    </p:spTree>
    <p:extLst>
      <p:ext uri="{BB962C8B-B14F-4D97-AF65-F5344CB8AC3E}">
        <p14:creationId xmlns:p14="http://schemas.microsoft.com/office/powerpoint/2010/main" val="3919902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CAF7-BAEC-4344-8384-B4AE52468D35}"/>
              </a:ext>
            </a:extLst>
          </p:cNvPr>
          <p:cNvSpPr>
            <a:spLocks noGrp="1"/>
          </p:cNvSpPr>
          <p:nvPr>
            <p:ph type="title"/>
          </p:nvPr>
        </p:nvSpPr>
        <p:spPr>
          <a:xfrm>
            <a:off x="677335" y="310206"/>
            <a:ext cx="8596668" cy="860401"/>
          </a:xfrm>
        </p:spPr>
        <p:txBody>
          <a:bodyPr/>
          <a:lstStyle/>
          <a:p>
            <a:r>
              <a:rPr lang="en-US" dirty="0"/>
              <a:t>Year 3 and 4</a:t>
            </a:r>
            <a:endParaRPr lang="en-GB" dirty="0"/>
          </a:p>
        </p:txBody>
      </p:sp>
      <p:sp>
        <p:nvSpPr>
          <p:cNvPr id="3" name="Text Placeholder 2">
            <a:extLst>
              <a:ext uri="{FF2B5EF4-FFF2-40B4-BE49-F238E27FC236}">
                <a16:creationId xmlns:a16="http://schemas.microsoft.com/office/drawing/2014/main" id="{FA46C71E-2DC5-43E9-AC45-01D495D8C743}"/>
              </a:ext>
            </a:extLst>
          </p:cNvPr>
          <p:cNvSpPr>
            <a:spLocks noGrp="1"/>
          </p:cNvSpPr>
          <p:nvPr>
            <p:ph type="body" idx="1"/>
          </p:nvPr>
        </p:nvSpPr>
        <p:spPr>
          <a:xfrm>
            <a:off x="242371" y="1311008"/>
            <a:ext cx="10113484" cy="561860"/>
          </a:xfrm>
        </p:spPr>
        <p:txBody>
          <a:bodyPr>
            <a:normAutofit fontScale="25000" lnSpcReduction="20000"/>
          </a:bodyPr>
          <a:lstStyle/>
          <a:p>
            <a:r>
              <a:rPr lang="en-US" sz="8000" dirty="0"/>
              <a:t>Solid grounding in x tables – understanding the multiplication and division facts</a:t>
            </a:r>
          </a:p>
          <a:p>
            <a:endParaRPr lang="en-US" sz="8000" dirty="0"/>
          </a:p>
          <a:p>
            <a:pPr fontAlgn="t"/>
            <a:r>
              <a:rPr lang="en-US" sz="8000" dirty="0"/>
              <a:t>National Curriculum times tables expectations for each year group:</a:t>
            </a:r>
          </a:p>
          <a:p>
            <a:pPr fontAlgn="t"/>
            <a:r>
              <a:rPr lang="en-US" sz="8000" b="1" dirty="0"/>
              <a:t>Year 1</a:t>
            </a:r>
            <a:r>
              <a:rPr lang="en-US" sz="8000" dirty="0"/>
              <a:t> Count in multiples of 2, 5 and 10. Recall and use doubles of all numbers to 10 and corresponding halves.</a:t>
            </a:r>
          </a:p>
          <a:p>
            <a:pPr fontAlgn="t"/>
            <a:r>
              <a:rPr lang="en-US" sz="8000" b="1" dirty="0"/>
              <a:t>Year 2</a:t>
            </a:r>
            <a:r>
              <a:rPr lang="en-US" sz="8000" dirty="0"/>
              <a:t> Recall and use multiplication and division facts for the 2, 5 and 10 multiplication tables.</a:t>
            </a:r>
          </a:p>
          <a:p>
            <a:pPr fontAlgn="t"/>
            <a:r>
              <a:rPr lang="en-US" sz="8000" b="1" dirty="0"/>
              <a:t>Year 3</a:t>
            </a:r>
            <a:r>
              <a:rPr lang="en-US" sz="8000" dirty="0"/>
              <a:t> Recall and use multiplication and division facts for the 3, 4 and 8 multiplication tables.</a:t>
            </a:r>
          </a:p>
          <a:p>
            <a:pPr fontAlgn="t"/>
            <a:r>
              <a:rPr lang="en-US" sz="8000" b="1" dirty="0"/>
              <a:t>Year 4</a:t>
            </a:r>
            <a:r>
              <a:rPr lang="en-US" sz="8000" dirty="0"/>
              <a:t> Recall multiplication and division facts for all multiplication tables up to 12 x 12.</a:t>
            </a:r>
          </a:p>
          <a:p>
            <a:pPr fontAlgn="t"/>
            <a:r>
              <a:rPr lang="en-US" sz="8000" b="1" dirty="0"/>
              <a:t>Year 5/6</a:t>
            </a:r>
            <a:r>
              <a:rPr lang="en-US" sz="8000" dirty="0"/>
              <a:t> Revision of all times tables and division facts up to 12 x 12.</a:t>
            </a:r>
          </a:p>
          <a:p>
            <a:pPr fontAlgn="t"/>
            <a:r>
              <a:rPr lang="en-US" sz="8000" dirty="0"/>
              <a:t>Therefore, we would expect your child to know their 12 x 12 times tables before they leave Year 4, with Years 5 and 6 for consolidation and revision.</a:t>
            </a:r>
          </a:p>
          <a:p>
            <a:endParaRPr lang="en-US" sz="8000" dirty="0"/>
          </a:p>
          <a:p>
            <a:endParaRPr lang="en-GB" dirty="0"/>
          </a:p>
        </p:txBody>
      </p:sp>
    </p:spTree>
    <p:extLst>
      <p:ext uri="{BB962C8B-B14F-4D97-AF65-F5344CB8AC3E}">
        <p14:creationId xmlns:p14="http://schemas.microsoft.com/office/powerpoint/2010/main" val="30246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CAF7-BAEC-4344-8384-B4AE52468D35}"/>
              </a:ext>
            </a:extLst>
          </p:cNvPr>
          <p:cNvSpPr>
            <a:spLocks noGrp="1"/>
          </p:cNvSpPr>
          <p:nvPr>
            <p:ph type="title"/>
          </p:nvPr>
        </p:nvSpPr>
        <p:spPr>
          <a:xfrm>
            <a:off x="677335" y="310206"/>
            <a:ext cx="8596668" cy="860401"/>
          </a:xfrm>
        </p:spPr>
        <p:txBody>
          <a:bodyPr/>
          <a:lstStyle/>
          <a:p>
            <a:r>
              <a:rPr lang="en-US" dirty="0"/>
              <a:t>Year 3 and 4</a:t>
            </a:r>
            <a:endParaRPr lang="en-GB" dirty="0"/>
          </a:p>
        </p:txBody>
      </p:sp>
      <p:sp>
        <p:nvSpPr>
          <p:cNvPr id="3" name="Text Placeholder 2">
            <a:extLst>
              <a:ext uri="{FF2B5EF4-FFF2-40B4-BE49-F238E27FC236}">
                <a16:creationId xmlns:a16="http://schemas.microsoft.com/office/drawing/2014/main" id="{FA46C71E-2DC5-43E9-AC45-01D495D8C743}"/>
              </a:ext>
            </a:extLst>
          </p:cNvPr>
          <p:cNvSpPr>
            <a:spLocks noGrp="1"/>
          </p:cNvSpPr>
          <p:nvPr>
            <p:ph type="body" idx="1"/>
          </p:nvPr>
        </p:nvSpPr>
        <p:spPr>
          <a:xfrm>
            <a:off x="242371" y="1311008"/>
            <a:ext cx="10113484" cy="561860"/>
          </a:xfrm>
        </p:spPr>
        <p:txBody>
          <a:bodyPr>
            <a:normAutofit fontScale="25000" lnSpcReduction="20000"/>
          </a:bodyPr>
          <a:lstStyle/>
          <a:p>
            <a:r>
              <a:rPr lang="en-US" sz="8000" dirty="0"/>
              <a:t>We teach for fluency – not the same as memorizing.  </a:t>
            </a:r>
          </a:p>
          <a:p>
            <a:r>
              <a:rPr lang="en-US" sz="8000" dirty="0"/>
              <a:t>Additional ways to calculate quickly if not recall automatically:  </a:t>
            </a:r>
          </a:p>
          <a:p>
            <a:r>
              <a:rPr lang="en-US" sz="7200" b="1" dirty="0"/>
              <a:t>Commutativity.</a:t>
            </a:r>
            <a:r>
              <a:rPr lang="en-US" sz="7200" dirty="0"/>
              <a:t> Commutativity is the understanding that if 7 x 5 = 35, 5 x 7 will also equal 35. If children understand this, it halves the amount of times tables they need to learn. It can also help with both the learning of trickier times tables, such as 7 and 8’s. </a:t>
            </a:r>
            <a:br>
              <a:rPr lang="en-US" sz="7200" dirty="0"/>
            </a:br>
            <a:br>
              <a:rPr lang="en-US" sz="7200" dirty="0"/>
            </a:br>
            <a:r>
              <a:rPr lang="en-US" sz="7200" b="1" dirty="0"/>
              <a:t>Using nearby facts</a:t>
            </a:r>
            <a:r>
              <a:rPr lang="en-US" sz="7200" dirty="0"/>
              <a:t>. If children have a good understanding of multiplication as repeated addition, they can use this to quickly solve times tables they’re not sure of by ones they are. For example: 6 x 7= 42, they can quickly add seven to solve 7 x 7. If a child can do this mentally at speed, they have developed fluency. </a:t>
            </a:r>
            <a:br>
              <a:rPr lang="en-US" sz="7200" dirty="0"/>
            </a:br>
            <a:br>
              <a:rPr lang="en-US" sz="7200" dirty="0"/>
            </a:br>
            <a:r>
              <a:rPr lang="en-US" sz="7200" b="1" dirty="0"/>
              <a:t>Partitioning</a:t>
            </a:r>
            <a:r>
              <a:rPr lang="en-US" sz="7200" dirty="0"/>
              <a:t>. Solving the 12 times tables can be difficult, especially at speed. Teaching children to split the 12s into 10s and 2s can give them a quick efficient way of solving the problems. For instance, solving 12 x 7 as (10 x 7) + (2 x 7)</a:t>
            </a:r>
          </a:p>
          <a:p>
            <a:r>
              <a:rPr lang="en-US" sz="7200" b="1" dirty="0"/>
              <a:t>Doubling and halving</a:t>
            </a:r>
            <a:r>
              <a:rPr lang="en-US" sz="7200" dirty="0"/>
              <a:t>. Teaching children to use doubling skills can speed up these times tables. For instance, knowing that 8 x 6 is double 4 x 6 can help speed up their answer to this question. </a:t>
            </a:r>
          </a:p>
          <a:p>
            <a:endParaRPr lang="en-GB" dirty="0"/>
          </a:p>
        </p:txBody>
      </p:sp>
    </p:spTree>
    <p:extLst>
      <p:ext uri="{BB962C8B-B14F-4D97-AF65-F5344CB8AC3E}">
        <p14:creationId xmlns:p14="http://schemas.microsoft.com/office/powerpoint/2010/main" val="236709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CAF7-BAEC-4344-8384-B4AE52468D35}"/>
              </a:ext>
            </a:extLst>
          </p:cNvPr>
          <p:cNvSpPr>
            <a:spLocks noGrp="1"/>
          </p:cNvSpPr>
          <p:nvPr>
            <p:ph type="title"/>
          </p:nvPr>
        </p:nvSpPr>
        <p:spPr>
          <a:xfrm>
            <a:off x="677335" y="310206"/>
            <a:ext cx="8596668" cy="860401"/>
          </a:xfrm>
        </p:spPr>
        <p:txBody>
          <a:bodyPr/>
          <a:lstStyle/>
          <a:p>
            <a:r>
              <a:rPr lang="en-US" dirty="0"/>
              <a:t>Year 3 and 4</a:t>
            </a:r>
            <a:endParaRPr lang="en-GB" dirty="0"/>
          </a:p>
        </p:txBody>
      </p:sp>
      <p:sp>
        <p:nvSpPr>
          <p:cNvPr id="3" name="Text Placeholder 2">
            <a:extLst>
              <a:ext uri="{FF2B5EF4-FFF2-40B4-BE49-F238E27FC236}">
                <a16:creationId xmlns:a16="http://schemas.microsoft.com/office/drawing/2014/main" id="{FA46C71E-2DC5-43E9-AC45-01D495D8C743}"/>
              </a:ext>
            </a:extLst>
          </p:cNvPr>
          <p:cNvSpPr>
            <a:spLocks noGrp="1"/>
          </p:cNvSpPr>
          <p:nvPr>
            <p:ph type="body" idx="1"/>
          </p:nvPr>
        </p:nvSpPr>
        <p:spPr>
          <a:xfrm>
            <a:off x="242371" y="1311007"/>
            <a:ext cx="10113484" cy="2214391"/>
          </a:xfrm>
        </p:spPr>
        <p:txBody>
          <a:bodyPr>
            <a:normAutofit fontScale="25000" lnSpcReduction="20000"/>
          </a:bodyPr>
          <a:lstStyle/>
          <a:p>
            <a:r>
              <a:rPr lang="en-US" sz="8000" dirty="0"/>
              <a:t>We need to know the times-tables facts so we can use them in our arithmetic and problem solving. </a:t>
            </a:r>
          </a:p>
          <a:p>
            <a:r>
              <a:rPr lang="en-US" sz="8000" dirty="0"/>
              <a:t>About 6 weeks of the Y3and 4 </a:t>
            </a:r>
            <a:r>
              <a:rPr lang="en-US" sz="8000" dirty="0" err="1"/>
              <a:t>maths</a:t>
            </a:r>
            <a:r>
              <a:rPr lang="en-US" sz="8000" dirty="0"/>
              <a:t> curriculum (so about half a term) is dedicated to this area but the skills are used all year.  </a:t>
            </a:r>
          </a:p>
          <a:p>
            <a:r>
              <a:rPr lang="en-US" sz="8000" dirty="0"/>
              <a:t>We continue to learn and apply vocabulary such as unitizing, commutativity and partitioning.</a:t>
            </a:r>
          </a:p>
          <a:p>
            <a:pPr lvl="1"/>
            <a:r>
              <a:rPr lang="en-US" sz="7800" b="1" dirty="0" err="1"/>
              <a:t>Unitising</a:t>
            </a:r>
            <a:r>
              <a:rPr lang="en-US" sz="7800" b="1" dirty="0"/>
              <a:t> </a:t>
            </a:r>
            <a:r>
              <a:rPr lang="en-US" sz="7800" dirty="0"/>
              <a:t>– counting in 10s,100s, 25s, 6s  - useful to know how many eggs in 5 boxes without counting each egg.  </a:t>
            </a:r>
          </a:p>
          <a:p>
            <a:pPr lvl="1"/>
            <a:r>
              <a:rPr lang="en-US" sz="7800" b="1" dirty="0"/>
              <a:t>Commutativity</a:t>
            </a:r>
            <a:r>
              <a:rPr lang="en-US" sz="7800" dirty="0"/>
              <a:t> – flexibility in applying known facts to calculations and problem solving. If you know 3 x 10 = 30  then you know there are 10 x 3 in 30 or 30 divided by 10 is 3.</a:t>
            </a:r>
          </a:p>
          <a:p>
            <a:pPr lvl="1"/>
            <a:r>
              <a:rPr lang="en-US" sz="7800" b="1" dirty="0"/>
              <a:t>Partitioning</a:t>
            </a:r>
            <a:r>
              <a:rPr lang="en-US" sz="7800" dirty="0"/>
              <a:t> – this is ‘splitting’ numbers into parts to extend skills to multiply by 2 and 3 digits.  </a:t>
            </a:r>
          </a:p>
          <a:p>
            <a:pPr lvl="1"/>
            <a:r>
              <a:rPr lang="en-US" sz="7800" dirty="0"/>
              <a:t>Example – 32 x 5 is 30 lots of 5 (or 3 tens lots of 5) plus 2 lots of 5 = 150 + 10 = 160</a:t>
            </a:r>
          </a:p>
          <a:p>
            <a:endParaRPr lang="en-US" dirty="0"/>
          </a:p>
          <a:p>
            <a:endParaRPr lang="en-GB" dirty="0"/>
          </a:p>
        </p:txBody>
      </p:sp>
    </p:spTree>
    <p:extLst>
      <p:ext uri="{BB962C8B-B14F-4D97-AF65-F5344CB8AC3E}">
        <p14:creationId xmlns:p14="http://schemas.microsoft.com/office/powerpoint/2010/main" val="3069100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AA966-3E0E-46D3-B55A-B3A161A0883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9C6A578D-A36A-43F0-B4BF-939E0A1B6EBC}"/>
              </a:ext>
            </a:extLst>
          </p:cNvPr>
          <p:cNvSpPr>
            <a:spLocks noGrp="1"/>
          </p:cNvSpPr>
          <p:nvPr>
            <p:ph type="body" idx="1"/>
          </p:nvPr>
        </p:nvSpPr>
        <p:spPr/>
        <p:txBody>
          <a:bodyPr/>
          <a:lstStyle/>
          <a:p>
            <a:endParaRPr lang="en-GB"/>
          </a:p>
        </p:txBody>
      </p:sp>
      <p:pic>
        <p:nvPicPr>
          <p:cNvPr id="4" name="Picture 3">
            <a:extLst>
              <a:ext uri="{FF2B5EF4-FFF2-40B4-BE49-F238E27FC236}">
                <a16:creationId xmlns:a16="http://schemas.microsoft.com/office/drawing/2014/main" id="{C7F63F1D-41FF-4994-9291-170FBC5B1799}"/>
              </a:ext>
            </a:extLst>
          </p:cNvPr>
          <p:cNvPicPr>
            <a:picLocks noChangeAspect="1"/>
          </p:cNvPicPr>
          <p:nvPr/>
        </p:nvPicPr>
        <p:blipFill>
          <a:blip r:embed="rId2"/>
          <a:stretch>
            <a:fillRect/>
          </a:stretch>
        </p:blipFill>
        <p:spPr>
          <a:xfrm>
            <a:off x="685800" y="109537"/>
            <a:ext cx="10820400" cy="6638925"/>
          </a:xfrm>
          <a:prstGeom prst="rect">
            <a:avLst/>
          </a:prstGeom>
        </p:spPr>
      </p:pic>
    </p:spTree>
    <p:extLst>
      <p:ext uri="{BB962C8B-B14F-4D97-AF65-F5344CB8AC3E}">
        <p14:creationId xmlns:p14="http://schemas.microsoft.com/office/powerpoint/2010/main" val="3868200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2711AB-B9A7-4503-B3A5-39229A1CB953}"/>
              </a:ext>
            </a:extLst>
          </p:cNvPr>
          <p:cNvPicPr>
            <a:picLocks noChangeAspect="1"/>
          </p:cNvPicPr>
          <p:nvPr/>
        </p:nvPicPr>
        <p:blipFill>
          <a:blip r:embed="rId2"/>
          <a:stretch>
            <a:fillRect/>
          </a:stretch>
        </p:blipFill>
        <p:spPr>
          <a:xfrm>
            <a:off x="685800" y="176212"/>
            <a:ext cx="10820400" cy="6505575"/>
          </a:xfrm>
          <a:prstGeom prst="rect">
            <a:avLst/>
          </a:prstGeom>
        </p:spPr>
      </p:pic>
    </p:spTree>
    <p:extLst>
      <p:ext uri="{BB962C8B-B14F-4D97-AF65-F5344CB8AC3E}">
        <p14:creationId xmlns:p14="http://schemas.microsoft.com/office/powerpoint/2010/main" val="997640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AE6035-E978-4ECA-8EC0-16D0669C3FD8}"/>
              </a:ext>
            </a:extLst>
          </p:cNvPr>
          <p:cNvPicPr>
            <a:picLocks noChangeAspect="1"/>
          </p:cNvPicPr>
          <p:nvPr/>
        </p:nvPicPr>
        <p:blipFill>
          <a:blip r:embed="rId2"/>
          <a:stretch>
            <a:fillRect/>
          </a:stretch>
        </p:blipFill>
        <p:spPr>
          <a:xfrm>
            <a:off x="681037" y="142875"/>
            <a:ext cx="10829925" cy="6572250"/>
          </a:xfrm>
          <a:prstGeom prst="rect">
            <a:avLst/>
          </a:prstGeom>
        </p:spPr>
      </p:pic>
    </p:spTree>
    <p:extLst>
      <p:ext uri="{BB962C8B-B14F-4D97-AF65-F5344CB8AC3E}">
        <p14:creationId xmlns:p14="http://schemas.microsoft.com/office/powerpoint/2010/main" val="234009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1A4375F-1D8F-49C0-B971-CDEE087279F8}"/>
              </a:ext>
            </a:extLst>
          </p:cNvPr>
          <p:cNvPicPr>
            <a:picLocks noChangeAspect="1"/>
          </p:cNvPicPr>
          <p:nvPr/>
        </p:nvPicPr>
        <p:blipFill>
          <a:blip r:embed="rId2"/>
          <a:stretch>
            <a:fillRect/>
          </a:stretch>
        </p:blipFill>
        <p:spPr>
          <a:xfrm>
            <a:off x="626899" y="170848"/>
            <a:ext cx="10938201" cy="6687152"/>
          </a:xfrm>
          <a:prstGeom prst="rect">
            <a:avLst/>
          </a:prstGeom>
        </p:spPr>
      </p:pic>
    </p:spTree>
    <p:extLst>
      <p:ext uri="{BB962C8B-B14F-4D97-AF65-F5344CB8AC3E}">
        <p14:creationId xmlns:p14="http://schemas.microsoft.com/office/powerpoint/2010/main" val="2755431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DCF04-C971-40B6-B6FF-666513E30EF8}"/>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E8C16E28-83BD-4C77-A007-A1F63983281C}"/>
              </a:ext>
            </a:extLst>
          </p:cNvPr>
          <p:cNvPicPr>
            <a:picLocks noChangeAspect="1"/>
          </p:cNvPicPr>
          <p:nvPr/>
        </p:nvPicPr>
        <p:blipFill>
          <a:blip r:embed="rId2"/>
          <a:stretch>
            <a:fillRect/>
          </a:stretch>
        </p:blipFill>
        <p:spPr>
          <a:xfrm>
            <a:off x="80503" y="147637"/>
            <a:ext cx="11355005" cy="6750301"/>
          </a:xfrm>
          <a:prstGeom prst="rect">
            <a:avLst/>
          </a:prstGeom>
        </p:spPr>
      </p:pic>
    </p:spTree>
    <p:extLst>
      <p:ext uri="{BB962C8B-B14F-4D97-AF65-F5344CB8AC3E}">
        <p14:creationId xmlns:p14="http://schemas.microsoft.com/office/powerpoint/2010/main" val="319568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279B30-2497-4DDF-BF11-55791FFC3AAE}"/>
              </a:ext>
            </a:extLst>
          </p:cNvPr>
          <p:cNvPicPr>
            <a:picLocks noChangeAspect="1"/>
          </p:cNvPicPr>
          <p:nvPr/>
        </p:nvPicPr>
        <p:blipFill>
          <a:blip r:embed="rId2"/>
          <a:stretch>
            <a:fillRect/>
          </a:stretch>
        </p:blipFill>
        <p:spPr>
          <a:xfrm>
            <a:off x="333259" y="285749"/>
            <a:ext cx="11465805" cy="6661471"/>
          </a:xfrm>
          <a:prstGeom prst="rect">
            <a:avLst/>
          </a:prstGeom>
        </p:spPr>
      </p:pic>
    </p:spTree>
    <p:extLst>
      <p:ext uri="{BB962C8B-B14F-4D97-AF65-F5344CB8AC3E}">
        <p14:creationId xmlns:p14="http://schemas.microsoft.com/office/powerpoint/2010/main" val="1984964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DC7AE7-3D68-4823-8D80-E809F32DFF7D}"/>
              </a:ext>
            </a:extLst>
          </p:cNvPr>
          <p:cNvPicPr>
            <a:picLocks noChangeAspect="1"/>
          </p:cNvPicPr>
          <p:nvPr/>
        </p:nvPicPr>
        <p:blipFill>
          <a:blip r:embed="rId2"/>
          <a:stretch>
            <a:fillRect/>
          </a:stretch>
        </p:blipFill>
        <p:spPr>
          <a:xfrm>
            <a:off x="258839" y="0"/>
            <a:ext cx="11466656" cy="6858000"/>
          </a:xfrm>
          <a:prstGeom prst="rect">
            <a:avLst/>
          </a:prstGeom>
        </p:spPr>
      </p:pic>
    </p:spTree>
    <p:extLst>
      <p:ext uri="{BB962C8B-B14F-4D97-AF65-F5344CB8AC3E}">
        <p14:creationId xmlns:p14="http://schemas.microsoft.com/office/powerpoint/2010/main" val="4268490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E0852-44CC-4478-893A-70EA43DF9235}"/>
              </a:ext>
            </a:extLst>
          </p:cNvPr>
          <p:cNvSpPr>
            <a:spLocks noGrp="1"/>
          </p:cNvSpPr>
          <p:nvPr>
            <p:ph type="title"/>
          </p:nvPr>
        </p:nvSpPr>
        <p:spPr>
          <a:xfrm>
            <a:off x="677335" y="321224"/>
            <a:ext cx="8596668" cy="1066901"/>
          </a:xfrm>
        </p:spPr>
        <p:txBody>
          <a:bodyPr/>
          <a:lstStyle/>
          <a:p>
            <a:r>
              <a:rPr lang="en-US" dirty="0"/>
              <a:t>Summary</a:t>
            </a:r>
            <a:endParaRPr lang="en-GB" dirty="0"/>
          </a:p>
        </p:txBody>
      </p:sp>
      <p:sp>
        <p:nvSpPr>
          <p:cNvPr id="3" name="Text Placeholder 2">
            <a:extLst>
              <a:ext uri="{FF2B5EF4-FFF2-40B4-BE49-F238E27FC236}">
                <a16:creationId xmlns:a16="http://schemas.microsoft.com/office/drawing/2014/main" id="{EF7A6004-0074-4B07-90D0-D805AC98E430}"/>
              </a:ext>
            </a:extLst>
          </p:cNvPr>
          <p:cNvSpPr>
            <a:spLocks noGrp="1"/>
          </p:cNvSpPr>
          <p:nvPr>
            <p:ph type="body" idx="1"/>
          </p:nvPr>
        </p:nvSpPr>
        <p:spPr>
          <a:xfrm>
            <a:off x="600216" y="1498294"/>
            <a:ext cx="9689538" cy="3625149"/>
          </a:xfrm>
        </p:spPr>
        <p:txBody>
          <a:bodyPr>
            <a:noAutofit/>
          </a:bodyPr>
          <a:lstStyle/>
          <a:p>
            <a:pPr marL="457200" indent="-457200">
              <a:buFont typeface="Arial" panose="020B0604020202020204" pitchFamily="34" charset="0"/>
              <a:buChar char="•"/>
            </a:pPr>
            <a:r>
              <a:rPr lang="en-US" sz="2800" dirty="0"/>
              <a:t>Can see the importance of  fluency in timetables facts.</a:t>
            </a:r>
          </a:p>
          <a:p>
            <a:pPr marL="457200" indent="-457200">
              <a:buFont typeface="Arial" panose="020B0604020202020204" pitchFamily="34" charset="0"/>
              <a:buChar char="•"/>
            </a:pPr>
            <a:r>
              <a:rPr lang="en-US" sz="2800" dirty="0"/>
              <a:t>Remember the fact families help </a:t>
            </a:r>
            <a:r>
              <a:rPr lang="en-US" sz="2800" dirty="0" err="1"/>
              <a:t>eg</a:t>
            </a:r>
            <a:r>
              <a:rPr lang="en-US" sz="2800" dirty="0"/>
              <a:t> 3x7=7x3=21/3=21/7</a:t>
            </a:r>
          </a:p>
          <a:p>
            <a:pPr marL="457200" indent="-457200">
              <a:buFont typeface="Arial" panose="020B0604020202020204" pitchFamily="34" charset="0"/>
              <a:buChar char="•"/>
            </a:pPr>
            <a:r>
              <a:rPr lang="en-US" sz="2800" dirty="0"/>
              <a:t>Little and often practice helps.</a:t>
            </a:r>
          </a:p>
          <a:p>
            <a:pPr marL="457200" indent="-457200">
              <a:buFont typeface="Arial" panose="020B0604020202020204" pitchFamily="34" charset="0"/>
              <a:buChar char="•"/>
            </a:pPr>
            <a:r>
              <a:rPr lang="en-US" sz="2800" dirty="0"/>
              <a:t>Make it fun – it sticks</a:t>
            </a:r>
          </a:p>
          <a:p>
            <a:pPr marL="457200" indent="-457200">
              <a:buFont typeface="Arial" panose="020B0604020202020204" pitchFamily="34" charset="0"/>
              <a:buChar char="•"/>
            </a:pPr>
            <a:r>
              <a:rPr lang="en-US" sz="2800" dirty="0"/>
              <a:t>Songs, games, races, challenges, skipping, posters – all help.</a:t>
            </a:r>
          </a:p>
          <a:p>
            <a:pPr marL="457200" indent="-457200">
              <a:buFont typeface="Arial" panose="020B0604020202020204" pitchFamily="34" charset="0"/>
              <a:buChar char="•"/>
            </a:pPr>
            <a:r>
              <a:rPr lang="en-US" sz="2800" dirty="0"/>
              <a:t>Questions?  </a:t>
            </a:r>
            <a:endParaRPr lang="en-GB" sz="2800" dirty="0"/>
          </a:p>
        </p:txBody>
      </p:sp>
    </p:spTree>
    <p:extLst>
      <p:ext uri="{BB962C8B-B14F-4D97-AF65-F5344CB8AC3E}">
        <p14:creationId xmlns:p14="http://schemas.microsoft.com/office/powerpoint/2010/main" val="99858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88</TotalTime>
  <Words>654</Words>
  <Application>Microsoft Office PowerPoint</Application>
  <PresentationFormat>Widescreen</PresentationFormat>
  <Paragraphs>32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Trebuchet MS</vt:lpstr>
      <vt:lpstr>Wingdings 3</vt:lpstr>
      <vt:lpstr>Facet</vt:lpstr>
      <vt:lpstr>Chaffinch Maths Information Event</vt:lpstr>
      <vt:lpstr>Year 3 and 4</vt:lpstr>
      <vt:lpstr>Year 3 and 4</vt:lpstr>
      <vt:lpstr>Year 3 and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Dodds</dc:creator>
  <cp:lastModifiedBy>Sarah Dodds</cp:lastModifiedBy>
  <cp:revision>8</cp:revision>
  <dcterms:created xsi:type="dcterms:W3CDTF">2025-04-23T15:03:18Z</dcterms:created>
  <dcterms:modified xsi:type="dcterms:W3CDTF">2025-04-23T16:31:25Z</dcterms:modified>
</cp:coreProperties>
</file>