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63" r:id="rId3"/>
    <p:sldId id="264" r:id="rId4"/>
    <p:sldId id="294" r:id="rId5"/>
    <p:sldId id="289" r:id="rId6"/>
    <p:sldId id="295" r:id="rId7"/>
    <p:sldId id="307" r:id="rId8"/>
    <p:sldId id="290" r:id="rId9"/>
    <p:sldId id="296" r:id="rId10"/>
    <p:sldId id="308" r:id="rId11"/>
    <p:sldId id="309" r:id="rId12"/>
    <p:sldId id="310" r:id="rId13"/>
    <p:sldId id="311" r:id="rId14"/>
    <p:sldId id="312" r:id="rId15"/>
    <p:sldId id="313" r:id="rId16"/>
    <p:sldId id="314" r:id="rId17"/>
    <p:sldId id="315" r:id="rId18"/>
    <p:sldId id="306" r:id="rId19"/>
    <p:sldId id="291" r:id="rId20"/>
    <p:sldId id="297" r:id="rId21"/>
    <p:sldId id="292" r:id="rId22"/>
    <p:sldId id="298" r:id="rId23"/>
    <p:sldId id="316" r:id="rId24"/>
    <p:sldId id="293" r:id="rId25"/>
    <p:sldId id="299" r:id="rId26"/>
    <p:sldId id="288" r:id="rId27"/>
  </p:sldIdLst>
  <p:sldSz cx="9144000" cy="6858000" type="screen4x3"/>
  <p:notesSz cx="6858000" cy="9144000"/>
  <p:embeddedFontLst>
    <p:embeddedFont>
      <p:font typeface="Sassoon Infant Rg" panose="02000503030000020003" charset="0"/>
      <p:regular r:id="rId30"/>
      <p:bold r:id="rId31"/>
    </p:embeddedFont>
    <p:embeddedFont>
      <p:font typeface="Twinkl" panose="020B0604020202020204" charset="0"/>
      <p:regular r:id="rId32"/>
      <p:bold r:id="rId33"/>
    </p:embeddedFont>
    <p:embeddedFont>
      <p:font typeface="Tuffy-TTF" panose="020B0603060100000000" charset="0"/>
      <p:regular r:id="rId34"/>
      <p:bold r:id="rId35"/>
      <p:italic r:id="rId36"/>
      <p:boldItalic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526C"/>
    <a:srgbClr val="009285"/>
    <a:srgbClr val="0079C2"/>
    <a:srgbClr val="FAB001"/>
    <a:srgbClr val="8D358B"/>
    <a:srgbClr val="2DB6BC"/>
    <a:srgbClr val="F08115"/>
    <a:srgbClr val="FFFBFA"/>
    <a:srgbClr val="019542"/>
    <a:srgbClr val="00A8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howGuides="1">
      <p:cViewPr>
        <p:scale>
          <a:sx n="80" d="100"/>
          <a:sy n="80" d="100"/>
        </p:scale>
        <p:origin x="-864" y="72"/>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11/06/2020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11/06/2020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19.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a:t>
            </a:r>
            <a:r>
              <a:rPr lang="en-US" dirty="0"/>
              <a:t>understand the importance of making good choices.</a:t>
            </a:r>
            <a:r>
              <a:rPr lang="en-GB" dirty="0"/>
              <a:t> </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identify when a choice or decision needs to be made.</a:t>
            </a:r>
          </a:p>
          <a:p>
            <a:r>
              <a:rPr lang="en-GB" dirty="0">
                <a:latin typeface="+mn-lt"/>
              </a:rPr>
              <a:t>I can consider the consequences of different choices.</a:t>
            </a:r>
          </a:p>
          <a:p>
            <a:r>
              <a:rPr lang="en-GB" dirty="0">
                <a:latin typeface="+mn-lt"/>
              </a:rPr>
              <a:t>I understand what it means to make an ‘informed decision’.</a:t>
            </a:r>
          </a:p>
        </p:txBody>
      </p:sp>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a:t>
            </a:r>
            <a:r>
              <a:rPr lang="en-GB" sz="800" b="1" u="sng" baseline="30000" dirty="0">
                <a:latin typeface="Tuffy-TTF" panose="020B0603060100000000" pitchFamily="34" charset="0"/>
                <a:cs typeface="Arial" panose="020B0604020202020204" pitchFamily="34" charset="0"/>
                <a:hlinkClick r:id="rId2"/>
              </a:rPr>
              <a:t>PSHE Association</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peech Bubble: Rectangle 6">
            <a:extLst>
              <a:ext uri="{FF2B5EF4-FFF2-40B4-BE49-F238E27FC236}">
                <a16:creationId xmlns:a16="http://schemas.microsoft.com/office/drawing/2014/main" xmlns="" id="{2AFDF084-1ACD-4D1C-AFBD-FD4A7708F57E}"/>
              </a:ext>
            </a:extLst>
          </p:cNvPr>
          <p:cNvSpPr/>
          <p:nvPr/>
        </p:nvSpPr>
        <p:spPr>
          <a:xfrm>
            <a:off x="3206446" y="2442694"/>
            <a:ext cx="2869450" cy="792088"/>
          </a:xfrm>
          <a:prstGeom prst="wedgeRectCallout">
            <a:avLst>
              <a:gd name="adj1" fmla="val 55471"/>
              <a:gd name="adj2" fmla="val -28583"/>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peech Bubble: Rectangle 5">
            <a:extLst>
              <a:ext uri="{FF2B5EF4-FFF2-40B4-BE49-F238E27FC236}">
                <a16:creationId xmlns:a16="http://schemas.microsoft.com/office/drawing/2014/main" xmlns="" id="{9621EE68-F30D-4D45-B605-413E9851D9A5}"/>
              </a:ext>
            </a:extLst>
          </p:cNvPr>
          <p:cNvSpPr/>
          <p:nvPr/>
        </p:nvSpPr>
        <p:spPr>
          <a:xfrm>
            <a:off x="2195735" y="1577727"/>
            <a:ext cx="3880162" cy="792088"/>
          </a:xfrm>
          <a:prstGeom prst="wedgeRectCallout">
            <a:avLst>
              <a:gd name="adj1" fmla="val -53386"/>
              <a:gd name="adj2" fmla="val 29668"/>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4" name="Rectangle 3">
            <a:extLst>
              <a:ext uri="{FF2B5EF4-FFF2-40B4-BE49-F238E27FC236}">
                <a16:creationId xmlns:a16="http://schemas.microsoft.com/office/drawing/2014/main" xmlns="" id="{4280D7A2-2FBD-48E6-A19E-2B6C8F2DB693}"/>
              </a:ext>
            </a:extLst>
          </p:cNvPr>
          <p:cNvSpPr/>
          <p:nvPr/>
        </p:nvSpPr>
        <p:spPr>
          <a:xfrm>
            <a:off x="2195735" y="1650606"/>
            <a:ext cx="3880161" cy="646331"/>
          </a:xfrm>
          <a:prstGeom prst="rect">
            <a:avLst/>
          </a:prstGeom>
        </p:spPr>
        <p:txBody>
          <a:bodyPr wrap="square">
            <a:spAutoFit/>
          </a:bodyPr>
          <a:lstStyle/>
          <a:p>
            <a:pPr algn="ctr"/>
            <a:r>
              <a:rPr lang="en-GB" dirty="0">
                <a:solidFill>
                  <a:schemeClr val="bg1"/>
                </a:solidFill>
              </a:rPr>
              <a:t>What sorts of decisions and choices do we have to make in life?</a:t>
            </a:r>
          </a:p>
        </p:txBody>
      </p:sp>
      <p:sp>
        <p:nvSpPr>
          <p:cNvPr id="5" name="Rectangle 4">
            <a:extLst>
              <a:ext uri="{FF2B5EF4-FFF2-40B4-BE49-F238E27FC236}">
                <a16:creationId xmlns:a16="http://schemas.microsoft.com/office/drawing/2014/main" xmlns="" id="{68F00032-7FC9-431B-9543-06D813DF249E}"/>
              </a:ext>
            </a:extLst>
          </p:cNvPr>
          <p:cNvSpPr/>
          <p:nvPr/>
        </p:nvSpPr>
        <p:spPr>
          <a:xfrm>
            <a:off x="3206446" y="2515572"/>
            <a:ext cx="2869450" cy="646331"/>
          </a:xfrm>
          <a:prstGeom prst="rect">
            <a:avLst/>
          </a:prstGeom>
        </p:spPr>
        <p:txBody>
          <a:bodyPr wrap="square">
            <a:spAutoFit/>
          </a:bodyPr>
          <a:lstStyle/>
          <a:p>
            <a:pPr algn="ctr"/>
            <a:r>
              <a:rPr lang="en-GB" dirty="0">
                <a:solidFill>
                  <a:schemeClr val="bg1"/>
                </a:solidFill>
              </a:rPr>
              <a:t>How can making good choices make us happy?</a:t>
            </a:r>
          </a:p>
        </p:txBody>
      </p:sp>
      <p:pic>
        <p:nvPicPr>
          <p:cNvPr id="9" name="Picture 8">
            <a:extLst>
              <a:ext uri="{FF2B5EF4-FFF2-40B4-BE49-F238E27FC236}">
                <a16:creationId xmlns:a16="http://schemas.microsoft.com/office/drawing/2014/main" xmlns="" id="{BE528D20-BD90-46F4-8D87-41770707A3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8733" y="1054667"/>
            <a:ext cx="3029771" cy="5341996"/>
          </a:xfrm>
          <a:prstGeom prst="rect">
            <a:avLst/>
          </a:prstGeom>
        </p:spPr>
      </p:pic>
      <p:pic>
        <p:nvPicPr>
          <p:cNvPr id="11" name="Picture 10">
            <a:extLst>
              <a:ext uri="{FF2B5EF4-FFF2-40B4-BE49-F238E27FC236}">
                <a16:creationId xmlns:a16="http://schemas.microsoft.com/office/drawing/2014/main" xmlns="" id="{51BDE24D-6F98-46C3-8BB4-DBCEE10592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1161690"/>
            <a:ext cx="2538099" cy="5234973"/>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p:stCondLst>
                              <p:cond delay="500"/>
                            </p:stCondLst>
                            <p:childTnLst>
                              <p:par>
                                <p:cTn id="22" presetID="2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500"/>
                                        <p:tgtEl>
                                          <p:spTgt spid="7"/>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B3746EF-CFA4-44A6-95DB-FC0C54ABF384}"/>
              </a:ext>
            </a:extLst>
          </p:cNvPr>
          <p:cNvSpPr/>
          <p:nvPr/>
        </p:nvSpPr>
        <p:spPr>
          <a:xfrm>
            <a:off x="755576" y="3596223"/>
            <a:ext cx="4392488" cy="768881"/>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Daily Decisions</a:t>
            </a:r>
          </a:p>
        </p:txBody>
      </p:sp>
      <p:sp>
        <p:nvSpPr>
          <p:cNvPr id="3" name="Rectangle 2">
            <a:extLst>
              <a:ext uri="{FF2B5EF4-FFF2-40B4-BE49-F238E27FC236}">
                <a16:creationId xmlns:a16="http://schemas.microsoft.com/office/drawing/2014/main" xmlns="" id="{2177F194-BDB5-408D-8B7A-087361B683E2}"/>
              </a:ext>
            </a:extLst>
          </p:cNvPr>
          <p:cNvSpPr/>
          <p:nvPr/>
        </p:nvSpPr>
        <p:spPr>
          <a:xfrm>
            <a:off x="827076" y="1700808"/>
            <a:ext cx="4104456" cy="1754326"/>
          </a:xfrm>
          <a:prstGeom prst="rect">
            <a:avLst/>
          </a:prstGeom>
        </p:spPr>
        <p:txBody>
          <a:bodyPr wrap="square">
            <a:spAutoFit/>
          </a:bodyPr>
          <a:lstStyle/>
          <a:p>
            <a:r>
              <a:rPr lang="en-GB" dirty="0"/>
              <a:t>You might not have stopped to think about it, but we make hundreds of decisions each and every day. Have a think now about the little decisions you have to make on a regular basis and jot them down on your paper.</a:t>
            </a:r>
          </a:p>
        </p:txBody>
      </p:sp>
      <p:sp>
        <p:nvSpPr>
          <p:cNvPr id="4" name="Rectangle 3">
            <a:extLst>
              <a:ext uri="{FF2B5EF4-FFF2-40B4-BE49-F238E27FC236}">
                <a16:creationId xmlns:a16="http://schemas.microsoft.com/office/drawing/2014/main" xmlns="" id="{7C2F61AA-035F-4EAC-8E53-AF9469D9ECDE}"/>
              </a:ext>
            </a:extLst>
          </p:cNvPr>
          <p:cNvSpPr/>
          <p:nvPr/>
        </p:nvSpPr>
        <p:spPr>
          <a:xfrm>
            <a:off x="827584" y="3657497"/>
            <a:ext cx="4103948" cy="646331"/>
          </a:xfrm>
          <a:prstGeom prst="rect">
            <a:avLst/>
          </a:prstGeom>
        </p:spPr>
        <p:txBody>
          <a:bodyPr wrap="square">
            <a:spAutoFit/>
          </a:bodyPr>
          <a:lstStyle/>
          <a:p>
            <a:r>
              <a:rPr lang="en-GB" dirty="0">
                <a:solidFill>
                  <a:schemeClr val="bg1"/>
                </a:solidFill>
              </a:rPr>
              <a:t>You have two minutes to think of as many as you can!</a:t>
            </a:r>
          </a:p>
        </p:txBody>
      </p:sp>
      <p:pic>
        <p:nvPicPr>
          <p:cNvPr id="6" name="Picture 5">
            <a:extLst>
              <a:ext uri="{FF2B5EF4-FFF2-40B4-BE49-F238E27FC236}">
                <a16:creationId xmlns:a16="http://schemas.microsoft.com/office/drawing/2014/main" xmlns="" id="{7CDA8CA4-12C7-4B66-8BDC-6B65099ADE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15816" y="1556792"/>
            <a:ext cx="3290159" cy="4392488"/>
          </a:xfrm>
          <a:prstGeom prst="rect">
            <a:avLst/>
          </a:prstGeom>
        </p:spPr>
      </p:pic>
      <p:pic>
        <p:nvPicPr>
          <p:cNvPr id="8" name="Individual Work">
            <a:extLst>
              <a:ext uri="{FF2B5EF4-FFF2-40B4-BE49-F238E27FC236}">
                <a16:creationId xmlns:a16="http://schemas.microsoft.com/office/drawing/2014/main" xmlns="" id="{6D3A6B2A-AC76-4869-B837-9AF51BFF84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2AAAFCB0-093C-459A-A8F4-26733112110B}"/>
              </a:ext>
            </a:extLst>
          </p:cNvPr>
          <p:cNvSpPr/>
          <p:nvPr/>
        </p:nvSpPr>
        <p:spPr>
          <a:xfrm>
            <a:off x="1907704" y="2048021"/>
            <a:ext cx="6624736" cy="2260241"/>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6C575E69-86DA-4912-9101-1DAA2CB732C4}"/>
              </a:ext>
            </a:extLst>
          </p:cNvPr>
          <p:cNvSpPr>
            <a:spLocks noGrp="1"/>
          </p:cNvSpPr>
          <p:nvPr>
            <p:ph type="title"/>
          </p:nvPr>
        </p:nvSpPr>
        <p:spPr/>
        <p:txBody>
          <a:bodyPr/>
          <a:lstStyle/>
          <a:p>
            <a:r>
              <a:rPr lang="en-GB" dirty="0"/>
              <a:t>Daily Decisions</a:t>
            </a:r>
          </a:p>
        </p:txBody>
      </p:sp>
      <p:sp>
        <p:nvSpPr>
          <p:cNvPr id="3" name="Rectangle 2">
            <a:extLst>
              <a:ext uri="{FF2B5EF4-FFF2-40B4-BE49-F238E27FC236}">
                <a16:creationId xmlns:a16="http://schemas.microsoft.com/office/drawing/2014/main" xmlns="" id="{4881D6AD-5839-4DAE-BEE5-06C0AECF0A6C}"/>
              </a:ext>
            </a:extLst>
          </p:cNvPr>
          <p:cNvSpPr/>
          <p:nvPr/>
        </p:nvSpPr>
        <p:spPr>
          <a:xfrm>
            <a:off x="2987824" y="1556792"/>
            <a:ext cx="5544616" cy="369332"/>
          </a:xfrm>
          <a:prstGeom prst="rect">
            <a:avLst/>
          </a:prstGeom>
        </p:spPr>
        <p:txBody>
          <a:bodyPr wrap="square">
            <a:spAutoFit/>
          </a:bodyPr>
          <a:lstStyle/>
          <a:p>
            <a:r>
              <a:rPr lang="en-GB" dirty="0" smtClean="0"/>
              <a:t>Look at some </a:t>
            </a:r>
            <a:r>
              <a:rPr lang="en-GB" dirty="0"/>
              <a:t>of the things </a:t>
            </a:r>
            <a:r>
              <a:rPr lang="en-GB" dirty="0" smtClean="0"/>
              <a:t>you </a:t>
            </a:r>
            <a:r>
              <a:rPr lang="en-GB" dirty="0"/>
              <a:t>put down. </a:t>
            </a:r>
          </a:p>
        </p:txBody>
      </p:sp>
      <p:sp>
        <p:nvSpPr>
          <p:cNvPr id="4" name="Rectangle 3">
            <a:extLst>
              <a:ext uri="{FF2B5EF4-FFF2-40B4-BE49-F238E27FC236}">
                <a16:creationId xmlns:a16="http://schemas.microsoft.com/office/drawing/2014/main" xmlns="" id="{D48C7DE3-1ABB-4B2D-A586-0B696A5907C9}"/>
              </a:ext>
            </a:extLst>
          </p:cNvPr>
          <p:cNvSpPr/>
          <p:nvPr/>
        </p:nvSpPr>
        <p:spPr>
          <a:xfrm>
            <a:off x="2987824" y="2162478"/>
            <a:ext cx="5472608" cy="2031325"/>
          </a:xfrm>
          <a:prstGeom prst="rect">
            <a:avLst/>
          </a:prstGeom>
        </p:spPr>
        <p:txBody>
          <a:bodyPr wrap="square">
            <a:spAutoFit/>
          </a:bodyPr>
          <a:lstStyle/>
          <a:p>
            <a:r>
              <a:rPr lang="en-GB" dirty="0">
                <a:solidFill>
                  <a:schemeClr val="bg1"/>
                </a:solidFill>
              </a:rPr>
              <a:t>We are faced with so many seemingly insignificant choices every day, such as what to have for breakfast, who to play with at playtime and what to watch on TV after school. We often don’t even realise that we have made decisions about things, because we didn’t have to give them much thought and they certainly didn’t trouble us in any way.</a:t>
            </a:r>
          </a:p>
        </p:txBody>
      </p:sp>
      <p:sp>
        <p:nvSpPr>
          <p:cNvPr id="5" name="Rectangle 4">
            <a:extLst>
              <a:ext uri="{FF2B5EF4-FFF2-40B4-BE49-F238E27FC236}">
                <a16:creationId xmlns:a16="http://schemas.microsoft.com/office/drawing/2014/main" xmlns="" id="{994A625A-728A-4BE0-9F9F-FAEA403642C9}"/>
              </a:ext>
            </a:extLst>
          </p:cNvPr>
          <p:cNvSpPr/>
          <p:nvPr/>
        </p:nvSpPr>
        <p:spPr>
          <a:xfrm>
            <a:off x="3995936" y="4427832"/>
            <a:ext cx="4392488" cy="646331"/>
          </a:xfrm>
          <a:prstGeom prst="rect">
            <a:avLst/>
          </a:prstGeom>
        </p:spPr>
        <p:txBody>
          <a:bodyPr wrap="square">
            <a:spAutoFit/>
          </a:bodyPr>
          <a:lstStyle/>
          <a:p>
            <a:r>
              <a:rPr lang="en-GB" dirty="0"/>
              <a:t>But what about those trickier choices we have to make?</a:t>
            </a:r>
          </a:p>
        </p:txBody>
      </p:sp>
      <p:pic>
        <p:nvPicPr>
          <p:cNvPr id="7" name="Picture 6">
            <a:extLst>
              <a:ext uri="{FF2B5EF4-FFF2-40B4-BE49-F238E27FC236}">
                <a16:creationId xmlns:a16="http://schemas.microsoft.com/office/drawing/2014/main" xmlns="" id="{2F8304A7-72D7-4B4D-95CA-EA5348E9EB9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903110"/>
            <a:ext cx="3528392" cy="4465392"/>
          </a:xfrm>
          <a:prstGeom prst="rect">
            <a:avLst/>
          </a:prstGeom>
        </p:spPr>
      </p:pic>
      <p:pic>
        <p:nvPicPr>
          <p:cNvPr id="9" name="Individual Work">
            <a:extLst>
              <a:ext uri="{FF2B5EF4-FFF2-40B4-BE49-F238E27FC236}">
                <a16:creationId xmlns:a16="http://schemas.microsoft.com/office/drawing/2014/main" xmlns="" id="{5A13D9D3-4A31-443F-BE6A-409BADA03B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73127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FABD84BB-E252-4CF2-B353-3AAE4EFB85AF}"/>
              </a:ext>
            </a:extLst>
          </p:cNvPr>
          <p:cNvSpPr/>
          <p:nvPr/>
        </p:nvSpPr>
        <p:spPr>
          <a:xfrm>
            <a:off x="755576" y="3212976"/>
            <a:ext cx="5702008" cy="141018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Difficult Decisions</a:t>
            </a:r>
          </a:p>
        </p:txBody>
      </p:sp>
      <p:sp>
        <p:nvSpPr>
          <p:cNvPr id="3" name="Rectangle 2">
            <a:extLst>
              <a:ext uri="{FF2B5EF4-FFF2-40B4-BE49-F238E27FC236}">
                <a16:creationId xmlns:a16="http://schemas.microsoft.com/office/drawing/2014/main" xmlns="" id="{F30EB4BA-06C8-4DAF-BD65-016EDD94D74A}"/>
              </a:ext>
            </a:extLst>
          </p:cNvPr>
          <p:cNvSpPr/>
          <p:nvPr/>
        </p:nvSpPr>
        <p:spPr>
          <a:xfrm>
            <a:off x="827584" y="1453032"/>
            <a:ext cx="7488832" cy="646331"/>
          </a:xfrm>
          <a:prstGeom prst="rect">
            <a:avLst/>
          </a:prstGeom>
        </p:spPr>
        <p:txBody>
          <a:bodyPr wrap="square">
            <a:spAutoFit/>
          </a:bodyPr>
          <a:lstStyle/>
          <a:p>
            <a:r>
              <a:rPr lang="en-GB" dirty="0"/>
              <a:t>Some choices we face can be pretty challenging, causing us to worry about making the right decision.</a:t>
            </a:r>
          </a:p>
        </p:txBody>
      </p:sp>
      <p:sp>
        <p:nvSpPr>
          <p:cNvPr id="4" name="Rectangle 3">
            <a:extLst>
              <a:ext uri="{FF2B5EF4-FFF2-40B4-BE49-F238E27FC236}">
                <a16:creationId xmlns:a16="http://schemas.microsoft.com/office/drawing/2014/main" xmlns="" id="{607D0B9A-089C-410D-902E-AD684876DBAE}"/>
              </a:ext>
            </a:extLst>
          </p:cNvPr>
          <p:cNvSpPr/>
          <p:nvPr/>
        </p:nvSpPr>
        <p:spPr>
          <a:xfrm>
            <a:off x="814208" y="2144342"/>
            <a:ext cx="5269959" cy="923330"/>
          </a:xfrm>
          <a:prstGeom prst="rect">
            <a:avLst/>
          </a:prstGeom>
        </p:spPr>
        <p:txBody>
          <a:bodyPr wrap="square">
            <a:spAutoFit/>
          </a:bodyPr>
          <a:lstStyle/>
          <a:p>
            <a:r>
              <a:rPr lang="en-GB" dirty="0"/>
              <a:t>Talk to </a:t>
            </a:r>
            <a:r>
              <a:rPr lang="en-GB" dirty="0" smtClean="0"/>
              <a:t>someone about </a:t>
            </a:r>
            <a:r>
              <a:rPr lang="en-GB" dirty="0"/>
              <a:t>difficult decisions you have had to make, or decisions you can imagine would be difficult for a person to make.</a:t>
            </a:r>
          </a:p>
        </p:txBody>
      </p:sp>
      <p:sp>
        <p:nvSpPr>
          <p:cNvPr id="5" name="Rectangle 4">
            <a:extLst>
              <a:ext uri="{FF2B5EF4-FFF2-40B4-BE49-F238E27FC236}">
                <a16:creationId xmlns:a16="http://schemas.microsoft.com/office/drawing/2014/main" xmlns="" id="{35FF92E0-6224-453F-8EF4-BC8D7E5D2442}"/>
              </a:ext>
            </a:extLst>
          </p:cNvPr>
          <p:cNvSpPr/>
          <p:nvPr/>
        </p:nvSpPr>
        <p:spPr>
          <a:xfrm>
            <a:off x="827584" y="3309950"/>
            <a:ext cx="4608512" cy="1200329"/>
          </a:xfrm>
          <a:prstGeom prst="rect">
            <a:avLst/>
          </a:prstGeom>
        </p:spPr>
        <p:txBody>
          <a:bodyPr wrap="square">
            <a:spAutoFit/>
          </a:bodyPr>
          <a:lstStyle/>
          <a:p>
            <a:r>
              <a:rPr lang="en-GB" dirty="0">
                <a:solidFill>
                  <a:schemeClr val="bg1"/>
                </a:solidFill>
              </a:rPr>
              <a:t>Remember, we are all different, and what might seem like an easy decision for one person to make, could be a difficult decision for another person.</a:t>
            </a:r>
          </a:p>
        </p:txBody>
      </p:sp>
      <p:pic>
        <p:nvPicPr>
          <p:cNvPr id="7" name="Picture 6">
            <a:extLst>
              <a:ext uri="{FF2B5EF4-FFF2-40B4-BE49-F238E27FC236}">
                <a16:creationId xmlns:a16="http://schemas.microsoft.com/office/drawing/2014/main" xmlns="" id="{8C25FCC2-E4C4-4213-8927-D32E18035A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3576" y="2780928"/>
            <a:ext cx="4340424" cy="3608601"/>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right)">
                                      <p:cBhvr>
                                        <p:cTn id="21" dur="500"/>
                                        <p:tgtEl>
                                          <p:spTgt spid="8"/>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38DE1321-6ECB-4AFF-9448-3A3F2BD0AD91}"/>
              </a:ext>
            </a:extLst>
          </p:cNvPr>
          <p:cNvSpPr/>
          <p:nvPr/>
        </p:nvSpPr>
        <p:spPr>
          <a:xfrm>
            <a:off x="611560" y="2020372"/>
            <a:ext cx="6336704" cy="871297"/>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6CAEAE08-29D2-4D17-841D-614FE6AA157D}"/>
              </a:ext>
            </a:extLst>
          </p:cNvPr>
          <p:cNvSpPr>
            <a:spLocks noGrp="1"/>
          </p:cNvSpPr>
          <p:nvPr>
            <p:ph type="title"/>
          </p:nvPr>
        </p:nvSpPr>
        <p:spPr/>
        <p:txBody>
          <a:bodyPr/>
          <a:lstStyle/>
          <a:p>
            <a:r>
              <a:rPr lang="en-GB" dirty="0"/>
              <a:t>Difficult Decisions</a:t>
            </a:r>
          </a:p>
        </p:txBody>
      </p:sp>
      <p:sp>
        <p:nvSpPr>
          <p:cNvPr id="3" name="Rectangle 2">
            <a:extLst>
              <a:ext uri="{FF2B5EF4-FFF2-40B4-BE49-F238E27FC236}">
                <a16:creationId xmlns:a16="http://schemas.microsoft.com/office/drawing/2014/main" xmlns="" id="{2C663BCC-01EC-40EC-8A28-9D08ADB2B0F1}"/>
              </a:ext>
            </a:extLst>
          </p:cNvPr>
          <p:cNvSpPr/>
          <p:nvPr/>
        </p:nvSpPr>
        <p:spPr>
          <a:xfrm>
            <a:off x="763159" y="2132856"/>
            <a:ext cx="5472608" cy="646331"/>
          </a:xfrm>
          <a:prstGeom prst="rect">
            <a:avLst/>
          </a:prstGeom>
        </p:spPr>
        <p:txBody>
          <a:bodyPr wrap="square">
            <a:spAutoFit/>
          </a:bodyPr>
          <a:lstStyle/>
          <a:p>
            <a:r>
              <a:rPr lang="en-GB" dirty="0">
                <a:solidFill>
                  <a:schemeClr val="bg1"/>
                </a:solidFill>
              </a:rPr>
              <a:t>Part of growing up is learning to make good choices and make your own decisions about things.</a:t>
            </a:r>
          </a:p>
        </p:txBody>
      </p:sp>
      <p:sp>
        <p:nvSpPr>
          <p:cNvPr id="4" name="Rectangle 3">
            <a:extLst>
              <a:ext uri="{FF2B5EF4-FFF2-40B4-BE49-F238E27FC236}">
                <a16:creationId xmlns:a16="http://schemas.microsoft.com/office/drawing/2014/main" xmlns="" id="{A086F00F-ACFB-4F88-B335-1F0528E44B12}"/>
              </a:ext>
            </a:extLst>
          </p:cNvPr>
          <p:cNvSpPr/>
          <p:nvPr/>
        </p:nvSpPr>
        <p:spPr>
          <a:xfrm>
            <a:off x="755576" y="2976551"/>
            <a:ext cx="5472608" cy="646331"/>
          </a:xfrm>
          <a:prstGeom prst="rect">
            <a:avLst/>
          </a:prstGeom>
        </p:spPr>
        <p:txBody>
          <a:bodyPr wrap="square">
            <a:spAutoFit/>
          </a:bodyPr>
          <a:lstStyle/>
          <a:p>
            <a:r>
              <a:rPr lang="en-GB" dirty="0"/>
              <a:t>Let’s take a look at the type of decisions that you might have to face in the near future.</a:t>
            </a:r>
          </a:p>
        </p:txBody>
      </p:sp>
      <p:pic>
        <p:nvPicPr>
          <p:cNvPr id="6" name="Picture 5">
            <a:extLst>
              <a:ext uri="{FF2B5EF4-FFF2-40B4-BE49-F238E27FC236}">
                <a16:creationId xmlns:a16="http://schemas.microsoft.com/office/drawing/2014/main" xmlns="" id="{AB34BF27-78E7-4121-B8CC-7CC950DE44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096" y="1248951"/>
            <a:ext cx="2592288" cy="5130154"/>
          </a:xfrm>
          <a:prstGeom prst="rect">
            <a:avLst/>
          </a:prstGeom>
        </p:spPr>
      </p:pic>
    </p:spTree>
    <p:extLst>
      <p:ext uri="{BB962C8B-B14F-4D97-AF65-F5344CB8AC3E}">
        <p14:creationId xmlns:p14="http://schemas.microsoft.com/office/powerpoint/2010/main" val="220982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B6E6C8-50C9-42A4-ABEB-99B1F69B5E83}"/>
              </a:ext>
            </a:extLst>
          </p:cNvPr>
          <p:cNvSpPr>
            <a:spLocks noGrp="1"/>
          </p:cNvSpPr>
          <p:nvPr>
            <p:ph type="title"/>
          </p:nvPr>
        </p:nvSpPr>
        <p:spPr/>
        <p:txBody>
          <a:bodyPr/>
          <a:lstStyle/>
          <a:p>
            <a:r>
              <a:rPr lang="en-GB" dirty="0"/>
              <a:t>Difficult Decisions</a:t>
            </a:r>
          </a:p>
        </p:txBody>
      </p:sp>
      <p:sp>
        <p:nvSpPr>
          <p:cNvPr id="3" name="Rectangle 2">
            <a:extLst>
              <a:ext uri="{FF2B5EF4-FFF2-40B4-BE49-F238E27FC236}">
                <a16:creationId xmlns:a16="http://schemas.microsoft.com/office/drawing/2014/main" xmlns="" id="{39850EBB-CE72-4C15-996A-BD22EEB44063}"/>
              </a:ext>
            </a:extLst>
          </p:cNvPr>
          <p:cNvSpPr/>
          <p:nvPr/>
        </p:nvSpPr>
        <p:spPr>
          <a:xfrm>
            <a:off x="890017" y="1367159"/>
            <a:ext cx="7344816" cy="923330"/>
          </a:xfrm>
          <a:prstGeom prst="rect">
            <a:avLst/>
          </a:prstGeom>
        </p:spPr>
        <p:txBody>
          <a:bodyPr wrap="square">
            <a:spAutoFit/>
          </a:bodyPr>
          <a:lstStyle/>
          <a:p>
            <a:pPr marL="285750" indent="-285750">
              <a:buFont typeface="Arial" panose="020B0604020202020204" pitchFamily="34" charset="0"/>
              <a:buChar char="•"/>
            </a:pPr>
            <a:r>
              <a:rPr lang="en-GB" dirty="0"/>
              <a:t>You are trying to save up for some new trainers, but you have been invited to the cinema with your friends. Should you spend your money or continue to save it?</a:t>
            </a:r>
          </a:p>
        </p:txBody>
      </p:sp>
      <p:sp>
        <p:nvSpPr>
          <p:cNvPr id="4" name="Rectangle 3">
            <a:extLst>
              <a:ext uri="{FF2B5EF4-FFF2-40B4-BE49-F238E27FC236}">
                <a16:creationId xmlns:a16="http://schemas.microsoft.com/office/drawing/2014/main" xmlns="" id="{06077AC9-855B-41E3-A3B9-A55DFEF9FEB9}"/>
              </a:ext>
            </a:extLst>
          </p:cNvPr>
          <p:cNvSpPr/>
          <p:nvPr/>
        </p:nvSpPr>
        <p:spPr>
          <a:xfrm>
            <a:off x="890017" y="2338330"/>
            <a:ext cx="7340010" cy="923330"/>
          </a:xfrm>
          <a:prstGeom prst="rect">
            <a:avLst/>
          </a:prstGeom>
        </p:spPr>
        <p:txBody>
          <a:bodyPr wrap="square">
            <a:spAutoFit/>
          </a:bodyPr>
          <a:lstStyle/>
          <a:p>
            <a:pPr marL="285750" indent="-285750">
              <a:buFont typeface="Arial" panose="020B0604020202020204" pitchFamily="34" charset="0"/>
              <a:buChar char="•"/>
            </a:pPr>
            <a:r>
              <a:rPr lang="en-GB" dirty="0"/>
              <a:t>You have taken a really funny video of one of your friends falling over. Should you share it on a social media site, for all your other friends to see?</a:t>
            </a:r>
          </a:p>
        </p:txBody>
      </p:sp>
      <p:sp>
        <p:nvSpPr>
          <p:cNvPr id="5" name="Rectangle 4">
            <a:extLst>
              <a:ext uri="{FF2B5EF4-FFF2-40B4-BE49-F238E27FC236}">
                <a16:creationId xmlns:a16="http://schemas.microsoft.com/office/drawing/2014/main" xmlns="" id="{CCC4B8D4-0226-4949-BC8A-928E905BB012}"/>
              </a:ext>
            </a:extLst>
          </p:cNvPr>
          <p:cNvSpPr/>
          <p:nvPr/>
        </p:nvSpPr>
        <p:spPr>
          <a:xfrm>
            <a:off x="890017" y="3309501"/>
            <a:ext cx="7340009" cy="646331"/>
          </a:xfrm>
          <a:prstGeom prst="rect">
            <a:avLst/>
          </a:prstGeom>
        </p:spPr>
        <p:txBody>
          <a:bodyPr wrap="square">
            <a:spAutoFit/>
          </a:bodyPr>
          <a:lstStyle/>
          <a:p>
            <a:pPr marL="285750" indent="-285750">
              <a:buFont typeface="Arial" panose="020B0604020202020204" pitchFamily="34" charset="0"/>
              <a:buChar char="•"/>
            </a:pPr>
            <a:r>
              <a:rPr lang="en-GB" dirty="0"/>
              <a:t>Your friend has asked if they can borrow your tablet over the weekend. Should you let them use it or not?</a:t>
            </a:r>
          </a:p>
        </p:txBody>
      </p:sp>
      <p:sp>
        <p:nvSpPr>
          <p:cNvPr id="6" name="Rectangle 5">
            <a:extLst>
              <a:ext uri="{FF2B5EF4-FFF2-40B4-BE49-F238E27FC236}">
                <a16:creationId xmlns:a16="http://schemas.microsoft.com/office/drawing/2014/main" xmlns="" id="{80E8D747-1FB5-47B4-9754-1C052676D924}"/>
              </a:ext>
            </a:extLst>
          </p:cNvPr>
          <p:cNvSpPr/>
          <p:nvPr/>
        </p:nvSpPr>
        <p:spPr>
          <a:xfrm>
            <a:off x="890016" y="4003673"/>
            <a:ext cx="7340009" cy="923330"/>
          </a:xfrm>
          <a:prstGeom prst="rect">
            <a:avLst/>
          </a:prstGeom>
        </p:spPr>
        <p:txBody>
          <a:bodyPr wrap="square">
            <a:spAutoFit/>
          </a:bodyPr>
          <a:lstStyle/>
          <a:p>
            <a:pPr marL="285750" indent="-285750">
              <a:buFont typeface="Arial" panose="020B0604020202020204" pitchFamily="34" charset="0"/>
              <a:buChar char="•"/>
            </a:pPr>
            <a:r>
              <a:rPr lang="en-GB" dirty="0"/>
              <a:t>It’s Friday and you have been set homework to hand in on Monday. You would like to chill out tonight, but you have a busy weekend planned. When should you do your homework?</a:t>
            </a:r>
          </a:p>
        </p:txBody>
      </p:sp>
      <p:sp>
        <p:nvSpPr>
          <p:cNvPr id="7" name="Rectangle 6">
            <a:extLst>
              <a:ext uri="{FF2B5EF4-FFF2-40B4-BE49-F238E27FC236}">
                <a16:creationId xmlns:a16="http://schemas.microsoft.com/office/drawing/2014/main" xmlns="" id="{1A32E50C-D421-4F00-905A-3A2569C05B01}"/>
              </a:ext>
            </a:extLst>
          </p:cNvPr>
          <p:cNvSpPr/>
          <p:nvPr/>
        </p:nvSpPr>
        <p:spPr>
          <a:xfrm>
            <a:off x="880851" y="4974844"/>
            <a:ext cx="7340008" cy="1200329"/>
          </a:xfrm>
          <a:prstGeom prst="rect">
            <a:avLst/>
          </a:prstGeom>
        </p:spPr>
        <p:txBody>
          <a:bodyPr wrap="square">
            <a:spAutoFit/>
          </a:bodyPr>
          <a:lstStyle/>
          <a:p>
            <a:pPr marL="285750" indent="-285750">
              <a:buFont typeface="Arial" panose="020B0604020202020204" pitchFamily="34" charset="0"/>
              <a:buChar char="•"/>
            </a:pPr>
            <a:r>
              <a:rPr lang="en-GB" dirty="0" smtClean="0"/>
              <a:t>Y5 -You </a:t>
            </a:r>
            <a:r>
              <a:rPr lang="en-GB" dirty="0"/>
              <a:t>have visited a few secondary schools and need to decide which one to go to. Two of them are close by. One seems to do all your favourite subjects, but the other is the one your best friend is going to go to.</a:t>
            </a:r>
          </a:p>
        </p:txBody>
      </p:sp>
    </p:spTree>
    <p:extLst>
      <p:ext uri="{BB962C8B-B14F-4D97-AF65-F5344CB8AC3E}">
        <p14:creationId xmlns:p14="http://schemas.microsoft.com/office/powerpoint/2010/main" val="397830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DAE162-3C50-4696-960B-59122DE0F986}"/>
              </a:ext>
            </a:extLst>
          </p:cNvPr>
          <p:cNvSpPr>
            <a:spLocks noGrp="1"/>
          </p:cNvSpPr>
          <p:nvPr>
            <p:ph type="title"/>
          </p:nvPr>
        </p:nvSpPr>
        <p:spPr>
          <a:xfrm>
            <a:off x="457199" y="478895"/>
            <a:ext cx="7715202" cy="994306"/>
          </a:xfrm>
        </p:spPr>
        <p:txBody>
          <a:bodyPr/>
          <a:lstStyle/>
          <a:p>
            <a:r>
              <a:rPr lang="en-GB" dirty="0"/>
              <a:t>Making an Informed Choice</a:t>
            </a:r>
          </a:p>
        </p:txBody>
      </p:sp>
      <p:sp>
        <p:nvSpPr>
          <p:cNvPr id="3" name="Rectangle 2">
            <a:extLst>
              <a:ext uri="{FF2B5EF4-FFF2-40B4-BE49-F238E27FC236}">
                <a16:creationId xmlns:a16="http://schemas.microsoft.com/office/drawing/2014/main" xmlns="" id="{DBAD7BBF-3775-4AB6-8BF3-D4524082ABAC}"/>
              </a:ext>
            </a:extLst>
          </p:cNvPr>
          <p:cNvSpPr/>
          <p:nvPr/>
        </p:nvSpPr>
        <p:spPr>
          <a:xfrm>
            <a:off x="827584" y="1700808"/>
            <a:ext cx="5328591" cy="646331"/>
          </a:xfrm>
          <a:prstGeom prst="rect">
            <a:avLst/>
          </a:prstGeom>
        </p:spPr>
        <p:txBody>
          <a:bodyPr wrap="square">
            <a:spAutoFit/>
          </a:bodyPr>
          <a:lstStyle/>
          <a:p>
            <a:r>
              <a:rPr lang="en-GB" dirty="0"/>
              <a:t>As you grow up and become more independent, you will have more important decisions to make. </a:t>
            </a:r>
          </a:p>
        </p:txBody>
      </p:sp>
      <p:sp>
        <p:nvSpPr>
          <p:cNvPr id="4" name="Rectangle 3">
            <a:extLst>
              <a:ext uri="{FF2B5EF4-FFF2-40B4-BE49-F238E27FC236}">
                <a16:creationId xmlns:a16="http://schemas.microsoft.com/office/drawing/2014/main" xmlns="" id="{096A269C-F294-48EB-A7E5-C655D06CA78F}"/>
              </a:ext>
            </a:extLst>
          </p:cNvPr>
          <p:cNvSpPr/>
          <p:nvPr/>
        </p:nvSpPr>
        <p:spPr>
          <a:xfrm>
            <a:off x="827584" y="2470915"/>
            <a:ext cx="5328591" cy="1200329"/>
          </a:xfrm>
          <a:prstGeom prst="rect">
            <a:avLst/>
          </a:prstGeom>
        </p:spPr>
        <p:txBody>
          <a:bodyPr wrap="square">
            <a:spAutoFit/>
          </a:bodyPr>
          <a:lstStyle/>
          <a:p>
            <a:r>
              <a:rPr lang="en-GB" dirty="0"/>
              <a:t>Sometimes the idea of making the ‘right’ decision can feel rather overwhelming, so getting help from others and getting all the information about the different choices can really help.</a:t>
            </a:r>
          </a:p>
        </p:txBody>
      </p:sp>
      <p:sp>
        <p:nvSpPr>
          <p:cNvPr id="5" name="Rectangle 4">
            <a:extLst>
              <a:ext uri="{FF2B5EF4-FFF2-40B4-BE49-F238E27FC236}">
                <a16:creationId xmlns:a16="http://schemas.microsoft.com/office/drawing/2014/main" xmlns="" id="{0C819DB5-BE8A-4A02-BD67-11EDF9D5F4BD}"/>
              </a:ext>
            </a:extLst>
          </p:cNvPr>
          <p:cNvSpPr/>
          <p:nvPr/>
        </p:nvSpPr>
        <p:spPr>
          <a:xfrm>
            <a:off x="827584" y="3795020"/>
            <a:ext cx="3240360" cy="923330"/>
          </a:xfrm>
          <a:prstGeom prst="rect">
            <a:avLst/>
          </a:prstGeom>
        </p:spPr>
        <p:txBody>
          <a:bodyPr wrap="square">
            <a:spAutoFit/>
          </a:bodyPr>
          <a:lstStyle/>
          <a:p>
            <a:r>
              <a:rPr lang="en-GB" dirty="0"/>
              <a:t>Having more </a:t>
            </a:r>
            <a:r>
              <a:rPr lang="en-GB" dirty="0">
                <a:solidFill>
                  <a:srgbClr val="00B050"/>
                </a:solidFill>
              </a:rPr>
              <a:t>information</a:t>
            </a:r>
            <a:r>
              <a:rPr lang="en-GB" dirty="0"/>
              <a:t> means you can make what is called an </a:t>
            </a:r>
            <a:r>
              <a:rPr lang="en-GB" dirty="0">
                <a:solidFill>
                  <a:srgbClr val="00B050"/>
                </a:solidFill>
              </a:rPr>
              <a:t>informed</a:t>
            </a:r>
            <a:r>
              <a:rPr lang="en-GB" dirty="0"/>
              <a:t> choice. </a:t>
            </a:r>
          </a:p>
        </p:txBody>
      </p:sp>
      <p:pic>
        <p:nvPicPr>
          <p:cNvPr id="7" name="Picture 6">
            <a:extLst>
              <a:ext uri="{FF2B5EF4-FFF2-40B4-BE49-F238E27FC236}">
                <a16:creationId xmlns:a16="http://schemas.microsoft.com/office/drawing/2014/main" xmlns="" id="{EEBC87AF-2BF2-491F-9696-4D79DDBEB6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2594036"/>
            <a:ext cx="4666668" cy="3795446"/>
          </a:xfrm>
          <a:prstGeom prst="rect">
            <a:avLst/>
          </a:prstGeom>
        </p:spPr>
      </p:pic>
    </p:spTree>
    <p:extLst>
      <p:ext uri="{BB962C8B-B14F-4D97-AF65-F5344CB8AC3E}">
        <p14:creationId xmlns:p14="http://schemas.microsoft.com/office/powerpoint/2010/main" val="201779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74D380B5-8D87-43EA-A5AA-249A77266081}"/>
              </a:ext>
            </a:extLst>
          </p:cNvPr>
          <p:cNvSpPr/>
          <p:nvPr/>
        </p:nvSpPr>
        <p:spPr>
          <a:xfrm>
            <a:off x="827584" y="1863698"/>
            <a:ext cx="6048672" cy="1029597"/>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F21D3D85-3E1D-46BC-A79E-77AF02ABD30A}"/>
              </a:ext>
            </a:extLst>
          </p:cNvPr>
          <p:cNvSpPr>
            <a:spLocks noGrp="1"/>
          </p:cNvSpPr>
          <p:nvPr>
            <p:ph type="title"/>
          </p:nvPr>
        </p:nvSpPr>
        <p:spPr>
          <a:xfrm>
            <a:off x="457199" y="478895"/>
            <a:ext cx="7859218" cy="994306"/>
          </a:xfrm>
        </p:spPr>
        <p:txBody>
          <a:bodyPr/>
          <a:lstStyle/>
          <a:p>
            <a:r>
              <a:rPr lang="en-GB" dirty="0"/>
              <a:t>Making an Informed Choice</a:t>
            </a:r>
          </a:p>
        </p:txBody>
      </p:sp>
      <p:sp>
        <p:nvSpPr>
          <p:cNvPr id="3" name="Rectangle 2">
            <a:extLst>
              <a:ext uri="{FF2B5EF4-FFF2-40B4-BE49-F238E27FC236}">
                <a16:creationId xmlns:a16="http://schemas.microsoft.com/office/drawing/2014/main" xmlns="" id="{4C8D3EB5-813D-4684-A5E7-075B4B25850C}"/>
              </a:ext>
            </a:extLst>
          </p:cNvPr>
          <p:cNvSpPr/>
          <p:nvPr/>
        </p:nvSpPr>
        <p:spPr>
          <a:xfrm>
            <a:off x="899592" y="1916832"/>
            <a:ext cx="5184576" cy="923330"/>
          </a:xfrm>
          <a:prstGeom prst="rect">
            <a:avLst/>
          </a:prstGeom>
        </p:spPr>
        <p:txBody>
          <a:bodyPr wrap="square">
            <a:spAutoFit/>
          </a:bodyPr>
          <a:lstStyle/>
          <a:p>
            <a:r>
              <a:rPr lang="en-GB" dirty="0">
                <a:solidFill>
                  <a:schemeClr val="bg1"/>
                </a:solidFill>
              </a:rPr>
              <a:t>Every day, we have choices to make about what we do, what we say and how we respond to different situations.</a:t>
            </a:r>
          </a:p>
        </p:txBody>
      </p:sp>
      <p:sp>
        <p:nvSpPr>
          <p:cNvPr id="4" name="Rectangle 3">
            <a:extLst>
              <a:ext uri="{FF2B5EF4-FFF2-40B4-BE49-F238E27FC236}">
                <a16:creationId xmlns:a16="http://schemas.microsoft.com/office/drawing/2014/main" xmlns="" id="{E5E1C3AB-88CD-4341-9DF4-AFAA22D87B86}"/>
              </a:ext>
            </a:extLst>
          </p:cNvPr>
          <p:cNvSpPr/>
          <p:nvPr/>
        </p:nvSpPr>
        <p:spPr>
          <a:xfrm>
            <a:off x="899592" y="2972648"/>
            <a:ext cx="5400600" cy="646331"/>
          </a:xfrm>
          <a:prstGeom prst="rect">
            <a:avLst/>
          </a:prstGeom>
        </p:spPr>
        <p:txBody>
          <a:bodyPr wrap="square">
            <a:spAutoFit/>
          </a:bodyPr>
          <a:lstStyle/>
          <a:p>
            <a:r>
              <a:rPr lang="en-GB" dirty="0"/>
              <a:t>One of the things we need to give a lot of thought to is the </a:t>
            </a:r>
            <a:r>
              <a:rPr lang="en-GB" dirty="0">
                <a:solidFill>
                  <a:srgbClr val="00B050"/>
                </a:solidFill>
              </a:rPr>
              <a:t>consequences</a:t>
            </a:r>
            <a:r>
              <a:rPr lang="en-GB" dirty="0"/>
              <a:t> of each choice we have.</a:t>
            </a:r>
          </a:p>
        </p:txBody>
      </p:sp>
      <p:sp>
        <p:nvSpPr>
          <p:cNvPr id="5" name="Rectangle 4">
            <a:extLst>
              <a:ext uri="{FF2B5EF4-FFF2-40B4-BE49-F238E27FC236}">
                <a16:creationId xmlns:a16="http://schemas.microsoft.com/office/drawing/2014/main" xmlns="" id="{9583B22A-6BAF-4543-86C6-69288802511F}"/>
              </a:ext>
            </a:extLst>
          </p:cNvPr>
          <p:cNvSpPr/>
          <p:nvPr/>
        </p:nvSpPr>
        <p:spPr>
          <a:xfrm>
            <a:off x="899592" y="3690015"/>
            <a:ext cx="5400600" cy="1477328"/>
          </a:xfrm>
          <a:prstGeom prst="rect">
            <a:avLst/>
          </a:prstGeom>
        </p:spPr>
        <p:txBody>
          <a:bodyPr wrap="square">
            <a:spAutoFit/>
          </a:bodyPr>
          <a:lstStyle/>
          <a:p>
            <a:r>
              <a:rPr lang="en-GB" dirty="0">
                <a:solidFill>
                  <a:srgbClr val="00B050"/>
                </a:solidFill>
              </a:rPr>
              <a:t>Consequences </a:t>
            </a:r>
            <a:r>
              <a:rPr lang="en-GB" dirty="0"/>
              <a:t>are what will happen as a result of our decision. What we do or say, or how we react to a situation, will impact on us and others. We need to consider this impact, in order to decide on the best choice to make.</a:t>
            </a:r>
          </a:p>
        </p:txBody>
      </p:sp>
      <p:pic>
        <p:nvPicPr>
          <p:cNvPr id="8" name="Picture 7">
            <a:extLst>
              <a:ext uri="{FF2B5EF4-FFF2-40B4-BE49-F238E27FC236}">
                <a16:creationId xmlns:a16="http://schemas.microsoft.com/office/drawing/2014/main" xmlns="" id="{4965A816-068D-4E38-B1F5-234D0751E8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29746" y="1340768"/>
            <a:ext cx="2376264" cy="5310792"/>
          </a:xfrm>
          <a:prstGeom prst="rect">
            <a:avLst/>
          </a:prstGeom>
        </p:spPr>
      </p:pic>
    </p:spTree>
    <p:extLst>
      <p:ext uri="{BB962C8B-B14F-4D97-AF65-F5344CB8AC3E}">
        <p14:creationId xmlns:p14="http://schemas.microsoft.com/office/powerpoint/2010/main" val="94840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5F59495D-B365-4099-B587-75272A9FA116}"/>
              </a:ext>
            </a:extLst>
          </p:cNvPr>
          <p:cNvSpPr/>
          <p:nvPr/>
        </p:nvSpPr>
        <p:spPr>
          <a:xfrm>
            <a:off x="636044" y="1556792"/>
            <a:ext cx="7848872" cy="48565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C7F7ED5C-258C-43FB-86EF-3A7E0678C175}"/>
              </a:ext>
            </a:extLst>
          </p:cNvPr>
          <p:cNvSpPr>
            <a:spLocks noGrp="1"/>
          </p:cNvSpPr>
          <p:nvPr>
            <p:ph type="title"/>
          </p:nvPr>
        </p:nvSpPr>
        <p:spPr>
          <a:xfrm>
            <a:off x="457199" y="478895"/>
            <a:ext cx="7787210" cy="994306"/>
          </a:xfrm>
        </p:spPr>
        <p:txBody>
          <a:bodyPr/>
          <a:lstStyle/>
          <a:p>
            <a:r>
              <a:rPr lang="en-GB" dirty="0"/>
              <a:t>Making an Informed Choice</a:t>
            </a:r>
          </a:p>
        </p:txBody>
      </p:sp>
      <p:sp>
        <p:nvSpPr>
          <p:cNvPr id="3" name="Rectangle 2">
            <a:extLst>
              <a:ext uri="{FF2B5EF4-FFF2-40B4-BE49-F238E27FC236}">
                <a16:creationId xmlns:a16="http://schemas.microsoft.com/office/drawing/2014/main" xmlns="" id="{54680783-20A2-4137-A319-D345A34C4013}"/>
              </a:ext>
            </a:extLst>
          </p:cNvPr>
          <p:cNvSpPr/>
          <p:nvPr/>
        </p:nvSpPr>
        <p:spPr>
          <a:xfrm>
            <a:off x="755576" y="1605679"/>
            <a:ext cx="7704856" cy="369332"/>
          </a:xfrm>
          <a:prstGeom prst="rect">
            <a:avLst/>
          </a:prstGeom>
        </p:spPr>
        <p:txBody>
          <a:bodyPr wrap="square">
            <a:spAutoFit/>
          </a:bodyPr>
          <a:lstStyle/>
          <a:p>
            <a:r>
              <a:rPr lang="en-GB" dirty="0">
                <a:solidFill>
                  <a:schemeClr val="bg1"/>
                </a:solidFill>
              </a:rPr>
              <a:t>Making an informed choice can often mean thinking about the following:</a:t>
            </a:r>
          </a:p>
        </p:txBody>
      </p:sp>
      <p:sp>
        <p:nvSpPr>
          <p:cNvPr id="4" name="Rectangle 3">
            <a:extLst>
              <a:ext uri="{FF2B5EF4-FFF2-40B4-BE49-F238E27FC236}">
                <a16:creationId xmlns:a16="http://schemas.microsoft.com/office/drawing/2014/main" xmlns="" id="{B33BD8DC-978D-4712-80CD-73118B97F650}"/>
              </a:ext>
            </a:extLst>
          </p:cNvPr>
          <p:cNvSpPr/>
          <p:nvPr/>
        </p:nvSpPr>
        <p:spPr>
          <a:xfrm>
            <a:off x="750811" y="2056780"/>
            <a:ext cx="5333357" cy="2308324"/>
          </a:xfrm>
          <a:prstGeom prst="rect">
            <a:avLst/>
          </a:prstGeom>
        </p:spPr>
        <p:txBody>
          <a:bodyPr wrap="square">
            <a:spAutoFit/>
          </a:bodyPr>
          <a:lstStyle/>
          <a:p>
            <a:pPr marL="285750" indent="-285750">
              <a:buFont typeface="Arial" panose="020B0604020202020204" pitchFamily="34" charset="0"/>
              <a:buChar char="•"/>
            </a:pPr>
            <a:r>
              <a:rPr lang="en-GB" dirty="0"/>
              <a:t>Are there laws or rules I need to consider?</a:t>
            </a:r>
          </a:p>
          <a:p>
            <a:pPr marL="285750" indent="-285750">
              <a:buFont typeface="Arial" panose="020B0604020202020204" pitchFamily="34" charset="0"/>
              <a:buChar char="•"/>
            </a:pPr>
            <a:r>
              <a:rPr lang="en-GB" dirty="0"/>
              <a:t>What is the right thing to do morally?</a:t>
            </a:r>
          </a:p>
          <a:p>
            <a:pPr marL="285750" indent="-285750">
              <a:buFont typeface="Arial" panose="020B0604020202020204" pitchFamily="34" charset="0"/>
              <a:buChar char="•"/>
            </a:pPr>
            <a:r>
              <a:rPr lang="en-GB" dirty="0"/>
              <a:t>Could anyone be hurt or upset by this decision?</a:t>
            </a:r>
          </a:p>
          <a:p>
            <a:pPr marL="285750" indent="-285750">
              <a:buFont typeface="Arial" panose="020B0604020202020204" pitchFamily="34" charset="0"/>
              <a:buChar char="•"/>
            </a:pPr>
            <a:r>
              <a:rPr lang="en-GB" dirty="0"/>
              <a:t>Am I making a safe choice?</a:t>
            </a:r>
          </a:p>
          <a:p>
            <a:pPr marL="285750" indent="-285750">
              <a:buFont typeface="Arial" panose="020B0604020202020204" pitchFamily="34" charset="0"/>
              <a:buChar char="•"/>
            </a:pPr>
            <a:r>
              <a:rPr lang="en-GB" dirty="0"/>
              <a:t>Might I regret this decision? Why?</a:t>
            </a:r>
          </a:p>
          <a:p>
            <a:pPr marL="285750" indent="-285750">
              <a:buFont typeface="Arial" panose="020B0604020202020204" pitchFamily="34" charset="0"/>
              <a:buChar char="•"/>
            </a:pPr>
            <a:r>
              <a:rPr lang="en-GB" dirty="0"/>
              <a:t>What would… do? (think of someone you look up to and respect and consider what decision they would make in this situation).</a:t>
            </a:r>
          </a:p>
        </p:txBody>
      </p:sp>
      <p:pic>
        <p:nvPicPr>
          <p:cNvPr id="7" name="Picture 6">
            <a:extLst>
              <a:ext uri="{FF2B5EF4-FFF2-40B4-BE49-F238E27FC236}">
                <a16:creationId xmlns:a16="http://schemas.microsoft.com/office/drawing/2014/main" xmlns="" id="{E5E73855-05AE-4953-A572-655F934173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04048" y="3051590"/>
            <a:ext cx="4005008" cy="3329738"/>
          </a:xfrm>
          <a:prstGeom prst="rect">
            <a:avLst/>
          </a:prstGeom>
        </p:spPr>
      </p:pic>
    </p:spTree>
    <p:extLst>
      <p:ext uri="{BB962C8B-B14F-4D97-AF65-F5344CB8AC3E}">
        <p14:creationId xmlns:p14="http://schemas.microsoft.com/office/powerpoint/2010/main" val="209083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500"/>
                                        <p:tgtEl>
                                          <p:spTgt spid="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500"/>
                                        <p:tgtEl>
                                          <p:spTgt spid="4">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Effect transition="in" filter="fade">
                                      <p:cBhvr>
                                        <p:cTn id="30" dur="500"/>
                                        <p:tgtEl>
                                          <p:spTgt spid="4">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500"/>
                                        <p:tgtEl>
                                          <p:spTgt spid="4">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500"/>
                                        <p:tgtEl>
                                          <p:spTgt spid="4">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B5E6C1BB-F754-4D6D-808E-D40D2D3C65DA}"/>
              </a:ext>
            </a:extLst>
          </p:cNvPr>
          <p:cNvSpPr/>
          <p:nvPr/>
        </p:nvSpPr>
        <p:spPr>
          <a:xfrm>
            <a:off x="1483948" y="5057846"/>
            <a:ext cx="7046275" cy="51023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ED43D30F-AEA4-40FA-B8BA-DDC1A1E973C5}"/>
              </a:ext>
            </a:extLst>
          </p:cNvPr>
          <p:cNvSpPr/>
          <p:nvPr/>
        </p:nvSpPr>
        <p:spPr>
          <a:xfrm>
            <a:off x="1483948" y="4266426"/>
            <a:ext cx="7046275" cy="720969"/>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3C403077-BD1D-4214-A419-2D4A37728349}"/>
              </a:ext>
            </a:extLst>
          </p:cNvPr>
          <p:cNvSpPr/>
          <p:nvPr/>
        </p:nvSpPr>
        <p:spPr>
          <a:xfrm>
            <a:off x="1483948" y="3685739"/>
            <a:ext cx="7046275" cy="51023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534EA9A8-0931-49AB-AF45-F817D03C3F32}"/>
              </a:ext>
            </a:extLst>
          </p:cNvPr>
          <p:cNvSpPr/>
          <p:nvPr/>
        </p:nvSpPr>
        <p:spPr>
          <a:xfrm>
            <a:off x="1259632" y="1498590"/>
            <a:ext cx="7270592" cy="994306"/>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E6F8F0DF-6141-477C-A650-5D725A01785C}"/>
              </a:ext>
            </a:extLst>
          </p:cNvPr>
          <p:cNvSpPr>
            <a:spLocks noGrp="1"/>
          </p:cNvSpPr>
          <p:nvPr>
            <p:ph type="title"/>
          </p:nvPr>
        </p:nvSpPr>
        <p:spPr>
          <a:xfrm>
            <a:off x="457198" y="478895"/>
            <a:ext cx="7782694" cy="994306"/>
          </a:xfrm>
        </p:spPr>
        <p:txBody>
          <a:bodyPr/>
          <a:lstStyle/>
          <a:p>
            <a:r>
              <a:rPr lang="en-GB" dirty="0"/>
              <a:t>What Choices Do They Have?</a:t>
            </a:r>
          </a:p>
        </p:txBody>
      </p:sp>
      <p:sp>
        <p:nvSpPr>
          <p:cNvPr id="3" name="Rectangle 2">
            <a:extLst>
              <a:ext uri="{FF2B5EF4-FFF2-40B4-BE49-F238E27FC236}">
                <a16:creationId xmlns:a16="http://schemas.microsoft.com/office/drawing/2014/main" xmlns="" id="{830EAD70-4C2C-440C-A0E5-C006AB6B2228}"/>
              </a:ext>
            </a:extLst>
          </p:cNvPr>
          <p:cNvSpPr/>
          <p:nvPr/>
        </p:nvSpPr>
        <p:spPr>
          <a:xfrm>
            <a:off x="2267745" y="1534078"/>
            <a:ext cx="6120679" cy="923330"/>
          </a:xfrm>
          <a:prstGeom prst="rect">
            <a:avLst/>
          </a:prstGeom>
        </p:spPr>
        <p:txBody>
          <a:bodyPr wrap="square">
            <a:spAutoFit/>
          </a:bodyPr>
          <a:lstStyle/>
          <a:p>
            <a:r>
              <a:rPr lang="en-GB" dirty="0">
                <a:solidFill>
                  <a:schemeClr val="bg1"/>
                </a:solidFill>
              </a:rPr>
              <a:t>Meet Beth. She is in Year 6 and has recently moved to a new house, in a new area. She has also joined a new school and is finding it hard to make new friends.</a:t>
            </a:r>
          </a:p>
        </p:txBody>
      </p:sp>
      <p:sp>
        <p:nvSpPr>
          <p:cNvPr id="4" name="Rectangle 3">
            <a:extLst>
              <a:ext uri="{FF2B5EF4-FFF2-40B4-BE49-F238E27FC236}">
                <a16:creationId xmlns:a16="http://schemas.microsoft.com/office/drawing/2014/main" xmlns="" id="{32E71934-59E7-4C8D-A48A-C7E077F155E2}"/>
              </a:ext>
            </a:extLst>
          </p:cNvPr>
          <p:cNvSpPr/>
          <p:nvPr/>
        </p:nvSpPr>
        <p:spPr>
          <a:xfrm>
            <a:off x="2267744" y="2564904"/>
            <a:ext cx="6120679" cy="923330"/>
          </a:xfrm>
          <a:prstGeom prst="rect">
            <a:avLst/>
          </a:prstGeom>
        </p:spPr>
        <p:txBody>
          <a:bodyPr wrap="square">
            <a:spAutoFit/>
          </a:bodyPr>
          <a:lstStyle/>
          <a:p>
            <a:r>
              <a:rPr lang="en-GB" dirty="0"/>
              <a:t>One child in the class invites her to come along to karate after school with him. Beth has never tried karate – in fact, she isn’t very keen on any sport.</a:t>
            </a:r>
          </a:p>
        </p:txBody>
      </p:sp>
      <p:sp>
        <p:nvSpPr>
          <p:cNvPr id="5" name="Rectangle 4">
            <a:extLst>
              <a:ext uri="{FF2B5EF4-FFF2-40B4-BE49-F238E27FC236}">
                <a16:creationId xmlns:a16="http://schemas.microsoft.com/office/drawing/2014/main" xmlns="" id="{0F07B8B7-054C-4E1B-A693-67C185E4F4C6}"/>
              </a:ext>
            </a:extLst>
          </p:cNvPr>
          <p:cNvSpPr/>
          <p:nvPr/>
        </p:nvSpPr>
        <p:spPr>
          <a:xfrm>
            <a:off x="2985693" y="3756191"/>
            <a:ext cx="5254199" cy="369332"/>
          </a:xfrm>
          <a:prstGeom prst="rect">
            <a:avLst/>
          </a:prstGeom>
        </p:spPr>
        <p:txBody>
          <a:bodyPr wrap="square">
            <a:spAutoFit/>
          </a:bodyPr>
          <a:lstStyle/>
          <a:p>
            <a:pPr algn="ctr"/>
            <a:r>
              <a:rPr lang="en-GB" dirty="0">
                <a:solidFill>
                  <a:schemeClr val="bg1"/>
                </a:solidFill>
              </a:rPr>
              <a:t>What choices does Beth have in this situation?</a:t>
            </a:r>
          </a:p>
        </p:txBody>
      </p:sp>
      <p:sp>
        <p:nvSpPr>
          <p:cNvPr id="6" name="Rectangle 5">
            <a:extLst>
              <a:ext uri="{FF2B5EF4-FFF2-40B4-BE49-F238E27FC236}">
                <a16:creationId xmlns:a16="http://schemas.microsoft.com/office/drawing/2014/main" xmlns="" id="{388DC957-9160-48FD-A1EF-6F00D7DA1AF1}"/>
              </a:ext>
            </a:extLst>
          </p:cNvPr>
          <p:cNvSpPr/>
          <p:nvPr/>
        </p:nvSpPr>
        <p:spPr>
          <a:xfrm>
            <a:off x="2985693" y="4313546"/>
            <a:ext cx="5254199" cy="646331"/>
          </a:xfrm>
          <a:prstGeom prst="rect">
            <a:avLst/>
          </a:prstGeom>
        </p:spPr>
        <p:txBody>
          <a:bodyPr wrap="square">
            <a:spAutoFit/>
          </a:bodyPr>
          <a:lstStyle/>
          <a:p>
            <a:pPr algn="ctr"/>
            <a:r>
              <a:rPr lang="en-GB" dirty="0">
                <a:solidFill>
                  <a:schemeClr val="bg1"/>
                </a:solidFill>
              </a:rPr>
              <a:t>How could she get more information to help her decide what to do?</a:t>
            </a:r>
          </a:p>
        </p:txBody>
      </p:sp>
      <p:sp>
        <p:nvSpPr>
          <p:cNvPr id="7" name="Rectangle 6">
            <a:extLst>
              <a:ext uri="{FF2B5EF4-FFF2-40B4-BE49-F238E27FC236}">
                <a16:creationId xmlns:a16="http://schemas.microsoft.com/office/drawing/2014/main" xmlns="" id="{7712F6CE-20B9-406D-A8FF-CB635B04E102}"/>
              </a:ext>
            </a:extLst>
          </p:cNvPr>
          <p:cNvSpPr/>
          <p:nvPr/>
        </p:nvSpPr>
        <p:spPr>
          <a:xfrm>
            <a:off x="2985693" y="5128298"/>
            <a:ext cx="5254199" cy="369332"/>
          </a:xfrm>
          <a:prstGeom prst="rect">
            <a:avLst/>
          </a:prstGeom>
        </p:spPr>
        <p:txBody>
          <a:bodyPr wrap="square">
            <a:spAutoFit/>
          </a:bodyPr>
          <a:lstStyle/>
          <a:p>
            <a:pPr algn="ctr"/>
            <a:r>
              <a:rPr lang="en-GB" dirty="0">
                <a:solidFill>
                  <a:schemeClr val="bg1"/>
                </a:solidFill>
              </a:rPr>
              <a:t>What might the consequences of her decisions be?</a:t>
            </a:r>
          </a:p>
        </p:txBody>
      </p:sp>
      <p:pic>
        <p:nvPicPr>
          <p:cNvPr id="9" name="Picture 8">
            <a:extLst>
              <a:ext uri="{FF2B5EF4-FFF2-40B4-BE49-F238E27FC236}">
                <a16:creationId xmlns:a16="http://schemas.microsoft.com/office/drawing/2014/main" xmlns="" id="{1C4B9976-83DD-43D7-8486-95369FA46D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959" y="1340768"/>
            <a:ext cx="2443841" cy="5040560"/>
          </a:xfrm>
          <a:prstGeom prst="rect">
            <a:avLst/>
          </a:prstGeom>
        </p:spPr>
      </p:pic>
    </p:spTree>
    <p:extLst>
      <p:ext uri="{BB962C8B-B14F-4D97-AF65-F5344CB8AC3E}">
        <p14:creationId xmlns:p14="http://schemas.microsoft.com/office/powerpoint/2010/main" val="320686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left)">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3" grpId="0"/>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AC47EEC0-BE99-4704-AC03-2BD9070F297B}"/>
              </a:ext>
            </a:extLst>
          </p:cNvPr>
          <p:cNvSpPr/>
          <p:nvPr/>
        </p:nvSpPr>
        <p:spPr>
          <a:xfrm>
            <a:off x="610903" y="4065009"/>
            <a:ext cx="6049329" cy="69933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xmlns="" id="{0616F50B-CD63-4832-A3E6-D1696FDF84E0}"/>
              </a:ext>
            </a:extLst>
          </p:cNvPr>
          <p:cNvSpPr/>
          <p:nvPr/>
        </p:nvSpPr>
        <p:spPr>
          <a:xfrm>
            <a:off x="610903" y="4830319"/>
            <a:ext cx="6049329" cy="699334"/>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xmlns="" id="{21D05703-32A9-48E1-9A24-48D8CC14AFDF}"/>
              </a:ext>
            </a:extLst>
          </p:cNvPr>
          <p:cNvSpPr/>
          <p:nvPr/>
        </p:nvSpPr>
        <p:spPr>
          <a:xfrm>
            <a:off x="610903" y="3497748"/>
            <a:ext cx="6049329" cy="501285"/>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xmlns="" id="{D13F9E1E-5070-4A80-9CAA-995EDC153456}"/>
              </a:ext>
            </a:extLst>
          </p:cNvPr>
          <p:cNvSpPr/>
          <p:nvPr/>
        </p:nvSpPr>
        <p:spPr>
          <a:xfrm>
            <a:off x="610903" y="1667799"/>
            <a:ext cx="6049329" cy="1430227"/>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3D2C843A-527B-4A94-8873-935B86150A23}"/>
              </a:ext>
            </a:extLst>
          </p:cNvPr>
          <p:cNvSpPr>
            <a:spLocks noGrp="1"/>
          </p:cNvSpPr>
          <p:nvPr>
            <p:ph type="title"/>
          </p:nvPr>
        </p:nvSpPr>
        <p:spPr>
          <a:xfrm>
            <a:off x="457199" y="478895"/>
            <a:ext cx="7859218" cy="994306"/>
          </a:xfrm>
        </p:spPr>
        <p:txBody>
          <a:bodyPr/>
          <a:lstStyle/>
          <a:p>
            <a:r>
              <a:rPr lang="en-GB" dirty="0"/>
              <a:t>What Choices Do They Have?</a:t>
            </a:r>
          </a:p>
        </p:txBody>
      </p:sp>
      <p:sp>
        <p:nvSpPr>
          <p:cNvPr id="3" name="Rectangle 2">
            <a:extLst>
              <a:ext uri="{FF2B5EF4-FFF2-40B4-BE49-F238E27FC236}">
                <a16:creationId xmlns:a16="http://schemas.microsoft.com/office/drawing/2014/main" xmlns="" id="{E4BEBC4F-D8C0-4339-8CE6-EA9AE386CD3F}"/>
              </a:ext>
            </a:extLst>
          </p:cNvPr>
          <p:cNvSpPr/>
          <p:nvPr/>
        </p:nvSpPr>
        <p:spPr>
          <a:xfrm>
            <a:off x="682911" y="1782749"/>
            <a:ext cx="5184576" cy="1200329"/>
          </a:xfrm>
          <a:prstGeom prst="rect">
            <a:avLst/>
          </a:prstGeom>
        </p:spPr>
        <p:txBody>
          <a:bodyPr wrap="square">
            <a:spAutoFit/>
          </a:bodyPr>
          <a:lstStyle/>
          <a:p>
            <a:r>
              <a:rPr lang="en-GB" dirty="0">
                <a:solidFill>
                  <a:schemeClr val="bg1"/>
                </a:solidFill>
              </a:rPr>
              <a:t>Meet Husham. He is getting picked on by a group of boys in the other Year 6 class. They tease him and call him names, steal his bag and run off with it and sometimes push and shove him.</a:t>
            </a:r>
          </a:p>
        </p:txBody>
      </p:sp>
      <p:sp>
        <p:nvSpPr>
          <p:cNvPr id="4" name="Rectangle 3">
            <a:extLst>
              <a:ext uri="{FF2B5EF4-FFF2-40B4-BE49-F238E27FC236}">
                <a16:creationId xmlns:a16="http://schemas.microsoft.com/office/drawing/2014/main" xmlns="" id="{F9B3D8A8-123D-4FB1-A542-BBA932888E01}"/>
              </a:ext>
            </a:extLst>
          </p:cNvPr>
          <p:cNvSpPr/>
          <p:nvPr/>
        </p:nvSpPr>
        <p:spPr>
          <a:xfrm>
            <a:off x="682910" y="3563724"/>
            <a:ext cx="5329249" cy="369332"/>
          </a:xfrm>
          <a:prstGeom prst="rect">
            <a:avLst/>
          </a:prstGeom>
        </p:spPr>
        <p:txBody>
          <a:bodyPr wrap="square">
            <a:spAutoFit/>
          </a:bodyPr>
          <a:lstStyle/>
          <a:p>
            <a:r>
              <a:rPr lang="en-GB" dirty="0">
                <a:solidFill>
                  <a:schemeClr val="bg1"/>
                </a:solidFill>
              </a:rPr>
              <a:t>What choices does Husham have in this situation?</a:t>
            </a:r>
          </a:p>
        </p:txBody>
      </p:sp>
      <p:sp>
        <p:nvSpPr>
          <p:cNvPr id="5" name="Rectangle 4">
            <a:extLst>
              <a:ext uri="{FF2B5EF4-FFF2-40B4-BE49-F238E27FC236}">
                <a16:creationId xmlns:a16="http://schemas.microsoft.com/office/drawing/2014/main" xmlns="" id="{5EFFD95B-DC25-468E-AB4B-9CB80748ABD4}"/>
              </a:ext>
            </a:extLst>
          </p:cNvPr>
          <p:cNvSpPr/>
          <p:nvPr/>
        </p:nvSpPr>
        <p:spPr>
          <a:xfrm>
            <a:off x="683568" y="4096928"/>
            <a:ext cx="4572000" cy="646331"/>
          </a:xfrm>
          <a:prstGeom prst="rect">
            <a:avLst/>
          </a:prstGeom>
        </p:spPr>
        <p:txBody>
          <a:bodyPr>
            <a:spAutoFit/>
          </a:bodyPr>
          <a:lstStyle/>
          <a:p>
            <a:r>
              <a:rPr lang="en-GB" dirty="0">
                <a:solidFill>
                  <a:schemeClr val="bg1"/>
                </a:solidFill>
              </a:rPr>
              <a:t>How could he get more information to help him decide what to do?</a:t>
            </a:r>
          </a:p>
        </p:txBody>
      </p:sp>
      <p:sp>
        <p:nvSpPr>
          <p:cNvPr id="6" name="Rectangle 5">
            <a:extLst>
              <a:ext uri="{FF2B5EF4-FFF2-40B4-BE49-F238E27FC236}">
                <a16:creationId xmlns:a16="http://schemas.microsoft.com/office/drawing/2014/main" xmlns="" id="{FC5BCEBC-6D7F-4CDA-A9BC-27021F57EAA3}"/>
              </a:ext>
            </a:extLst>
          </p:cNvPr>
          <p:cNvSpPr/>
          <p:nvPr/>
        </p:nvSpPr>
        <p:spPr>
          <a:xfrm>
            <a:off x="691957" y="4862552"/>
            <a:ext cx="4572000" cy="646331"/>
          </a:xfrm>
          <a:prstGeom prst="rect">
            <a:avLst/>
          </a:prstGeom>
        </p:spPr>
        <p:txBody>
          <a:bodyPr>
            <a:spAutoFit/>
          </a:bodyPr>
          <a:lstStyle/>
          <a:p>
            <a:r>
              <a:rPr lang="en-GB" dirty="0">
                <a:solidFill>
                  <a:schemeClr val="bg1"/>
                </a:solidFill>
              </a:rPr>
              <a:t>What might the consequences of his decisions be?</a:t>
            </a:r>
          </a:p>
        </p:txBody>
      </p:sp>
      <p:pic>
        <p:nvPicPr>
          <p:cNvPr id="8" name="Picture 7">
            <a:extLst>
              <a:ext uri="{FF2B5EF4-FFF2-40B4-BE49-F238E27FC236}">
                <a16:creationId xmlns:a16="http://schemas.microsoft.com/office/drawing/2014/main" xmlns="" id="{E6D99230-EB69-4F6C-971F-6F2D73C765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2040" y="1404427"/>
            <a:ext cx="3672408" cy="4967347"/>
          </a:xfrm>
          <a:prstGeom prst="rect">
            <a:avLst/>
          </a:prstGeom>
        </p:spPr>
      </p:pic>
    </p:spTree>
    <p:extLst>
      <p:ext uri="{BB962C8B-B14F-4D97-AF65-F5344CB8AC3E}">
        <p14:creationId xmlns:p14="http://schemas.microsoft.com/office/powerpoint/2010/main" val="168095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right)">
                                      <p:cBhvr>
                                        <p:cTn id="29" dur="500"/>
                                        <p:tgtEl>
                                          <p:spTgt spid="11"/>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right)">
                                      <p:cBhvr>
                                        <p:cTn id="38" dur="500"/>
                                        <p:tgtEl>
                                          <p:spTgt spid="12"/>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0" grpId="0" animBg="1"/>
      <p:bldP spid="9" grpId="0" animBg="1"/>
      <p:bldP spid="3" grpId="0"/>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0508585D-B01E-470C-BF93-FE8126AC06AF}"/>
              </a:ext>
            </a:extLst>
          </p:cNvPr>
          <p:cNvSpPr/>
          <p:nvPr/>
        </p:nvSpPr>
        <p:spPr>
          <a:xfrm>
            <a:off x="2411760" y="1690335"/>
            <a:ext cx="6048672" cy="1328795"/>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xmlns="" id="{DA7A5847-B299-4696-863C-28A8DF8408D5}"/>
              </a:ext>
            </a:extLst>
          </p:cNvPr>
          <p:cNvSpPr>
            <a:spLocks noGrp="1"/>
          </p:cNvSpPr>
          <p:nvPr>
            <p:ph type="title"/>
          </p:nvPr>
        </p:nvSpPr>
        <p:spPr>
          <a:xfrm>
            <a:off x="457198" y="478895"/>
            <a:ext cx="7859217" cy="994306"/>
          </a:xfrm>
        </p:spPr>
        <p:txBody>
          <a:bodyPr/>
          <a:lstStyle/>
          <a:p>
            <a:r>
              <a:rPr lang="en-GB" dirty="0"/>
              <a:t>What Choices Do They Have?</a:t>
            </a:r>
          </a:p>
        </p:txBody>
      </p:sp>
      <p:sp>
        <p:nvSpPr>
          <p:cNvPr id="3" name="Rectangle 2">
            <a:extLst>
              <a:ext uri="{FF2B5EF4-FFF2-40B4-BE49-F238E27FC236}">
                <a16:creationId xmlns:a16="http://schemas.microsoft.com/office/drawing/2014/main" xmlns="" id="{786A2BDD-62C7-44E8-997E-90144A9A738B}"/>
              </a:ext>
            </a:extLst>
          </p:cNvPr>
          <p:cNvSpPr/>
          <p:nvPr/>
        </p:nvSpPr>
        <p:spPr>
          <a:xfrm>
            <a:off x="3491064" y="1757266"/>
            <a:ext cx="4897360" cy="1200329"/>
          </a:xfrm>
          <a:prstGeom prst="rect">
            <a:avLst/>
          </a:prstGeom>
        </p:spPr>
        <p:txBody>
          <a:bodyPr wrap="square">
            <a:spAutoFit/>
          </a:bodyPr>
          <a:lstStyle/>
          <a:p>
            <a:r>
              <a:rPr lang="en-GB" dirty="0">
                <a:solidFill>
                  <a:schemeClr val="bg1"/>
                </a:solidFill>
              </a:rPr>
              <a:t>Meet Fran. At the local supermarket, Fran’s friend has just put some batteries in their pocket, for their X-Box controller, without paying for them.</a:t>
            </a:r>
          </a:p>
        </p:txBody>
      </p:sp>
      <p:sp>
        <p:nvSpPr>
          <p:cNvPr id="4" name="Rectangle 3">
            <a:extLst>
              <a:ext uri="{FF2B5EF4-FFF2-40B4-BE49-F238E27FC236}">
                <a16:creationId xmlns:a16="http://schemas.microsoft.com/office/drawing/2014/main" xmlns="" id="{926B122A-9C89-450B-8C4D-83856B00159D}"/>
              </a:ext>
            </a:extLst>
          </p:cNvPr>
          <p:cNvSpPr/>
          <p:nvPr/>
        </p:nvSpPr>
        <p:spPr>
          <a:xfrm>
            <a:off x="3494686" y="3177821"/>
            <a:ext cx="4968552" cy="369332"/>
          </a:xfrm>
          <a:prstGeom prst="rect">
            <a:avLst/>
          </a:prstGeom>
        </p:spPr>
        <p:txBody>
          <a:bodyPr wrap="square">
            <a:spAutoFit/>
          </a:bodyPr>
          <a:lstStyle/>
          <a:p>
            <a:r>
              <a:rPr lang="en-GB" dirty="0"/>
              <a:t>What choices does Fran have in this situation?</a:t>
            </a:r>
          </a:p>
        </p:txBody>
      </p:sp>
      <p:sp>
        <p:nvSpPr>
          <p:cNvPr id="5" name="Rectangle 4">
            <a:extLst>
              <a:ext uri="{FF2B5EF4-FFF2-40B4-BE49-F238E27FC236}">
                <a16:creationId xmlns:a16="http://schemas.microsoft.com/office/drawing/2014/main" xmlns="" id="{67E8AC6D-A1FA-48A8-97E8-63C35B9D66A0}"/>
              </a:ext>
            </a:extLst>
          </p:cNvPr>
          <p:cNvSpPr/>
          <p:nvPr/>
        </p:nvSpPr>
        <p:spPr>
          <a:xfrm>
            <a:off x="3491064" y="3646534"/>
            <a:ext cx="4825351" cy="646331"/>
          </a:xfrm>
          <a:prstGeom prst="rect">
            <a:avLst/>
          </a:prstGeom>
        </p:spPr>
        <p:txBody>
          <a:bodyPr wrap="square">
            <a:spAutoFit/>
          </a:bodyPr>
          <a:lstStyle/>
          <a:p>
            <a:pPr algn="ctr"/>
            <a:r>
              <a:rPr lang="en-GB" dirty="0"/>
              <a:t>How could they get more information to help them decide what to do?</a:t>
            </a:r>
          </a:p>
        </p:txBody>
      </p:sp>
      <p:sp>
        <p:nvSpPr>
          <p:cNvPr id="6" name="Rectangle 5">
            <a:extLst>
              <a:ext uri="{FF2B5EF4-FFF2-40B4-BE49-F238E27FC236}">
                <a16:creationId xmlns:a16="http://schemas.microsoft.com/office/drawing/2014/main" xmlns="" id="{B3BDB70A-FD2E-449A-92B6-15E655E2505C}"/>
              </a:ext>
            </a:extLst>
          </p:cNvPr>
          <p:cNvSpPr/>
          <p:nvPr/>
        </p:nvSpPr>
        <p:spPr>
          <a:xfrm>
            <a:off x="4088956" y="4390278"/>
            <a:ext cx="3780012" cy="646331"/>
          </a:xfrm>
          <a:prstGeom prst="rect">
            <a:avLst/>
          </a:prstGeom>
        </p:spPr>
        <p:txBody>
          <a:bodyPr wrap="square">
            <a:spAutoFit/>
          </a:bodyPr>
          <a:lstStyle/>
          <a:p>
            <a:pPr algn="ctr"/>
            <a:r>
              <a:rPr lang="en-GB" dirty="0"/>
              <a:t>What might the consequences of their decisions be?</a:t>
            </a:r>
          </a:p>
        </p:txBody>
      </p:sp>
      <p:pic>
        <p:nvPicPr>
          <p:cNvPr id="8" name="Picture 7">
            <a:extLst>
              <a:ext uri="{FF2B5EF4-FFF2-40B4-BE49-F238E27FC236}">
                <a16:creationId xmlns:a16="http://schemas.microsoft.com/office/drawing/2014/main" xmlns="" id="{24C2703C-C108-4100-9820-EB3E0BBF0F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5556" y="1502992"/>
            <a:ext cx="3672408" cy="4876113"/>
          </a:xfrm>
          <a:prstGeom prst="rect">
            <a:avLst/>
          </a:prstGeom>
        </p:spPr>
      </p:pic>
    </p:spTree>
    <p:extLst>
      <p:ext uri="{BB962C8B-B14F-4D97-AF65-F5344CB8AC3E}">
        <p14:creationId xmlns:p14="http://schemas.microsoft.com/office/powerpoint/2010/main" val="31724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475656" y="1844350"/>
            <a:ext cx="2952802" cy="295280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29101"/>
            </a:xfrm>
            <a:prstGeom prst="rect">
              <a:avLst/>
            </a:prstGeom>
          </p:spPr>
          <p:txBody>
            <a:bodyPr wrap="square" lIns="0" tIns="0" rIns="0" bIns="0">
              <a:spAutoFit/>
            </a:bodyPr>
            <a:lstStyle/>
            <a:p>
              <a:pPr algn="ctr"/>
              <a:r>
                <a:rPr lang="en-GB" sz="2800" b="1" dirty="0">
                  <a:solidFill>
                    <a:schemeClr val="bg1"/>
                  </a:solidFill>
                </a:rPr>
                <a:t>Consolidating</a:t>
              </a:r>
            </a:p>
          </p:txBody>
        </p:sp>
      </p:grpSp>
      <p:grpSp>
        <p:nvGrpSpPr>
          <p:cNvPr id="6" name="Group 5"/>
          <p:cNvGrpSpPr/>
          <p:nvPr/>
        </p:nvGrpSpPr>
        <p:grpSpPr>
          <a:xfrm>
            <a:off x="4572000" y="1844350"/>
            <a:ext cx="2966511" cy="295280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29101"/>
            </a:xfrm>
            <a:prstGeom prst="rect">
              <a:avLst/>
            </a:prstGeom>
          </p:spPr>
          <p:txBody>
            <a:bodyPr wrap="square" lIns="0" tIns="0" rIns="0" bIns="0">
              <a:spAutoFit/>
            </a:bodyPr>
            <a:lstStyle/>
            <a:p>
              <a:pPr algn="ctr"/>
              <a:r>
                <a:rPr lang="en-GB" sz="2800" b="1" dirty="0">
                  <a:solidFill>
                    <a:schemeClr val="bg1"/>
                  </a:solidFill>
                </a:rPr>
                <a:t>Reflecting </a:t>
              </a:r>
            </a:p>
          </p:txBody>
        </p:sp>
      </p:grpSp>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Decision-Making Trees</a:t>
            </a:r>
          </a:p>
        </p:txBody>
      </p:sp>
      <p:sp>
        <p:nvSpPr>
          <p:cNvPr id="3" name="Rectangle 2">
            <a:extLst>
              <a:ext uri="{FF2B5EF4-FFF2-40B4-BE49-F238E27FC236}">
                <a16:creationId xmlns:a16="http://schemas.microsoft.com/office/drawing/2014/main" xmlns="" id="{FE39353B-D0EE-4530-BAC0-0EF70D6EA81E}"/>
              </a:ext>
            </a:extLst>
          </p:cNvPr>
          <p:cNvSpPr/>
          <p:nvPr/>
        </p:nvSpPr>
        <p:spPr>
          <a:xfrm>
            <a:off x="611560" y="1368350"/>
            <a:ext cx="7416824" cy="923330"/>
          </a:xfrm>
          <a:prstGeom prst="rect">
            <a:avLst/>
          </a:prstGeom>
        </p:spPr>
        <p:txBody>
          <a:bodyPr wrap="square">
            <a:spAutoFit/>
          </a:bodyPr>
          <a:lstStyle/>
          <a:p>
            <a:r>
              <a:rPr lang="en-GB" dirty="0"/>
              <a:t>Let’s think back to the children we met earlier and the situations they were in. Each of them had different choices they could make about their situations.</a:t>
            </a:r>
          </a:p>
        </p:txBody>
      </p:sp>
      <p:sp>
        <p:nvSpPr>
          <p:cNvPr id="4" name="Rectangle 3">
            <a:extLst>
              <a:ext uri="{FF2B5EF4-FFF2-40B4-BE49-F238E27FC236}">
                <a16:creationId xmlns:a16="http://schemas.microsoft.com/office/drawing/2014/main" xmlns="" id="{67766BAD-759F-4CFD-B02F-4E693C7536E3}"/>
              </a:ext>
            </a:extLst>
          </p:cNvPr>
          <p:cNvSpPr/>
          <p:nvPr/>
        </p:nvSpPr>
        <p:spPr>
          <a:xfrm>
            <a:off x="642799" y="2285285"/>
            <a:ext cx="7817633" cy="646331"/>
          </a:xfrm>
          <a:prstGeom prst="rect">
            <a:avLst/>
          </a:prstGeom>
        </p:spPr>
        <p:txBody>
          <a:bodyPr wrap="square">
            <a:spAutoFit/>
          </a:bodyPr>
          <a:lstStyle/>
          <a:p>
            <a:r>
              <a:rPr lang="en-GB" dirty="0"/>
              <a:t>Use one of the examples to fill in the information on your </a:t>
            </a:r>
            <a:r>
              <a:rPr lang="en-GB" b="1" dirty="0">
                <a:solidFill>
                  <a:srgbClr val="00B0F0"/>
                </a:solidFill>
              </a:rPr>
              <a:t>Decision-Making Tree Activity Sheet</a:t>
            </a:r>
            <a:r>
              <a:rPr lang="en-GB" dirty="0"/>
              <a:t>.</a:t>
            </a:r>
          </a:p>
        </p:txBody>
      </p:sp>
      <p:sp>
        <p:nvSpPr>
          <p:cNvPr id="5" name="Rectangle 4">
            <a:extLst>
              <a:ext uri="{FF2B5EF4-FFF2-40B4-BE49-F238E27FC236}">
                <a16:creationId xmlns:a16="http://schemas.microsoft.com/office/drawing/2014/main" xmlns="" id="{77CF570B-BCF0-41A7-86F4-CB83BED0BDD1}"/>
              </a:ext>
            </a:extLst>
          </p:cNvPr>
          <p:cNvSpPr/>
          <p:nvPr/>
        </p:nvSpPr>
        <p:spPr>
          <a:xfrm>
            <a:off x="5549452" y="3143535"/>
            <a:ext cx="2880320" cy="1200329"/>
          </a:xfrm>
          <a:prstGeom prst="rect">
            <a:avLst/>
          </a:prstGeom>
        </p:spPr>
        <p:txBody>
          <a:bodyPr wrap="square">
            <a:spAutoFit/>
          </a:bodyPr>
          <a:lstStyle/>
          <a:p>
            <a:r>
              <a:rPr lang="en-GB" dirty="0"/>
              <a:t>You will need to consider all the choices and the possible consequences of each choice.</a:t>
            </a:r>
          </a:p>
        </p:txBody>
      </p:sp>
      <p:pic>
        <p:nvPicPr>
          <p:cNvPr id="8" name="Picture 7">
            <a:extLst>
              <a:ext uri="{FF2B5EF4-FFF2-40B4-BE49-F238E27FC236}">
                <a16:creationId xmlns:a16="http://schemas.microsoft.com/office/drawing/2014/main" xmlns="" id="{CA3CEA4A-954A-4A06-AC86-BFC62912C9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589" b="2465"/>
          <a:stretch/>
        </p:blipFill>
        <p:spPr>
          <a:xfrm>
            <a:off x="648067" y="3068960"/>
            <a:ext cx="4716021" cy="3133548"/>
          </a:xfrm>
          <a:prstGeom prst="rect">
            <a:avLst/>
          </a:prstGeom>
          <a:ln>
            <a:solidFill>
              <a:schemeClr val="tx1"/>
            </a:solidFill>
          </a:ln>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A2AEE8D6-516C-496A-B339-93AC28624C2C}"/>
              </a:ext>
            </a:extLst>
          </p:cNvPr>
          <p:cNvSpPr/>
          <p:nvPr/>
        </p:nvSpPr>
        <p:spPr>
          <a:xfrm>
            <a:off x="539552" y="2349996"/>
            <a:ext cx="6287863" cy="1096708"/>
          </a:xfrm>
          <a:prstGeom prst="rect">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A Happy Outcome</a:t>
            </a:r>
          </a:p>
        </p:txBody>
      </p:sp>
      <p:sp>
        <p:nvSpPr>
          <p:cNvPr id="3" name="Rectangle 2">
            <a:extLst>
              <a:ext uri="{FF2B5EF4-FFF2-40B4-BE49-F238E27FC236}">
                <a16:creationId xmlns:a16="http://schemas.microsoft.com/office/drawing/2014/main" xmlns="" id="{C1D7A170-2791-47D0-A783-7C5218151BA9}"/>
              </a:ext>
            </a:extLst>
          </p:cNvPr>
          <p:cNvSpPr/>
          <p:nvPr/>
        </p:nvSpPr>
        <p:spPr>
          <a:xfrm>
            <a:off x="755576" y="1588433"/>
            <a:ext cx="5544616" cy="646331"/>
          </a:xfrm>
          <a:prstGeom prst="rect">
            <a:avLst/>
          </a:prstGeom>
        </p:spPr>
        <p:txBody>
          <a:bodyPr wrap="square">
            <a:spAutoFit/>
          </a:bodyPr>
          <a:lstStyle/>
          <a:p>
            <a:r>
              <a:rPr lang="en-GB" dirty="0"/>
              <a:t>Ultimately, when we make a decision about our actions or behaviours, we want a happy outcome.</a:t>
            </a:r>
          </a:p>
        </p:txBody>
      </p:sp>
      <p:sp>
        <p:nvSpPr>
          <p:cNvPr id="4" name="Rectangle 3">
            <a:extLst>
              <a:ext uri="{FF2B5EF4-FFF2-40B4-BE49-F238E27FC236}">
                <a16:creationId xmlns:a16="http://schemas.microsoft.com/office/drawing/2014/main" xmlns="" id="{3B262D45-4815-4539-AD8E-6F3F254E43D8}"/>
              </a:ext>
            </a:extLst>
          </p:cNvPr>
          <p:cNvSpPr/>
          <p:nvPr/>
        </p:nvSpPr>
        <p:spPr>
          <a:xfrm>
            <a:off x="660401" y="2420888"/>
            <a:ext cx="5544616" cy="923330"/>
          </a:xfrm>
          <a:prstGeom prst="rect">
            <a:avLst/>
          </a:prstGeom>
        </p:spPr>
        <p:txBody>
          <a:bodyPr wrap="square">
            <a:spAutoFit/>
          </a:bodyPr>
          <a:lstStyle/>
          <a:p>
            <a:r>
              <a:rPr lang="en-GB" dirty="0">
                <a:solidFill>
                  <a:schemeClr val="bg1"/>
                </a:solidFill>
              </a:rPr>
              <a:t>Considering the impact of our decisions on ourselves and others can help us make good choices – choices that will lead to a positive outcome.</a:t>
            </a:r>
          </a:p>
        </p:txBody>
      </p:sp>
      <p:sp>
        <p:nvSpPr>
          <p:cNvPr id="5" name="Rectangle 4">
            <a:extLst>
              <a:ext uri="{FF2B5EF4-FFF2-40B4-BE49-F238E27FC236}">
                <a16:creationId xmlns:a16="http://schemas.microsoft.com/office/drawing/2014/main" xmlns="" id="{6C03A596-6C1F-41B1-A707-B4BD469003FD}"/>
              </a:ext>
            </a:extLst>
          </p:cNvPr>
          <p:cNvSpPr/>
          <p:nvPr/>
        </p:nvSpPr>
        <p:spPr>
          <a:xfrm>
            <a:off x="683568" y="3535848"/>
            <a:ext cx="5544616" cy="1477328"/>
          </a:xfrm>
          <a:prstGeom prst="rect">
            <a:avLst/>
          </a:prstGeom>
        </p:spPr>
        <p:txBody>
          <a:bodyPr wrap="square">
            <a:spAutoFit/>
          </a:bodyPr>
          <a:lstStyle/>
          <a:p>
            <a:r>
              <a:rPr lang="en-GB" dirty="0"/>
              <a:t>It is also important to remember, however, that making a not-so-good choice is OK, too. It’s how we learn. Seeing the impact of our decisions, whether good or bad, can help us make a good decision the next time we find ourselves in a similar situation.</a:t>
            </a:r>
          </a:p>
        </p:txBody>
      </p:sp>
      <p:pic>
        <p:nvPicPr>
          <p:cNvPr id="8" name="Picture 7">
            <a:extLst>
              <a:ext uri="{FF2B5EF4-FFF2-40B4-BE49-F238E27FC236}">
                <a16:creationId xmlns:a16="http://schemas.microsoft.com/office/drawing/2014/main" xmlns="" id="{63B45418-83AF-45F2-91AA-8ACE2014E9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2192640"/>
            <a:ext cx="3024336" cy="41918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right)">
                                      <p:cBhvr>
                                        <p:cTn id="16" dur="500"/>
                                        <p:tgtEl>
                                          <p:spTgt spid="9"/>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BCDAC5-4445-4B85-BD82-67941FD67347}"/>
              </a:ext>
            </a:extLst>
          </p:cNvPr>
          <p:cNvSpPr>
            <a:spLocks noGrp="1"/>
          </p:cNvSpPr>
          <p:nvPr>
            <p:ph type="title"/>
          </p:nvPr>
        </p:nvSpPr>
        <p:spPr/>
        <p:txBody>
          <a:bodyPr/>
          <a:lstStyle/>
          <a:p>
            <a:r>
              <a:rPr lang="en-GB" dirty="0"/>
              <a:t>A Happy Outcome</a:t>
            </a:r>
          </a:p>
        </p:txBody>
      </p:sp>
      <p:sp>
        <p:nvSpPr>
          <p:cNvPr id="3" name="Rectangle 2">
            <a:extLst>
              <a:ext uri="{FF2B5EF4-FFF2-40B4-BE49-F238E27FC236}">
                <a16:creationId xmlns:a16="http://schemas.microsoft.com/office/drawing/2014/main" xmlns="" id="{736D9707-68B7-4415-99F8-AA197AD2D161}"/>
              </a:ext>
            </a:extLst>
          </p:cNvPr>
          <p:cNvSpPr/>
          <p:nvPr/>
        </p:nvSpPr>
        <p:spPr>
          <a:xfrm>
            <a:off x="894827" y="1473201"/>
            <a:ext cx="7344816" cy="3139321"/>
          </a:xfrm>
          <a:prstGeom prst="rect">
            <a:avLst/>
          </a:prstGeom>
        </p:spPr>
        <p:txBody>
          <a:bodyPr wrap="square">
            <a:spAutoFit/>
          </a:bodyPr>
          <a:lstStyle/>
          <a:p>
            <a:r>
              <a:rPr lang="en-GB" dirty="0"/>
              <a:t>So, to get the best results when it comes to making good choices:</a:t>
            </a:r>
          </a:p>
          <a:p>
            <a:pPr marL="285750" indent="-285750">
              <a:buFont typeface="Arial" panose="020B0604020202020204" pitchFamily="34" charset="0"/>
              <a:buChar char="•"/>
            </a:pPr>
            <a:r>
              <a:rPr lang="en-GB" dirty="0"/>
              <a:t>Consider all the choices you have in the situation.</a:t>
            </a:r>
          </a:p>
          <a:p>
            <a:pPr marL="285750" indent="-285750">
              <a:buFont typeface="Arial" panose="020B0604020202020204" pitchFamily="34" charset="0"/>
              <a:buChar char="•"/>
            </a:pPr>
            <a:r>
              <a:rPr lang="en-GB" dirty="0"/>
              <a:t>Ask yourself if you have had to make this sort of decision before.</a:t>
            </a:r>
          </a:p>
          <a:p>
            <a:pPr marL="285750" indent="-285750">
              <a:buFont typeface="Arial" panose="020B0604020202020204" pitchFamily="34" charset="0"/>
              <a:buChar char="•"/>
            </a:pPr>
            <a:r>
              <a:rPr lang="en-GB" dirty="0"/>
              <a:t>Think through each option you have and what the likely consequences (impacts) would be on you and other people.</a:t>
            </a:r>
          </a:p>
          <a:p>
            <a:pPr marL="285750" indent="-285750">
              <a:buFont typeface="Arial" panose="020B0604020202020204" pitchFamily="34" charset="0"/>
              <a:buChar char="•"/>
            </a:pPr>
            <a:r>
              <a:rPr lang="en-GB" dirty="0"/>
              <a:t>Ask for help or advice with important or difficult decisions; others might have experience of the situation, or might have suggestions you had not thought of.</a:t>
            </a:r>
          </a:p>
          <a:p>
            <a:pPr marL="285750" indent="-285750">
              <a:buFont typeface="Arial" panose="020B0604020202020204" pitchFamily="34" charset="0"/>
              <a:buChar char="•"/>
            </a:pPr>
            <a:r>
              <a:rPr lang="en-GB" dirty="0"/>
              <a:t>Try not to regret decisions you make, even if they don’t have a positive outcome; learn from your mistake and use it to improve your decision-making skills in the future!</a:t>
            </a:r>
          </a:p>
        </p:txBody>
      </p:sp>
    </p:spTree>
    <p:extLst>
      <p:ext uri="{BB962C8B-B14F-4D97-AF65-F5344CB8AC3E}">
        <p14:creationId xmlns:p14="http://schemas.microsoft.com/office/powerpoint/2010/main" val="376842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4" name="Speech Bubble: Rectangle 3">
            <a:extLst>
              <a:ext uri="{FF2B5EF4-FFF2-40B4-BE49-F238E27FC236}">
                <a16:creationId xmlns:a16="http://schemas.microsoft.com/office/drawing/2014/main" xmlns="" id="{13B4C974-D474-4B6C-AEB3-BB634569DD99}"/>
              </a:ext>
            </a:extLst>
          </p:cNvPr>
          <p:cNvSpPr/>
          <p:nvPr/>
        </p:nvSpPr>
        <p:spPr>
          <a:xfrm>
            <a:off x="3206446" y="2442694"/>
            <a:ext cx="2869450" cy="792088"/>
          </a:xfrm>
          <a:prstGeom prst="wedgeRectCallout">
            <a:avLst>
              <a:gd name="adj1" fmla="val 55471"/>
              <a:gd name="adj2" fmla="val -28583"/>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peech Bubble: Rectangle 4">
            <a:extLst>
              <a:ext uri="{FF2B5EF4-FFF2-40B4-BE49-F238E27FC236}">
                <a16:creationId xmlns:a16="http://schemas.microsoft.com/office/drawing/2014/main" xmlns="" id="{E33BAE5A-6DB6-456D-8212-6463E8519DA4}"/>
              </a:ext>
            </a:extLst>
          </p:cNvPr>
          <p:cNvSpPr/>
          <p:nvPr/>
        </p:nvSpPr>
        <p:spPr>
          <a:xfrm>
            <a:off x="2195735" y="1577727"/>
            <a:ext cx="3880162" cy="792088"/>
          </a:xfrm>
          <a:prstGeom prst="wedgeRectCallout">
            <a:avLst>
              <a:gd name="adj1" fmla="val -53386"/>
              <a:gd name="adj2" fmla="val 29668"/>
            </a:avLst>
          </a:prstGeom>
          <a:solidFill>
            <a:srgbClr val="E652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xmlns="" id="{5ED542D9-8DF8-4829-A6E0-F3A465238C5E}"/>
              </a:ext>
            </a:extLst>
          </p:cNvPr>
          <p:cNvSpPr/>
          <p:nvPr/>
        </p:nvSpPr>
        <p:spPr>
          <a:xfrm>
            <a:off x="2195735" y="1650606"/>
            <a:ext cx="3880161" cy="646331"/>
          </a:xfrm>
          <a:prstGeom prst="rect">
            <a:avLst/>
          </a:prstGeom>
        </p:spPr>
        <p:txBody>
          <a:bodyPr wrap="square">
            <a:spAutoFit/>
          </a:bodyPr>
          <a:lstStyle/>
          <a:p>
            <a:pPr algn="ctr"/>
            <a:r>
              <a:rPr lang="en-GB" dirty="0">
                <a:solidFill>
                  <a:schemeClr val="bg1"/>
                </a:solidFill>
              </a:rPr>
              <a:t>What sorts of decisions and choices do we have to make in life?</a:t>
            </a:r>
          </a:p>
        </p:txBody>
      </p:sp>
      <p:sp>
        <p:nvSpPr>
          <p:cNvPr id="7" name="Rectangle 6">
            <a:extLst>
              <a:ext uri="{FF2B5EF4-FFF2-40B4-BE49-F238E27FC236}">
                <a16:creationId xmlns:a16="http://schemas.microsoft.com/office/drawing/2014/main" xmlns="" id="{585E4B4E-778B-497B-B8B5-46C70A829E92}"/>
              </a:ext>
            </a:extLst>
          </p:cNvPr>
          <p:cNvSpPr/>
          <p:nvPr/>
        </p:nvSpPr>
        <p:spPr>
          <a:xfrm>
            <a:off x="3206446" y="2515572"/>
            <a:ext cx="2869450" cy="646331"/>
          </a:xfrm>
          <a:prstGeom prst="rect">
            <a:avLst/>
          </a:prstGeom>
        </p:spPr>
        <p:txBody>
          <a:bodyPr wrap="square">
            <a:spAutoFit/>
          </a:bodyPr>
          <a:lstStyle/>
          <a:p>
            <a:pPr algn="ctr"/>
            <a:r>
              <a:rPr lang="en-GB" dirty="0">
                <a:solidFill>
                  <a:schemeClr val="bg1"/>
                </a:solidFill>
              </a:rPr>
              <a:t>How can making good choices make us happy?</a:t>
            </a:r>
          </a:p>
        </p:txBody>
      </p:sp>
      <p:pic>
        <p:nvPicPr>
          <p:cNvPr id="8" name="Picture 7">
            <a:extLst>
              <a:ext uri="{FF2B5EF4-FFF2-40B4-BE49-F238E27FC236}">
                <a16:creationId xmlns:a16="http://schemas.microsoft.com/office/drawing/2014/main" xmlns="" id="{BA0713DE-951B-4010-A631-AC947DACCD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8733" y="1054667"/>
            <a:ext cx="3029771" cy="5341996"/>
          </a:xfrm>
          <a:prstGeom prst="rect">
            <a:avLst/>
          </a:prstGeom>
        </p:spPr>
      </p:pic>
      <p:pic>
        <p:nvPicPr>
          <p:cNvPr id="9" name="Picture 8">
            <a:extLst>
              <a:ext uri="{FF2B5EF4-FFF2-40B4-BE49-F238E27FC236}">
                <a16:creationId xmlns:a16="http://schemas.microsoft.com/office/drawing/2014/main" xmlns="" id="{D07F8130-642B-4B47-9841-0B7D82332C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1161690"/>
            <a:ext cx="2538099" cy="5234973"/>
          </a:xfrm>
          <a:prstGeom prst="rect">
            <a:avLst/>
          </a:prstGeom>
        </p:spPr>
      </p:pic>
    </p:spTree>
    <p:extLst>
      <p:ext uri="{BB962C8B-B14F-4D97-AF65-F5344CB8AC3E}">
        <p14:creationId xmlns:p14="http://schemas.microsoft.com/office/powerpoint/2010/main" val="48220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500"/>
                            </p:stCondLst>
                            <p:childTnLst>
                              <p:par>
                                <p:cTn id="22" presetID="22" presetClass="entr" presetSubtype="2"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0" name="Content Placeholder 15">
            <a:extLst>
              <a:ext uri="{FF2B5EF4-FFF2-40B4-BE49-F238E27FC236}">
                <a16:creationId xmlns:a16="http://schemas.microsoft.com/office/drawing/2014/main" xmlns="" id="{BAE875AA-487F-4A64-9C14-7DD9F7A164D8}"/>
              </a:ext>
            </a:extLst>
          </p:cNvPr>
          <p:cNvSpPr>
            <a:spLocks noGrp="1"/>
          </p:cNvSpPr>
          <p:nvPr>
            <p:ph idx="1"/>
          </p:nvPr>
        </p:nvSpPr>
        <p:spPr>
          <a:xfrm>
            <a:off x="628650" y="1127760"/>
            <a:ext cx="7886700" cy="1409700"/>
          </a:xfrm>
        </p:spPr>
        <p:txBody>
          <a:bodyPr>
            <a:normAutofit/>
          </a:bodyPr>
          <a:lstStyle/>
          <a:p>
            <a:r>
              <a:rPr lang="en-GB" dirty="0"/>
              <a:t>I </a:t>
            </a:r>
            <a:r>
              <a:rPr lang="en-US" dirty="0"/>
              <a:t>understand the importance of making good choices.</a:t>
            </a:r>
            <a:r>
              <a:rPr lang="en-GB" dirty="0"/>
              <a:t> </a:t>
            </a:r>
          </a:p>
        </p:txBody>
      </p:sp>
      <p:sp>
        <p:nvSpPr>
          <p:cNvPr id="13" name="Content Placeholder 15">
            <a:extLst>
              <a:ext uri="{FF2B5EF4-FFF2-40B4-BE49-F238E27FC236}">
                <a16:creationId xmlns:a16="http://schemas.microsoft.com/office/drawing/2014/main" xmlns="" id="{BE1C283C-C252-4ACA-BAB1-FB6F6105ED2B}"/>
              </a:ext>
            </a:extLst>
          </p:cNvPr>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identify when a choice or decision needs to be made.</a:t>
            </a:r>
          </a:p>
          <a:p>
            <a:r>
              <a:rPr lang="en-GB" dirty="0">
                <a:latin typeface="+mn-lt"/>
              </a:rPr>
              <a:t>I can consider the consequences of different choices.</a:t>
            </a:r>
          </a:p>
          <a:p>
            <a:r>
              <a:rPr lang="en-GB" dirty="0">
                <a:latin typeface="+mn-lt"/>
              </a:rPr>
              <a:t>I understand what it means to make an ‘informed decision’.</a:t>
            </a:r>
          </a:p>
        </p:txBody>
      </p:sp>
    </p:spTree>
    <p:extLst>
      <p:ext uri="{BB962C8B-B14F-4D97-AF65-F5344CB8AC3E}">
        <p14:creationId xmlns:p14="http://schemas.microsoft.com/office/powerpoint/2010/main" val="565924925"/>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147</TotalTime>
  <Words>1426</Words>
  <Application>Microsoft Office PowerPoint</Application>
  <PresentationFormat>On-screen Show (4:3)</PresentationFormat>
  <Paragraphs>96</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Sassoon Infant Rg</vt:lpstr>
      <vt:lpstr>Twinkl</vt:lpstr>
      <vt:lpstr>Tuffy-TTF</vt:lpstr>
      <vt:lpstr>Office Theme</vt:lpstr>
      <vt:lpstr>PowerPoint Presentation</vt:lpstr>
      <vt:lpstr>PowerPoint Presentation</vt:lpstr>
      <vt:lpstr>The Big Questions</vt:lpstr>
      <vt:lpstr>PowerPoint Presentation</vt:lpstr>
      <vt:lpstr>Reconnecting</vt:lpstr>
      <vt:lpstr>Daily Decisions</vt:lpstr>
      <vt:lpstr>Daily Decisions</vt:lpstr>
      <vt:lpstr>Exploring</vt:lpstr>
      <vt:lpstr>Difficult Decisions</vt:lpstr>
      <vt:lpstr>Difficult Decisions</vt:lpstr>
      <vt:lpstr>Difficult Decisions</vt:lpstr>
      <vt:lpstr>Making an Informed Choice</vt:lpstr>
      <vt:lpstr>Making an Informed Choice</vt:lpstr>
      <vt:lpstr>Making an Informed Choice</vt:lpstr>
      <vt:lpstr>What Choices Do They Have?</vt:lpstr>
      <vt:lpstr>What Choices Do They Have?</vt:lpstr>
      <vt:lpstr>What Choices Do They Have?</vt:lpstr>
      <vt:lpstr>PowerPoint Presentation</vt:lpstr>
      <vt:lpstr>Consolidating</vt:lpstr>
      <vt:lpstr>Decision-Making Trees</vt:lpstr>
      <vt:lpstr>Reflecting</vt:lpstr>
      <vt:lpstr>A Happy Outcome</vt:lpstr>
      <vt:lpstr>A Happy Outcome</vt:lpstr>
      <vt:lpstr>The Big Questions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Andrea Wirth</cp:lastModifiedBy>
  <cp:revision>21</cp:revision>
  <dcterms:created xsi:type="dcterms:W3CDTF">2018-07-31T08:01:04Z</dcterms:created>
  <dcterms:modified xsi:type="dcterms:W3CDTF">2020-06-11T20:16:02Z</dcterms:modified>
</cp:coreProperties>
</file>