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54" d="100"/>
          <a:sy n="54" d="100"/>
        </p:scale>
        <p:origin x="2682" y="15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366317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342879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028566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856389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AE467F2-5FDD-4AB4-AB3E-4B85BA2390E1}" type="datetimeFigureOut">
              <a:rPr lang="en-GB" smtClean="0"/>
              <a:t>04/04/2022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218425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AE467F2-5FDD-4AB4-AB3E-4B85BA2390E1}" type="datetimeFigureOut">
              <a:rPr lang="en-GB" smtClean="0"/>
              <a:t>04/04/2022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92847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467F2-5FDD-4AB4-AB3E-4B85BA2390E1}" type="datetimeFigureOut">
              <a:rPr lang="en-GB" smtClean="0"/>
              <a:t>04/04/2022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205475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52562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985621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110112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46246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BAE467F2-5FDD-4AB4-AB3E-4B85BA2390E1}" type="datetimeFigureOut">
              <a:rPr lang="en-GB" smtClean="0"/>
              <a:t>04/04/2022</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E9BCBB61-22BC-4FDC-9E02-5D661D87C051}" type="slidenum">
              <a:rPr lang="en-GB" smtClean="0"/>
              <a:t>‹#›</a:t>
            </a:fld>
            <a:endParaRPr lang="en-GB"/>
          </a:p>
        </p:txBody>
      </p:sp>
    </p:spTree>
    <p:extLst>
      <p:ext uri="{BB962C8B-B14F-4D97-AF65-F5344CB8AC3E}">
        <p14:creationId xmlns:p14="http://schemas.microsoft.com/office/powerpoint/2010/main" val="1976015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 y="242887"/>
            <a:ext cx="6858000" cy="1046440"/>
          </a:xfrm>
          <a:prstGeom prst="rect">
            <a:avLst/>
          </a:prstGeom>
          <a:noFill/>
        </p:spPr>
        <p:txBody>
          <a:bodyPr wrap="square" rtlCol="0">
            <a:spAutoFit/>
          </a:bodyPr>
          <a:lstStyle/>
          <a:p>
            <a:pPr algn="ctr"/>
            <a:r>
              <a:rPr lang="en-GB" sz="6200" b="1" dirty="0"/>
              <a:t>The Times </a:t>
            </a:r>
            <a:endParaRPr lang="en-GB" sz="1050" b="1" dirty="0"/>
          </a:p>
        </p:txBody>
      </p:sp>
      <p:sp>
        <p:nvSpPr>
          <p:cNvPr id="6" name="TextBox 5"/>
          <p:cNvSpPr txBox="1"/>
          <p:nvPr/>
        </p:nvSpPr>
        <p:spPr>
          <a:xfrm>
            <a:off x="73615" y="1237265"/>
            <a:ext cx="6741367" cy="1200329"/>
          </a:xfrm>
          <a:prstGeom prst="rect">
            <a:avLst/>
          </a:prstGeom>
          <a:noFill/>
        </p:spPr>
        <p:txBody>
          <a:bodyPr wrap="square" rtlCol="0">
            <a:spAutoFit/>
          </a:bodyPr>
          <a:lstStyle/>
          <a:p>
            <a:pPr algn="ctr"/>
            <a:r>
              <a:rPr lang="en-GB" sz="3600" dirty="0">
                <a:cs typeface="Segoe UI Semibold" panose="020B0702040204020203" pitchFamily="34" charset="0"/>
              </a:rPr>
              <a:t>ORANG-UTAN ATTEMPTS  DESTRUCTIVE DEFENCE OF HOME</a:t>
            </a:r>
          </a:p>
        </p:txBody>
      </p:sp>
      <p:sp>
        <p:nvSpPr>
          <p:cNvPr id="7" name="TextBox 6"/>
          <p:cNvSpPr txBox="1"/>
          <p:nvPr/>
        </p:nvSpPr>
        <p:spPr>
          <a:xfrm>
            <a:off x="1" y="2411760"/>
            <a:ext cx="3429000" cy="369332"/>
          </a:xfrm>
          <a:prstGeom prst="rect">
            <a:avLst/>
          </a:prstGeom>
          <a:noFill/>
        </p:spPr>
        <p:txBody>
          <a:bodyPr wrap="square" rtlCol="0">
            <a:spAutoFit/>
          </a:bodyPr>
          <a:lstStyle/>
          <a:p>
            <a:endParaRPr lang="en-GB" dirty="0"/>
          </a:p>
        </p:txBody>
      </p:sp>
      <p:sp>
        <p:nvSpPr>
          <p:cNvPr id="10" name="TextBox 9"/>
          <p:cNvSpPr txBox="1"/>
          <p:nvPr/>
        </p:nvSpPr>
        <p:spPr>
          <a:xfrm>
            <a:off x="3644795" y="4364360"/>
            <a:ext cx="3216861" cy="3046988"/>
          </a:xfrm>
          <a:prstGeom prst="rect">
            <a:avLst/>
          </a:prstGeom>
          <a:noFill/>
        </p:spPr>
        <p:txBody>
          <a:bodyPr wrap="square" rtlCol="0">
            <a:spAutoFit/>
          </a:bodyPr>
          <a:lstStyle/>
          <a:p>
            <a:r>
              <a:rPr lang="en-GB" sz="1200" dirty="0"/>
              <a:t>The IARS and ‘Palm.co’ were interviewed and had very different opinions and answers to each other . The digger driver explained how he did not see or mean to hurt the orang-utan. But the IARS disagreed and said that this was a brutal and unforgivable attack on the poor thing. Then the representative of Palm.co said, “We’re doing what’s best”. Who’s side are you on?</a:t>
            </a:r>
          </a:p>
          <a:p>
            <a:endParaRPr lang="en-GB" sz="1200" dirty="0"/>
          </a:p>
          <a:p>
            <a:r>
              <a:rPr lang="en-GB" sz="1200" dirty="0"/>
              <a:t>After the world saw this incident, there were anguished comments on how this was unacceptable such as how the animals of our world should not be tampered with and “ In the future we should at least try not to hurt them.”</a:t>
            </a:r>
          </a:p>
          <a:p>
            <a:endParaRPr lang="en-GB" sz="1200" dirty="0"/>
          </a:p>
          <a:p>
            <a:r>
              <a:rPr lang="en-GB" sz="1200" dirty="0"/>
              <a:t>Reported By Annabelle</a:t>
            </a:r>
          </a:p>
        </p:txBody>
      </p:sp>
      <p:sp>
        <p:nvSpPr>
          <p:cNvPr id="2" name="AutoShape 2" descr="http://images4.fanpop.com/image/photos/21800000/Romeo-romeo-and-juliet-1968-21831976-477-571.jpg"/>
          <p:cNvSpPr>
            <a:spLocks noChangeAspect="1" noChangeArrowheads="1"/>
          </p:cNvSpPr>
          <p:nvPr/>
        </p:nvSpPr>
        <p:spPr bwMode="auto">
          <a:xfrm>
            <a:off x="155575" y="-21097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http://images4.fanpop.com/image/photos/21800000/Romeo-romeo-and-juliet-1968-21831976-477-571.jpg"/>
          <p:cNvSpPr>
            <a:spLocks noChangeAspect="1" noChangeArrowheads="1"/>
          </p:cNvSpPr>
          <p:nvPr/>
        </p:nvSpPr>
        <p:spPr bwMode="auto">
          <a:xfrm>
            <a:off x="307975" y="-19573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http://images4.fanpop.com/image/photos/21800000/Romeo-romeo-and-juliet-1968-21831976-477-571.jpg"/>
          <p:cNvSpPr>
            <a:spLocks noChangeAspect="1" noChangeArrowheads="1"/>
          </p:cNvSpPr>
          <p:nvPr/>
        </p:nvSpPr>
        <p:spPr bwMode="auto">
          <a:xfrm>
            <a:off x="460375" y="-18049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p:cNvSpPr txBox="1"/>
          <p:nvPr/>
        </p:nvSpPr>
        <p:spPr>
          <a:xfrm>
            <a:off x="0" y="0"/>
            <a:ext cx="6857999" cy="246221"/>
          </a:xfrm>
          <a:prstGeom prst="rect">
            <a:avLst/>
          </a:prstGeom>
          <a:noFill/>
        </p:spPr>
        <p:txBody>
          <a:bodyPr wrap="square" rtlCol="0">
            <a:spAutoFit/>
          </a:bodyPr>
          <a:lstStyle/>
          <a:p>
            <a:r>
              <a:rPr lang="en-GB" sz="1000" dirty="0"/>
              <a:t>Name: Annabelle                                                                                          Hot Write </a:t>
            </a:r>
            <a:endParaRPr lang="en-US" sz="1000" dirty="0"/>
          </a:p>
        </p:txBody>
      </p:sp>
      <p:pic>
        <p:nvPicPr>
          <p:cNvPr id="12" name="Picture 1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0523" y="2595563"/>
            <a:ext cx="2613268" cy="1616397"/>
          </a:xfrm>
          <a:prstGeom prst="rect">
            <a:avLst/>
          </a:prstGeom>
        </p:spPr>
      </p:pic>
      <p:sp>
        <p:nvSpPr>
          <p:cNvPr id="13" name="5-Point Star 12"/>
          <p:cNvSpPr/>
          <p:nvPr/>
        </p:nvSpPr>
        <p:spPr>
          <a:xfrm>
            <a:off x="6309775" y="201076"/>
            <a:ext cx="288032" cy="288032"/>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766C7969-E7C8-4100-92FF-FEC768A26F71}"/>
              </a:ext>
            </a:extLst>
          </p:cNvPr>
          <p:cNvSpPr txBox="1"/>
          <p:nvPr/>
        </p:nvSpPr>
        <p:spPr>
          <a:xfrm>
            <a:off x="143789" y="2637374"/>
            <a:ext cx="3357219" cy="5816977"/>
          </a:xfrm>
          <a:prstGeom prst="rect">
            <a:avLst/>
          </a:prstGeom>
          <a:noFill/>
        </p:spPr>
        <p:txBody>
          <a:bodyPr wrap="square" rtlCol="0">
            <a:spAutoFit/>
          </a:bodyPr>
          <a:lstStyle/>
          <a:p>
            <a:r>
              <a:rPr lang="en-GB" sz="1200" dirty="0"/>
              <a:t>At around 4pm, Sunday evening, the famous company ‘Palm.co’ were chopping down trees in a rainforest in Borneo (South East Asia) which is surrounded by Thailand, Malaysia and Indonesia. Right at that moment, some residents of this isolated road which they call ‘Rainforest Road’ found out what really happens behind those logos.</a:t>
            </a:r>
          </a:p>
          <a:p>
            <a:endParaRPr lang="en-GB" sz="1200" dirty="0"/>
          </a:p>
          <a:p>
            <a:r>
              <a:rPr lang="en-GB" sz="1200" dirty="0"/>
              <a:t>In the evening hours of last night, the diggers from this ‘caring’ company came to rampage though the beautiful rainforest animals call home. But just then, the residents of ‘Rainforest Road’ were taking a seemingly innocent walk by and immediately called the International Animal Rescue Service (IARS) because of what they saw. A poor orang-utan was helplessly defending its home from one of the smoking diggers sent from ‘Palm.co’. “How outrageous it was,” exclaimed one of the passers-by.			              </a:t>
            </a:r>
          </a:p>
          <a:p>
            <a:endParaRPr lang="en-GB" sz="1200" dirty="0"/>
          </a:p>
          <a:p>
            <a:r>
              <a:rPr lang="en-GB" sz="1200" dirty="0"/>
              <a:t>As soon as the ‘IARS’ arrived, someone pulled out their camera and started recording the scene but with one almighty swing from the digger, the orang-utan flew out of the tree. But did he give up? No! Even after he received a shot from the tranquillizer gun, he still fought for his home. David Attenborough even said something on the subject, “This proves my point of how this rare species of orang-utan is a great fighter but we can’t go and randomly destroy animal’s homes”.</a:t>
            </a:r>
          </a:p>
        </p:txBody>
      </p:sp>
    </p:spTree>
    <p:extLst>
      <p:ext uri="{BB962C8B-B14F-4D97-AF65-F5344CB8AC3E}">
        <p14:creationId xmlns:p14="http://schemas.microsoft.com/office/powerpoint/2010/main" val="3779425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51520"/>
            <a:ext cx="4149080" cy="954107"/>
          </a:xfrm>
          <a:prstGeom prst="rect">
            <a:avLst/>
          </a:prstGeom>
          <a:solidFill>
            <a:schemeClr val="bg2"/>
          </a:solidFill>
        </p:spPr>
        <p:txBody>
          <a:bodyPr wrap="square" rtlCol="0">
            <a:spAutoFit/>
          </a:bodyPr>
          <a:lstStyle/>
          <a:p>
            <a:r>
              <a:rPr lang="en-GB" sz="3200" b="1" dirty="0"/>
              <a:t>Headline</a:t>
            </a:r>
            <a:r>
              <a:rPr lang="en-GB" sz="2400" dirty="0"/>
              <a:t> – short, punchy, alliteration, play on words (pun)</a:t>
            </a:r>
          </a:p>
        </p:txBody>
      </p:sp>
      <p:sp>
        <p:nvSpPr>
          <p:cNvPr id="6" name="TextBox 5"/>
          <p:cNvSpPr txBox="1"/>
          <p:nvPr/>
        </p:nvSpPr>
        <p:spPr>
          <a:xfrm>
            <a:off x="16421" y="1358027"/>
            <a:ext cx="4149080" cy="954107"/>
          </a:xfrm>
          <a:prstGeom prst="rect">
            <a:avLst/>
          </a:prstGeom>
          <a:solidFill>
            <a:schemeClr val="bg2"/>
          </a:solidFill>
        </p:spPr>
        <p:txBody>
          <a:bodyPr wrap="square" rtlCol="0">
            <a:spAutoFit/>
          </a:bodyPr>
          <a:lstStyle/>
          <a:p>
            <a:r>
              <a:rPr lang="en-GB" sz="3200" b="1" dirty="0"/>
              <a:t>Quotes </a:t>
            </a:r>
            <a:r>
              <a:rPr lang="en-GB" sz="2400" dirty="0"/>
              <a:t>– reported or direct speech</a:t>
            </a:r>
          </a:p>
        </p:txBody>
      </p:sp>
      <p:sp>
        <p:nvSpPr>
          <p:cNvPr id="7" name="TextBox 6"/>
          <p:cNvSpPr txBox="1"/>
          <p:nvPr/>
        </p:nvSpPr>
        <p:spPr>
          <a:xfrm>
            <a:off x="-17835" y="2483767"/>
            <a:ext cx="4183335" cy="923330"/>
          </a:xfrm>
          <a:prstGeom prst="rect">
            <a:avLst/>
          </a:prstGeom>
          <a:solidFill>
            <a:schemeClr val="bg2"/>
          </a:solidFill>
        </p:spPr>
        <p:txBody>
          <a:bodyPr wrap="square" rtlCol="0">
            <a:spAutoFit/>
          </a:bodyPr>
          <a:lstStyle/>
          <a:p>
            <a:r>
              <a:rPr lang="en-GB" sz="3200" b="1" dirty="0"/>
              <a:t>Introductory statement </a:t>
            </a:r>
            <a:r>
              <a:rPr lang="en-GB" sz="2200" dirty="0"/>
              <a:t>– </a:t>
            </a:r>
            <a:r>
              <a:rPr lang="en-GB" sz="2200" dirty="0" err="1"/>
              <a:t>who,what,when,where,why,how</a:t>
            </a:r>
            <a:endParaRPr lang="en-GB" sz="2200" dirty="0"/>
          </a:p>
        </p:txBody>
      </p:sp>
      <p:sp>
        <p:nvSpPr>
          <p:cNvPr id="8" name="TextBox 7"/>
          <p:cNvSpPr txBox="1"/>
          <p:nvPr/>
        </p:nvSpPr>
        <p:spPr>
          <a:xfrm>
            <a:off x="-17835" y="3635895"/>
            <a:ext cx="4149080" cy="1077218"/>
          </a:xfrm>
          <a:prstGeom prst="rect">
            <a:avLst/>
          </a:prstGeom>
          <a:solidFill>
            <a:schemeClr val="bg2"/>
          </a:solidFill>
        </p:spPr>
        <p:txBody>
          <a:bodyPr wrap="square" rtlCol="0">
            <a:spAutoFit/>
          </a:bodyPr>
          <a:lstStyle/>
          <a:p>
            <a:r>
              <a:rPr lang="en-GB" sz="3200" b="1" dirty="0"/>
              <a:t>Facts </a:t>
            </a:r>
            <a:r>
              <a:rPr lang="en-GB" sz="2400" b="1" dirty="0"/>
              <a:t>(it is certain) </a:t>
            </a:r>
            <a:r>
              <a:rPr lang="en-GB" sz="3200" b="1" dirty="0"/>
              <a:t>and opinions </a:t>
            </a:r>
            <a:r>
              <a:rPr lang="en-GB" sz="2400" b="1" dirty="0"/>
              <a:t>(many believe)</a:t>
            </a:r>
            <a:endParaRPr lang="en-GB" sz="2400" dirty="0"/>
          </a:p>
        </p:txBody>
      </p:sp>
      <p:sp>
        <p:nvSpPr>
          <p:cNvPr id="9" name="TextBox 8"/>
          <p:cNvSpPr txBox="1"/>
          <p:nvPr/>
        </p:nvSpPr>
        <p:spPr>
          <a:xfrm>
            <a:off x="-708" y="5004047"/>
            <a:ext cx="4149080" cy="584775"/>
          </a:xfrm>
          <a:prstGeom prst="rect">
            <a:avLst/>
          </a:prstGeom>
          <a:solidFill>
            <a:schemeClr val="bg2"/>
          </a:solidFill>
        </p:spPr>
        <p:txBody>
          <a:bodyPr wrap="square" rtlCol="0">
            <a:spAutoFit/>
          </a:bodyPr>
          <a:lstStyle/>
          <a:p>
            <a:pPr algn="ctr"/>
            <a:r>
              <a:rPr lang="en-GB" sz="3200" b="1" dirty="0"/>
              <a:t>Formal tone</a:t>
            </a:r>
            <a:endParaRPr lang="en-GB" sz="2400" dirty="0"/>
          </a:p>
        </p:txBody>
      </p:sp>
      <p:sp>
        <p:nvSpPr>
          <p:cNvPr id="10" name="TextBox 9"/>
          <p:cNvSpPr txBox="1"/>
          <p:nvPr/>
        </p:nvSpPr>
        <p:spPr>
          <a:xfrm>
            <a:off x="16421" y="5823136"/>
            <a:ext cx="4149080" cy="584775"/>
          </a:xfrm>
          <a:prstGeom prst="rect">
            <a:avLst/>
          </a:prstGeom>
          <a:solidFill>
            <a:schemeClr val="bg2"/>
          </a:solidFill>
        </p:spPr>
        <p:txBody>
          <a:bodyPr wrap="square" rtlCol="0">
            <a:spAutoFit/>
          </a:bodyPr>
          <a:lstStyle/>
          <a:p>
            <a:pPr algn="ctr"/>
            <a:r>
              <a:rPr lang="en-GB" sz="3200" b="1" dirty="0"/>
              <a:t>Third Person</a:t>
            </a:r>
            <a:endParaRPr lang="en-GB" sz="2400" dirty="0"/>
          </a:p>
        </p:txBody>
      </p:sp>
      <p:sp>
        <p:nvSpPr>
          <p:cNvPr id="11" name="TextBox 10"/>
          <p:cNvSpPr txBox="1"/>
          <p:nvPr/>
        </p:nvSpPr>
        <p:spPr>
          <a:xfrm>
            <a:off x="-29642" y="6588224"/>
            <a:ext cx="4149080" cy="584775"/>
          </a:xfrm>
          <a:prstGeom prst="rect">
            <a:avLst/>
          </a:prstGeom>
          <a:solidFill>
            <a:schemeClr val="bg2"/>
          </a:solidFill>
        </p:spPr>
        <p:txBody>
          <a:bodyPr wrap="square" rtlCol="0">
            <a:spAutoFit/>
          </a:bodyPr>
          <a:lstStyle/>
          <a:p>
            <a:pPr algn="ctr"/>
            <a:r>
              <a:rPr lang="en-GB" sz="3200" b="1" dirty="0"/>
              <a:t>Chronological order</a:t>
            </a:r>
            <a:endParaRPr lang="en-GB" sz="2400" dirty="0"/>
          </a:p>
        </p:txBody>
      </p:sp>
      <p:sp>
        <p:nvSpPr>
          <p:cNvPr id="12" name="TextBox 11"/>
          <p:cNvSpPr txBox="1"/>
          <p:nvPr/>
        </p:nvSpPr>
        <p:spPr>
          <a:xfrm>
            <a:off x="-17835" y="7452320"/>
            <a:ext cx="4149080" cy="584775"/>
          </a:xfrm>
          <a:prstGeom prst="rect">
            <a:avLst/>
          </a:prstGeom>
          <a:solidFill>
            <a:schemeClr val="bg2"/>
          </a:solidFill>
        </p:spPr>
        <p:txBody>
          <a:bodyPr wrap="square" rtlCol="0">
            <a:spAutoFit/>
          </a:bodyPr>
          <a:lstStyle/>
          <a:p>
            <a:pPr algn="ctr"/>
            <a:r>
              <a:rPr lang="en-GB" sz="3200" b="1" dirty="0"/>
              <a:t>Mainly past tense</a:t>
            </a:r>
            <a:endParaRPr lang="en-GB" sz="2400" dirty="0"/>
          </a:p>
        </p:txBody>
      </p:sp>
      <p:sp>
        <p:nvSpPr>
          <p:cNvPr id="13" name="TextBox 12"/>
          <p:cNvSpPr txBox="1"/>
          <p:nvPr/>
        </p:nvSpPr>
        <p:spPr>
          <a:xfrm>
            <a:off x="-29642" y="8316416"/>
            <a:ext cx="4149080" cy="584775"/>
          </a:xfrm>
          <a:prstGeom prst="rect">
            <a:avLst/>
          </a:prstGeom>
          <a:solidFill>
            <a:schemeClr val="bg2"/>
          </a:solidFill>
        </p:spPr>
        <p:txBody>
          <a:bodyPr wrap="square" rtlCol="0">
            <a:spAutoFit/>
          </a:bodyPr>
          <a:lstStyle/>
          <a:p>
            <a:pPr algn="ctr"/>
            <a:r>
              <a:rPr lang="en-GB" sz="3200" b="1" dirty="0"/>
              <a:t>Conclusion</a:t>
            </a:r>
            <a:endParaRPr lang="en-GB" sz="2400" dirty="0"/>
          </a:p>
        </p:txBody>
      </p:sp>
    </p:spTree>
    <p:extLst>
      <p:ext uri="{BB962C8B-B14F-4D97-AF65-F5344CB8AC3E}">
        <p14:creationId xmlns:p14="http://schemas.microsoft.com/office/powerpoint/2010/main" val="1254900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524</TotalTime>
  <Words>455</Words>
  <Application>Microsoft Office PowerPoint</Application>
  <PresentationFormat>On-screen Show (4:3)</PresentationFormat>
  <Paragraphs>22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Segoe UI Semibold</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Wirth</dc:creator>
  <cp:lastModifiedBy>Andrea Wirth</cp:lastModifiedBy>
  <cp:revision>39</cp:revision>
  <cp:lastPrinted>2019-01-28T16:59:30Z</cp:lastPrinted>
  <dcterms:created xsi:type="dcterms:W3CDTF">2013-03-03T20:59:17Z</dcterms:created>
  <dcterms:modified xsi:type="dcterms:W3CDTF">2022-04-04T20:48:16Z</dcterms:modified>
</cp:coreProperties>
</file>