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71" r:id="rId4"/>
    <p:sldId id="261" r:id="rId5"/>
    <p:sldId id="259" r:id="rId6"/>
    <p:sldId id="263" r:id="rId7"/>
    <p:sldId id="264" r:id="rId8"/>
    <p:sldId id="265" r:id="rId9"/>
    <p:sldId id="266" r:id="rId10"/>
    <p:sldId id="267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1" d="100"/>
          <a:sy n="31" d="100"/>
        </p:scale>
        <p:origin x="-90" y="-8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52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16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30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0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40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527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16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13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447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4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2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Unit 12–Angles &amp; Shape – Parent Notes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579296" cy="5445224"/>
          </a:xfrm>
        </p:spPr>
        <p:txBody>
          <a:bodyPr>
            <a:noAutofit/>
          </a:bodyPr>
          <a:lstStyle/>
          <a:p>
            <a:r>
              <a:rPr lang="en-GB" sz="1800" dirty="0"/>
              <a:t>This unit explores the concept of right angles. Right </a:t>
            </a:r>
            <a:r>
              <a:rPr lang="en-GB" sz="1800" dirty="0" smtClean="0"/>
              <a:t>angles are </a:t>
            </a:r>
            <a:r>
              <a:rPr lang="en-GB" sz="1800" dirty="0"/>
              <a:t>linked to the concepts of parallel, perpendicular</a:t>
            </a:r>
            <a:r>
              <a:rPr lang="en-GB" sz="1800" dirty="0" smtClean="0"/>
              <a:t>, vertical </a:t>
            </a:r>
            <a:r>
              <a:rPr lang="en-GB" sz="1800" dirty="0"/>
              <a:t>and horizontal lines and are linked with the </a:t>
            </a:r>
            <a:r>
              <a:rPr lang="en-GB" sz="1800" dirty="0" smtClean="0"/>
              <a:t>angle properties </a:t>
            </a:r>
            <a:r>
              <a:rPr lang="en-GB" sz="1800" dirty="0"/>
              <a:t>of 2D shapes. </a:t>
            </a:r>
            <a:endParaRPr lang="en-GB" sz="1800" dirty="0" smtClean="0"/>
          </a:p>
          <a:p>
            <a:r>
              <a:rPr lang="en-GB" sz="1800" dirty="0" smtClean="0"/>
              <a:t>Vertical </a:t>
            </a:r>
            <a:r>
              <a:rPr lang="en-GB" sz="1800" dirty="0"/>
              <a:t>and horizontal lines </a:t>
            </a:r>
            <a:r>
              <a:rPr lang="en-GB" sz="1800" dirty="0" smtClean="0"/>
              <a:t>of symmetry </a:t>
            </a:r>
            <a:r>
              <a:rPr lang="en-GB" sz="1800" dirty="0"/>
              <a:t>are also explored and, </a:t>
            </a:r>
            <a:r>
              <a:rPr lang="en-GB" sz="1800" dirty="0" smtClean="0"/>
              <a:t>finally</a:t>
            </a:r>
            <a:r>
              <a:rPr lang="en-GB" sz="1800" dirty="0"/>
              <a:t>, children </a:t>
            </a:r>
            <a:r>
              <a:rPr lang="en-GB" sz="1800" dirty="0" smtClean="0"/>
              <a:t>describe and </a:t>
            </a:r>
            <a:r>
              <a:rPr lang="en-GB" sz="1800" dirty="0"/>
              <a:t>construct 3D shapes.</a:t>
            </a:r>
          </a:p>
          <a:p>
            <a:r>
              <a:rPr lang="en-GB" sz="1800" dirty="0"/>
              <a:t>Angles are introduced to children as a measure of a turn</a:t>
            </a:r>
            <a:r>
              <a:rPr lang="en-GB" sz="1800" dirty="0" smtClean="0"/>
              <a:t>, establishing </a:t>
            </a:r>
            <a:r>
              <a:rPr lang="en-GB" sz="1800" dirty="0"/>
              <a:t>that a right angle is a quarter turn, </a:t>
            </a:r>
            <a:r>
              <a:rPr lang="en-GB" sz="1800" dirty="0" smtClean="0"/>
              <a:t>two quarter </a:t>
            </a:r>
            <a:r>
              <a:rPr lang="en-GB" sz="1800" dirty="0"/>
              <a:t>turns make a half turn, three right angles make a</a:t>
            </a:r>
          </a:p>
          <a:p>
            <a:r>
              <a:rPr lang="en-GB" sz="1800" dirty="0"/>
              <a:t>three-quarter turn and four right angles make a full turn.</a:t>
            </a:r>
          </a:p>
          <a:p>
            <a:r>
              <a:rPr lang="en-GB" sz="1800" dirty="0"/>
              <a:t>Children will learn that angles less than a right angle </a:t>
            </a:r>
            <a:r>
              <a:rPr lang="en-GB" sz="1800" dirty="0" smtClean="0"/>
              <a:t>are called </a:t>
            </a:r>
            <a:r>
              <a:rPr lang="en-GB" sz="1800" dirty="0"/>
              <a:t>acute angles and angles greater than a right </a:t>
            </a:r>
            <a:r>
              <a:rPr lang="en-GB" sz="1800" dirty="0" smtClean="0"/>
              <a:t>angle (</a:t>
            </a:r>
            <a:r>
              <a:rPr lang="en-GB" sz="1800" dirty="0"/>
              <a:t>but less than two right angles) are called obtuse angles.</a:t>
            </a:r>
          </a:p>
          <a:p>
            <a:r>
              <a:rPr lang="en-GB" sz="1800" dirty="0"/>
              <a:t>Children will revise the names of 2D shapes. These </a:t>
            </a:r>
            <a:r>
              <a:rPr lang="en-GB" sz="1800" dirty="0" smtClean="0"/>
              <a:t>include triangles </a:t>
            </a:r>
            <a:r>
              <a:rPr lang="en-GB" sz="1800" dirty="0"/>
              <a:t>(right-angled and isosceles), quadrilaterals (square</a:t>
            </a:r>
            <a:r>
              <a:rPr lang="en-GB" sz="1800" dirty="0" smtClean="0"/>
              <a:t>, rectangle</a:t>
            </a:r>
            <a:r>
              <a:rPr lang="en-GB" sz="1800" dirty="0"/>
              <a:t>, rhombus, trapezium, parallelogram and kite</a:t>
            </a:r>
            <a:r>
              <a:rPr lang="en-GB" sz="1800" dirty="0" smtClean="0"/>
              <a:t>) pentagons</a:t>
            </a:r>
            <a:r>
              <a:rPr lang="en-GB" sz="1800" dirty="0"/>
              <a:t>, hexagons and octagons. </a:t>
            </a:r>
            <a:endParaRPr lang="en-GB" sz="1800" dirty="0" smtClean="0"/>
          </a:p>
          <a:p>
            <a:r>
              <a:rPr lang="en-GB" sz="1800" dirty="0" smtClean="0"/>
              <a:t>Children </a:t>
            </a:r>
            <a:r>
              <a:rPr lang="en-GB" sz="1800" dirty="0"/>
              <a:t>will revise </a:t>
            </a:r>
            <a:r>
              <a:rPr lang="en-GB" sz="1800" dirty="0" smtClean="0"/>
              <a:t>the names </a:t>
            </a:r>
            <a:r>
              <a:rPr lang="en-GB" sz="1800" dirty="0"/>
              <a:t>of 3D shapes: cube, cuboid, pyramid, prism, cylinder,</a:t>
            </a:r>
          </a:p>
          <a:p>
            <a:r>
              <a:rPr lang="en-GB" sz="1800" dirty="0"/>
              <a:t>sphere and cone. </a:t>
            </a:r>
            <a:endParaRPr lang="en-GB" sz="1800" dirty="0" smtClean="0"/>
          </a:p>
          <a:p>
            <a:r>
              <a:rPr lang="en-GB" sz="1800" dirty="0" smtClean="0"/>
              <a:t>This </a:t>
            </a:r>
            <a:r>
              <a:rPr lang="en-GB" sz="1800" dirty="0"/>
              <a:t>unit will provide an </a:t>
            </a:r>
            <a:r>
              <a:rPr lang="en-GB" sz="1800" dirty="0" smtClean="0"/>
              <a:t>important foundation </a:t>
            </a:r>
            <a:r>
              <a:rPr lang="en-GB" sz="1800" dirty="0"/>
              <a:t>for further development of the concept </a:t>
            </a:r>
            <a:r>
              <a:rPr lang="en-GB" sz="1800" dirty="0" smtClean="0"/>
              <a:t>of geometry </a:t>
            </a:r>
            <a:r>
              <a:rPr lang="en-GB" sz="1800" dirty="0"/>
              <a:t>in later years, such as measuring and </a:t>
            </a:r>
            <a:r>
              <a:rPr lang="en-GB" sz="1800" dirty="0" smtClean="0"/>
              <a:t>drawing angles accurately.  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6985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Check you’re happy with this vocabulary and these ideas before starting this unit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881063"/>
            <a:ext cx="8448675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235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6207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</a:t>
            </a:r>
            <a:r>
              <a:rPr lang="en-GB" dirty="0" smtClean="0"/>
              <a:t>08.06.20 </a:t>
            </a:r>
            <a:r>
              <a:rPr lang="en-GB" dirty="0" smtClean="0"/>
              <a:t>Overview </a:t>
            </a:r>
            <a:r>
              <a:rPr lang="en-GB" dirty="0" smtClean="0"/>
              <a:t>L6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8867775" cy="531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71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66"/>
            <a:ext cx="8229600" cy="1143000"/>
          </a:xfrm>
        </p:spPr>
        <p:txBody>
          <a:bodyPr/>
          <a:lstStyle/>
          <a:p>
            <a:r>
              <a:rPr lang="en-GB" dirty="0"/>
              <a:t>Monday </a:t>
            </a:r>
            <a:r>
              <a:rPr lang="en-GB" dirty="0" smtClean="0"/>
              <a:t> talk together then </a:t>
            </a:r>
            <a:r>
              <a:rPr lang="en-GB" dirty="0" smtClean="0"/>
              <a:t>pg86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" y="1052736"/>
            <a:ext cx="8734425" cy="569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58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3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</a:t>
            </a:r>
            <a:r>
              <a:rPr lang="en-GB" dirty="0" smtClean="0"/>
              <a:t>09.06.20 </a:t>
            </a:r>
            <a:r>
              <a:rPr lang="en-GB" dirty="0" smtClean="0"/>
              <a:t>Overview </a:t>
            </a:r>
            <a:r>
              <a:rPr lang="en-GB" dirty="0" smtClean="0"/>
              <a:t>L7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64" y="1124744"/>
            <a:ext cx="88963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89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10112"/>
            <a:ext cx="8696325" cy="567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r>
              <a:rPr lang="en-GB" dirty="0" smtClean="0"/>
              <a:t>10</a:t>
            </a:r>
            <a:r>
              <a:rPr lang="en-GB" dirty="0" smtClean="0"/>
              <a:t>.06.20 </a:t>
            </a:r>
            <a:r>
              <a:rPr lang="en-GB" dirty="0" smtClean="0"/>
              <a:t>Overview </a:t>
            </a:r>
            <a:r>
              <a:rPr lang="en-GB" dirty="0" smtClean="0"/>
              <a:t>L8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800100"/>
            <a:ext cx="8791575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talk together then page </a:t>
            </a:r>
            <a:r>
              <a:rPr lang="en-GB" dirty="0" smtClean="0"/>
              <a:t>92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836712"/>
            <a:ext cx="8743950" cy="566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Thursday </a:t>
            </a:r>
            <a:r>
              <a:rPr lang="en-GB" dirty="0" smtClean="0"/>
              <a:t>11</a:t>
            </a:r>
            <a:r>
              <a:rPr lang="en-GB" dirty="0" smtClean="0"/>
              <a:t>.06.20 </a:t>
            </a:r>
            <a:r>
              <a:rPr lang="en-GB" dirty="0" smtClean="0"/>
              <a:t>Overview </a:t>
            </a:r>
            <a:r>
              <a:rPr lang="en-GB" dirty="0" smtClean="0"/>
              <a:t>L9 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1196752"/>
            <a:ext cx="8734425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95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4" y="1124744"/>
            <a:ext cx="8715375" cy="56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1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Friday </a:t>
            </a:r>
            <a:r>
              <a:rPr lang="en-GB" dirty="0" smtClean="0"/>
              <a:t>12</a:t>
            </a:r>
            <a:r>
              <a:rPr lang="en-GB" dirty="0" smtClean="0"/>
              <a:t>.06.20 Overview – end of unit 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52736"/>
            <a:ext cx="885825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271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Treasure Hunt -  optional extra activity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2565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accent5">
                    <a:lumMod val="75000"/>
                  </a:schemeClr>
                </a:solidFill>
              </a:rPr>
              <a:t>In your garden, or a walk around your neighbourhood, can you identify and sketch each item: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 pair of horizontal lines?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 vertical line?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An object with 4 right angles?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 pentagon (extra point for this one !)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 cube?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An object with a line of symmetry?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An object with two lines of symmetry? (extra point)</a:t>
            </a:r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A sphere?</a:t>
            </a:r>
          </a:p>
          <a:p>
            <a:pPr marL="0" indent="0">
              <a:buNone/>
            </a:pPr>
            <a:r>
              <a:rPr lang="en-GB" dirty="0" smtClean="0"/>
              <a:t>How many did you find? There were ten points available.  What questions could you ask in your own shape hunt?  </a:t>
            </a:r>
          </a:p>
        </p:txBody>
      </p:sp>
      <p:pic>
        <p:nvPicPr>
          <p:cNvPr id="10242" name="Picture 2" descr="C:\Users\m.dodds\AppData\Local\Microsoft\Windows\INetCache\IE\XVR6MOX8\4691623398_3ba002dfb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16832"/>
            <a:ext cx="2225447" cy="228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73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389</Words>
  <Application>Microsoft Office PowerPoint</Application>
  <PresentationFormat>On-screen Show (4:3)</PresentationFormat>
  <Paragraphs>31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1_Office Theme</vt:lpstr>
      <vt:lpstr>Unit 12–Angles &amp; Shape – Parent Notes </vt:lpstr>
      <vt:lpstr>PowerPoint Presentation</vt:lpstr>
      <vt:lpstr>Monday 08.06.20 Overview L6</vt:lpstr>
      <vt:lpstr>Monday  talk together then pg86</vt:lpstr>
      <vt:lpstr>Tuesday 09.06.20 Overview L7</vt:lpstr>
      <vt:lpstr>Tuesday Talk together then pg 89</vt:lpstr>
      <vt:lpstr>Wednesday 10.06.20 Overview L8</vt:lpstr>
      <vt:lpstr>Wednesday talk together then page 92</vt:lpstr>
      <vt:lpstr>Thursday 11.06.20 Overview L9 </vt:lpstr>
      <vt:lpstr>Thursday  talk together then pg 95 </vt:lpstr>
      <vt:lpstr>Friday 12.06.20 Overview – end of unit </vt:lpstr>
      <vt:lpstr>Treasure Hunt -  optional extra activity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Mark Dodds</cp:lastModifiedBy>
  <cp:revision>16</cp:revision>
  <dcterms:created xsi:type="dcterms:W3CDTF">2020-05-12T08:32:08Z</dcterms:created>
  <dcterms:modified xsi:type="dcterms:W3CDTF">2020-06-05T08:42:44Z</dcterms:modified>
</cp:coreProperties>
</file>