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75" r:id="rId2"/>
    <p:sldId id="276" r:id="rId3"/>
    <p:sldId id="278" r:id="rId4"/>
    <p:sldId id="279" r:id="rId5"/>
    <p:sldId id="282" r:id="rId6"/>
    <p:sldId id="288" r:id="rId7"/>
    <p:sldId id="284" r:id="rId8"/>
    <p:sldId id="287" r:id="rId9"/>
    <p:sldId id="277" r:id="rId10"/>
    <p:sldId id="286" r:id="rId11"/>
  </p:sldIdLst>
  <p:sldSz cx="9144000" cy="6858000" type="screen4x3"/>
  <p:notesSz cx="6858000" cy="9144000"/>
  <p:embeddedFontLst>
    <p:embeddedFont>
      <p:font typeface="Twinkl" pitchFamily="2" charset="0"/>
      <p:regular r:id="rId14"/>
      <p:bold r:id="rId15"/>
    </p:embeddedFont>
    <p:embeddedFont>
      <p:font typeface="Calibri" panose="020F0502020204030204" pitchFamily="34" charset="0"/>
      <p:regular r:id="rId16"/>
      <p:bold r:id="rId17"/>
      <p:italic r:id="rId18"/>
      <p:boldItalic r:id="rId19"/>
    </p:embeddedFont>
    <p:embeddedFont>
      <p:font typeface="Tuffy-TTF" panose="020B0603060100000000" pitchFamily="34" charset="0"/>
      <p:regular r:id="rId20"/>
      <p:bold r:id="rId21"/>
      <p:italic r:id="rId22"/>
      <p:boldItalic r:id="rId23"/>
    </p:embeddedFont>
    <p:embeddedFont>
      <p:font typeface="Tuffy" panose="020B0603060100000000" pitchFamily="34" charset="0"/>
      <p:regular r:id="rId24"/>
      <p:bold r:id="rId25"/>
      <p:italic r:id="rId26"/>
      <p:bold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guide id="12" orient="horz" pos="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AC3"/>
    <a:srgbClr val="00529C"/>
    <a:srgbClr val="4EB2E5"/>
    <a:srgbClr val="C7E8FD"/>
    <a:srgbClr val="072F54"/>
    <a:srgbClr val="FFE76D"/>
    <a:srgbClr val="003464"/>
    <a:srgbClr val="004382"/>
    <a:srgbClr val="92D050"/>
    <a:srgbClr val="0345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116" d="100"/>
          <a:sy n="116" d="100"/>
        </p:scale>
        <p:origin x="888" y="108"/>
      </p:cViewPr>
      <p:guideLst>
        <p:guide orient="horz" pos="2160"/>
        <p:guide pos="2880"/>
        <p:guide pos="340"/>
        <p:guide orient="horz" pos="3952"/>
        <p:guide pos="5420"/>
        <p:guide orient="horz" pos="346"/>
        <p:guide pos="476"/>
        <p:guide orient="horz" pos="504"/>
        <p:guide orient="horz" pos="3838"/>
        <p:guide pos="5284"/>
        <p:guide orient="horz" pos="840"/>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06/05/2019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06/05/2019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xmlns="" id="{C8531E03-92D5-41A7-8439-204F1518441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726D6118-7BCC-4BB7-A819-6DEAC688093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DC8CC72F-D829-48FF-8C12-398700A23B6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F3807997-02B5-472A-BFA7-7424D005AFC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8.png"/><Relationship Id="rId11" Type="http://schemas.openxmlformats.org/officeDocument/2006/relationships/image" Target="../media/image19.png"/><Relationship Id="rId5" Type="http://schemas.openxmlformats.org/officeDocument/2006/relationships/image" Target="../media/image14.png"/><Relationship Id="rId10" Type="http://schemas.openxmlformats.org/officeDocument/2006/relationships/image" Target="../media/image18.png"/><Relationship Id="rId4" Type="http://schemas.openxmlformats.org/officeDocument/2006/relationships/image" Target="../media/image13.png"/><Relationship Id="rId9"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23.png"/><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25.png"/><Relationship Id="rId7" Type="http://schemas.openxmlformats.org/officeDocument/2006/relationships/image" Target="../media/image26.png"/><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 Id="rId9" Type="http://schemas.openxmlformats.org/officeDocument/2006/relationships/image" Target="../media/image27.png"/></Relationships>
</file>

<file path=ppt/slides/_rels/slide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3.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 Id="rId9" Type="http://schemas.openxmlformats.org/officeDocument/2006/relationships/image" Target="../media/image37.png"/></Relationships>
</file>

<file path=ppt/slides/_rels/slide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s://www.twinkl.co.uk/resources/planit-maths-primary-teaching-resources-year-5/planit-maths-primary-teaching-resources-year-5-geometry---properties-of-shape/planit-maths-primary-teaching-resources-year-5-geometry---properties-of-shape-identify-angles-at-a-point-on-a-straight-line-and-half-a-turn" TargetMode="External"/><Relationship Id="rId1" Type="http://schemas.openxmlformats.org/officeDocument/2006/relationships/slideLayout" Target="../slideLayouts/slideLayout4.xml"/><Relationship Id="rId5" Type="http://schemas.openxmlformats.org/officeDocument/2006/relationships/image" Target="../media/image40.jpg"/><Relationship Id="rId4" Type="http://schemas.openxmlformats.org/officeDocument/2006/relationships/image" Target="../media/image39.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xmlns=""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xmlns=""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xmlns=""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xmlns=""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xmlns=""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xmlns=""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xmlns=""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xmlns=""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National Curriculum Objective</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Identify angles at a point on a straight line and ½ a turn (total 180°).</a:t>
            </a:r>
          </a:p>
        </p:txBody>
      </p:sp>
    </p:spTree>
    <p:extLst>
      <p:ext uri="{BB962C8B-B14F-4D97-AF65-F5344CB8AC3E}">
        <p14:creationId xmlns:p14="http://schemas.microsoft.com/office/powerpoint/2010/main" val="36439351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 name="Group 98">
            <a:extLst>
              <a:ext uri="{FF2B5EF4-FFF2-40B4-BE49-F238E27FC236}">
                <a16:creationId xmlns:a16="http://schemas.microsoft.com/office/drawing/2014/main" xmlns="" id="{4B8E28E4-F818-4BE6-ADF4-5CE61CB41C1C}"/>
              </a:ext>
            </a:extLst>
          </p:cNvPr>
          <p:cNvGrpSpPr/>
          <p:nvPr/>
        </p:nvGrpSpPr>
        <p:grpSpPr>
          <a:xfrm>
            <a:off x="755650" y="1329992"/>
            <a:ext cx="7632700" cy="4762832"/>
            <a:chOff x="755650" y="1329992"/>
            <a:chExt cx="7632700" cy="4762832"/>
          </a:xfrm>
        </p:grpSpPr>
        <p:pic>
          <p:nvPicPr>
            <p:cNvPr id="6" name="Picture 5">
              <a:extLst>
                <a:ext uri="{FF2B5EF4-FFF2-40B4-BE49-F238E27FC236}">
                  <a16:creationId xmlns:a16="http://schemas.microsoft.com/office/drawing/2014/main" xmlns="" id="{F5017B89-5DC2-4AE6-A5C5-4CAF21E2006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61174"/>
            <a:stretch/>
          </p:blipFill>
          <p:spPr>
            <a:xfrm>
              <a:off x="755650" y="1333500"/>
              <a:ext cx="7632700" cy="2095500"/>
            </a:xfrm>
            <a:prstGeom prst="rect">
              <a:avLst/>
            </a:prstGeom>
          </p:spPr>
        </p:pic>
        <p:pic>
          <p:nvPicPr>
            <p:cNvPr id="13" name="Picture 12">
              <a:extLst>
                <a:ext uri="{FF2B5EF4-FFF2-40B4-BE49-F238E27FC236}">
                  <a16:creationId xmlns:a16="http://schemas.microsoft.com/office/drawing/2014/main" xmlns="" id="{071F612F-BD77-4FE1-A7DE-6C64B4728F4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0598"/>
            <a:stretch/>
          </p:blipFill>
          <p:spPr>
            <a:xfrm>
              <a:off x="2013470" y="1331769"/>
              <a:ext cx="6374878" cy="4761055"/>
            </a:xfrm>
            <a:prstGeom prst="rect">
              <a:avLst/>
            </a:prstGeom>
          </p:spPr>
        </p:pic>
        <p:pic>
          <p:nvPicPr>
            <p:cNvPr id="10" name="Picture 9">
              <a:extLst>
                <a:ext uri="{FF2B5EF4-FFF2-40B4-BE49-F238E27FC236}">
                  <a16:creationId xmlns:a16="http://schemas.microsoft.com/office/drawing/2014/main" xmlns="" id="{8CA8F91D-4215-4794-BB29-31D904A69CB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61109"/>
            <a:stretch/>
          </p:blipFill>
          <p:spPr>
            <a:xfrm>
              <a:off x="755650" y="1329992"/>
              <a:ext cx="7632697" cy="2099008"/>
            </a:xfrm>
            <a:prstGeom prst="rect">
              <a:avLst/>
            </a:prstGeom>
          </p:spPr>
        </p:pic>
        <p:pic>
          <p:nvPicPr>
            <p:cNvPr id="19" name="Picture 18">
              <a:extLst>
                <a:ext uri="{FF2B5EF4-FFF2-40B4-BE49-F238E27FC236}">
                  <a16:creationId xmlns:a16="http://schemas.microsoft.com/office/drawing/2014/main" xmlns="" id="{6FCA6B1C-AD5D-4D5D-B765-60480F29E4A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11818"/>
            <a:stretch/>
          </p:blipFill>
          <p:spPr>
            <a:xfrm>
              <a:off x="755650" y="1333500"/>
              <a:ext cx="7632700" cy="4759324"/>
            </a:xfrm>
            <a:prstGeom prst="rect">
              <a:avLst/>
            </a:prstGeom>
          </p:spPr>
        </p:pic>
      </p:grpSp>
      <p:sp>
        <p:nvSpPr>
          <p:cNvPr id="97" name="Rectangle 96"/>
          <p:cNvSpPr/>
          <p:nvPr/>
        </p:nvSpPr>
        <p:spPr>
          <a:xfrm>
            <a:off x="4304081"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5" y="702863"/>
            <a:ext cx="3846861"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Calculating Angles on a Straight Line</a:t>
            </a:r>
            <a:endParaRPr lang="en-GB" sz="1600" b="1" dirty="0">
              <a:solidFill>
                <a:schemeClr val="bg1"/>
              </a:solidFill>
            </a:endParaRPr>
          </a:p>
        </p:txBody>
      </p:sp>
      <p:cxnSp>
        <p:nvCxnSpPr>
          <p:cNvPr id="103" name="Straight Connector 102"/>
          <p:cNvCxnSpPr/>
          <p:nvPr/>
        </p:nvCxnSpPr>
        <p:spPr>
          <a:xfrm>
            <a:off x="4298258" y="682501"/>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xmlns="" id="{A93ECF2F-B788-479A-AE8C-27CD09F39D78}"/>
              </a:ext>
            </a:extLst>
          </p:cNvPr>
          <p:cNvGrpSpPr/>
          <p:nvPr/>
        </p:nvGrpSpPr>
        <p:grpSpPr>
          <a:xfrm>
            <a:off x="1367855" y="2196606"/>
            <a:ext cx="7020495" cy="3896219"/>
            <a:chOff x="1367855" y="2196606"/>
            <a:chExt cx="7020495" cy="3896219"/>
          </a:xfrm>
        </p:grpSpPr>
        <p:pic>
          <p:nvPicPr>
            <p:cNvPr id="8" name="Picture 7">
              <a:extLst>
                <a:ext uri="{FF2B5EF4-FFF2-40B4-BE49-F238E27FC236}">
                  <a16:creationId xmlns:a16="http://schemas.microsoft.com/office/drawing/2014/main" xmlns="" id="{0692B75A-597C-49B1-8E9C-11C84E634774}"/>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744" b="884"/>
            <a:stretch/>
          </p:blipFill>
          <p:spPr>
            <a:xfrm flipH="1">
              <a:off x="4495696" y="3033023"/>
              <a:ext cx="3892654" cy="3059802"/>
            </a:xfrm>
            <a:prstGeom prst="rect">
              <a:avLst/>
            </a:prstGeom>
          </p:spPr>
        </p:pic>
        <p:pic>
          <p:nvPicPr>
            <p:cNvPr id="9" name="Picture 8">
              <a:extLst>
                <a:ext uri="{FF2B5EF4-FFF2-40B4-BE49-F238E27FC236}">
                  <a16:creationId xmlns:a16="http://schemas.microsoft.com/office/drawing/2014/main" xmlns="" id="{B7CC167D-AA74-47CB-91B6-6B47474344AB}"/>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6601" b="-275"/>
            <a:stretch/>
          </p:blipFill>
          <p:spPr>
            <a:xfrm rot="5400000">
              <a:off x="2482720" y="1081741"/>
              <a:ext cx="3896219" cy="6125950"/>
            </a:xfrm>
            <a:prstGeom prst="rect">
              <a:avLst/>
            </a:prstGeom>
          </p:spPr>
        </p:pic>
        <p:pic>
          <p:nvPicPr>
            <p:cNvPr id="12" name="Picture 11">
              <a:extLst>
                <a:ext uri="{FF2B5EF4-FFF2-40B4-BE49-F238E27FC236}">
                  <a16:creationId xmlns:a16="http://schemas.microsoft.com/office/drawing/2014/main" xmlns="" id="{C4D5C275-1688-43AB-91DE-E86254C47A9B}"/>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745" r="62141" b="72180"/>
            <a:stretch/>
          </p:blipFill>
          <p:spPr>
            <a:xfrm flipH="1">
              <a:off x="6932788" y="3033023"/>
              <a:ext cx="1455562" cy="858839"/>
            </a:xfrm>
            <a:prstGeom prst="rect">
              <a:avLst/>
            </a:prstGeom>
          </p:spPr>
        </p:pic>
      </p:grpSp>
      <p:sp>
        <p:nvSpPr>
          <p:cNvPr id="2" name="Rectangle 1">
            <a:extLst>
              <a:ext uri="{FF2B5EF4-FFF2-40B4-BE49-F238E27FC236}">
                <a16:creationId xmlns:a16="http://schemas.microsoft.com/office/drawing/2014/main" xmlns="" id="{BFAA6AE4-0767-4C5F-86B9-BA992999961A}"/>
              </a:ext>
            </a:extLst>
          </p:cNvPr>
          <p:cNvSpPr/>
          <p:nvPr/>
        </p:nvSpPr>
        <p:spPr>
          <a:xfrm>
            <a:off x="2206466" y="2848356"/>
            <a:ext cx="3975768" cy="369332"/>
          </a:xfrm>
          <a:prstGeom prst="rect">
            <a:avLst/>
          </a:prstGeom>
        </p:spPr>
        <p:txBody>
          <a:bodyPr wrap="none">
            <a:spAutoFit/>
          </a:bodyPr>
          <a:lstStyle/>
          <a:p>
            <a:r>
              <a:rPr lang="en-GB" kern="0" dirty="0"/>
              <a:t>How many degrees in a right angle? </a:t>
            </a:r>
            <a:endParaRPr lang="en-US" dirty="0"/>
          </a:p>
        </p:txBody>
      </p:sp>
      <p:sp>
        <p:nvSpPr>
          <p:cNvPr id="14" name="Rectangle 13">
            <a:extLst>
              <a:ext uri="{FF2B5EF4-FFF2-40B4-BE49-F238E27FC236}">
                <a16:creationId xmlns:a16="http://schemas.microsoft.com/office/drawing/2014/main" xmlns="" id="{B7521BF6-6974-455B-B388-8E7FF9ADB981}"/>
              </a:ext>
            </a:extLst>
          </p:cNvPr>
          <p:cNvSpPr/>
          <p:nvPr/>
        </p:nvSpPr>
        <p:spPr>
          <a:xfrm>
            <a:off x="2206466" y="3508431"/>
            <a:ext cx="3725700" cy="369332"/>
          </a:xfrm>
          <a:prstGeom prst="rect">
            <a:avLst/>
          </a:prstGeom>
        </p:spPr>
        <p:txBody>
          <a:bodyPr wrap="none">
            <a:spAutoFit/>
          </a:bodyPr>
          <a:lstStyle/>
          <a:p>
            <a:r>
              <a:rPr lang="en-GB" kern="0" dirty="0"/>
              <a:t>How many degrees is half a turn? </a:t>
            </a:r>
            <a:endParaRPr lang="en-US" dirty="0"/>
          </a:p>
        </p:txBody>
      </p:sp>
      <p:sp>
        <p:nvSpPr>
          <p:cNvPr id="15" name="Rectangle 14">
            <a:extLst>
              <a:ext uri="{FF2B5EF4-FFF2-40B4-BE49-F238E27FC236}">
                <a16:creationId xmlns:a16="http://schemas.microsoft.com/office/drawing/2014/main" xmlns="" id="{7CEAD104-AD76-4872-84BF-A15E78820AB0}"/>
              </a:ext>
            </a:extLst>
          </p:cNvPr>
          <p:cNvSpPr/>
          <p:nvPr/>
        </p:nvSpPr>
        <p:spPr>
          <a:xfrm>
            <a:off x="2206466" y="4168507"/>
            <a:ext cx="3475631" cy="646331"/>
          </a:xfrm>
          <a:prstGeom prst="rect">
            <a:avLst/>
          </a:prstGeom>
        </p:spPr>
        <p:txBody>
          <a:bodyPr wrap="none">
            <a:spAutoFit/>
          </a:bodyPr>
          <a:lstStyle/>
          <a:p>
            <a:r>
              <a:rPr lang="en-GB" kern="0" dirty="0"/>
              <a:t>How many right angles make a </a:t>
            </a:r>
            <a:br>
              <a:rPr lang="en-GB" kern="0" dirty="0"/>
            </a:br>
            <a:r>
              <a:rPr lang="en-GB" kern="0" dirty="0"/>
              <a:t>straight line? </a:t>
            </a:r>
            <a:endParaRPr lang="en-US" dirty="0"/>
          </a:p>
        </p:txBody>
      </p:sp>
      <p:pic>
        <p:nvPicPr>
          <p:cNvPr id="11" name="Picture 10">
            <a:extLst>
              <a:ext uri="{FF2B5EF4-FFF2-40B4-BE49-F238E27FC236}">
                <a16:creationId xmlns:a16="http://schemas.microsoft.com/office/drawing/2014/main" xmlns="" id="{0DC7F004-2CEE-4709-8E8E-5FA77B077998}"/>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1" r="52832"/>
          <a:stretch/>
        </p:blipFill>
        <p:spPr>
          <a:xfrm flipH="1">
            <a:off x="755650" y="2196604"/>
            <a:ext cx="1450816" cy="2567421"/>
          </a:xfrm>
          <a:prstGeom prst="rect">
            <a:avLst/>
          </a:prstGeom>
        </p:spPr>
      </p:pic>
      <p:sp>
        <p:nvSpPr>
          <p:cNvPr id="20" name="Arrow: Chevron 19">
            <a:extLst>
              <a:ext uri="{FF2B5EF4-FFF2-40B4-BE49-F238E27FC236}">
                <a16:creationId xmlns:a16="http://schemas.microsoft.com/office/drawing/2014/main" xmlns="" id="{27612709-B5BE-4289-A443-5DDACACBE557}"/>
              </a:ext>
            </a:extLst>
          </p:cNvPr>
          <p:cNvSpPr/>
          <p:nvPr/>
        </p:nvSpPr>
        <p:spPr>
          <a:xfrm flipH="1">
            <a:off x="6034550" y="2848356"/>
            <a:ext cx="2209809" cy="744080"/>
          </a:xfrm>
          <a:prstGeom prst="chevron">
            <a:avLst/>
          </a:prstGeom>
          <a:solidFill>
            <a:schemeClr val="tx1">
              <a:alpha val="2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21" name="Group 20">
            <a:extLst>
              <a:ext uri="{FF2B5EF4-FFF2-40B4-BE49-F238E27FC236}">
                <a16:creationId xmlns:a16="http://schemas.microsoft.com/office/drawing/2014/main" xmlns="" id="{846234ED-8CB8-40F7-B605-41F92A3A2467}"/>
              </a:ext>
            </a:extLst>
          </p:cNvPr>
          <p:cNvGrpSpPr/>
          <p:nvPr/>
        </p:nvGrpSpPr>
        <p:grpSpPr>
          <a:xfrm>
            <a:off x="6034744" y="2673091"/>
            <a:ext cx="2209809" cy="744080"/>
            <a:chOff x="1675707" y="313388"/>
            <a:chExt cx="1860200" cy="744080"/>
          </a:xfrm>
          <a:solidFill>
            <a:srgbClr val="00B0F0"/>
          </a:solidFill>
        </p:grpSpPr>
        <p:sp>
          <p:nvSpPr>
            <p:cNvPr id="22" name="Arrow: Chevron 21">
              <a:extLst>
                <a:ext uri="{FF2B5EF4-FFF2-40B4-BE49-F238E27FC236}">
                  <a16:creationId xmlns:a16="http://schemas.microsoft.com/office/drawing/2014/main" xmlns="" id="{2289D8B6-54F0-4ED0-98AB-3186779F362D}"/>
                </a:ext>
              </a:extLst>
            </p:cNvPr>
            <p:cNvSpPr/>
            <p:nvPr/>
          </p:nvSpPr>
          <p:spPr>
            <a:xfrm flipH="1">
              <a:off x="1675707" y="313388"/>
              <a:ext cx="1860200" cy="744080"/>
            </a:xfrm>
            <a:prstGeom prst="chevron">
              <a:avLst/>
            </a:prstGeom>
            <a:solidFill>
              <a:srgbClr val="4EB2E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3" name="Arrow: Chevron 4">
              <a:extLst>
                <a:ext uri="{FF2B5EF4-FFF2-40B4-BE49-F238E27FC236}">
                  <a16:creationId xmlns:a16="http://schemas.microsoft.com/office/drawing/2014/main" xmlns="" id="{D04B8536-83F9-4F0D-9532-19FE8053CE52}"/>
                </a:ext>
              </a:extLst>
            </p:cNvPr>
            <p:cNvSpPr txBox="1"/>
            <p:nvPr/>
          </p:nvSpPr>
          <p:spPr>
            <a:xfrm>
              <a:off x="1996474" y="313388"/>
              <a:ext cx="1211456" cy="744080"/>
            </a:xfrm>
            <a:prstGeom prst="rect">
              <a:avLst/>
            </a:prstGeom>
            <a:solidFill>
              <a:srgbClr val="4EB2E5"/>
            </a:solidFill>
            <a:ln>
              <a:noFill/>
            </a:ln>
          </p:spPr>
          <p:style>
            <a:lnRef idx="0">
              <a:scrgbClr r="0" g="0" b="0"/>
            </a:lnRef>
            <a:fillRef idx="0">
              <a:scrgbClr r="0" g="0" b="0"/>
            </a:fillRef>
            <a:effectRef idx="0">
              <a:scrgbClr r="0" g="0" b="0"/>
            </a:effectRef>
            <a:fontRef idx="minor">
              <a:schemeClr val="lt1"/>
            </a:fontRef>
          </p:style>
          <p:txBody>
            <a:bodyPr spcFirstLastPara="0" vert="horz" wrap="square" lIns="72009" tIns="24003" rIns="24003" bIns="24003" numCol="1" spcCol="1270" anchor="ctr" anchorCtr="0">
              <a:noAutofit/>
            </a:bodyPr>
            <a:lstStyle/>
            <a:p>
              <a:pPr algn="ctr" defTabSz="800100">
                <a:lnSpc>
                  <a:spcPct val="90000"/>
                </a:lnSpc>
                <a:spcBef>
                  <a:spcPct val="0"/>
                </a:spcBef>
                <a:spcAft>
                  <a:spcPct val="35000"/>
                </a:spcAft>
              </a:pPr>
              <a:r>
                <a:rPr lang="en-US" b="1" dirty="0">
                  <a:latin typeface="Twinkl" pitchFamily="2" charset="0"/>
                </a:rPr>
                <a:t>90°</a:t>
              </a:r>
            </a:p>
          </p:txBody>
        </p:sp>
      </p:grpSp>
      <p:sp>
        <p:nvSpPr>
          <p:cNvPr id="24" name="Arrow: Chevron 23">
            <a:extLst>
              <a:ext uri="{FF2B5EF4-FFF2-40B4-BE49-F238E27FC236}">
                <a16:creationId xmlns:a16="http://schemas.microsoft.com/office/drawing/2014/main" xmlns="" id="{8684B543-3DC1-4030-9337-A594907791A0}"/>
              </a:ext>
            </a:extLst>
          </p:cNvPr>
          <p:cNvSpPr/>
          <p:nvPr/>
        </p:nvSpPr>
        <p:spPr>
          <a:xfrm flipH="1">
            <a:off x="6034550" y="3521176"/>
            <a:ext cx="2209809" cy="744080"/>
          </a:xfrm>
          <a:prstGeom prst="chevron">
            <a:avLst/>
          </a:prstGeom>
          <a:solidFill>
            <a:schemeClr val="tx1">
              <a:alpha val="2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25" name="Group 24">
            <a:extLst>
              <a:ext uri="{FF2B5EF4-FFF2-40B4-BE49-F238E27FC236}">
                <a16:creationId xmlns:a16="http://schemas.microsoft.com/office/drawing/2014/main" xmlns="" id="{CBB9DF14-7638-47E6-82F2-EFEC2B826A0F}"/>
              </a:ext>
            </a:extLst>
          </p:cNvPr>
          <p:cNvGrpSpPr/>
          <p:nvPr/>
        </p:nvGrpSpPr>
        <p:grpSpPr>
          <a:xfrm>
            <a:off x="6034744" y="3345911"/>
            <a:ext cx="2209809" cy="744080"/>
            <a:chOff x="1675707" y="313388"/>
            <a:chExt cx="1860200" cy="744080"/>
          </a:xfrm>
          <a:solidFill>
            <a:srgbClr val="00B0F0"/>
          </a:solidFill>
        </p:grpSpPr>
        <p:sp>
          <p:nvSpPr>
            <p:cNvPr id="26" name="Arrow: Chevron 25">
              <a:extLst>
                <a:ext uri="{FF2B5EF4-FFF2-40B4-BE49-F238E27FC236}">
                  <a16:creationId xmlns:a16="http://schemas.microsoft.com/office/drawing/2014/main" xmlns="" id="{7E524E3E-9D0E-4626-B7F8-3E30AB2894AB}"/>
                </a:ext>
              </a:extLst>
            </p:cNvPr>
            <p:cNvSpPr/>
            <p:nvPr/>
          </p:nvSpPr>
          <p:spPr>
            <a:xfrm flipH="1">
              <a:off x="1675707" y="313388"/>
              <a:ext cx="1860200" cy="744080"/>
            </a:xfrm>
            <a:prstGeom prst="chevron">
              <a:avLst/>
            </a:prstGeom>
            <a:solidFill>
              <a:srgbClr val="4EB2E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Arrow: Chevron 4">
              <a:extLst>
                <a:ext uri="{FF2B5EF4-FFF2-40B4-BE49-F238E27FC236}">
                  <a16:creationId xmlns:a16="http://schemas.microsoft.com/office/drawing/2014/main" xmlns="" id="{1FFF54C3-50A3-4C29-8008-CE629815E091}"/>
                </a:ext>
              </a:extLst>
            </p:cNvPr>
            <p:cNvSpPr txBox="1"/>
            <p:nvPr/>
          </p:nvSpPr>
          <p:spPr>
            <a:xfrm>
              <a:off x="1996474" y="313388"/>
              <a:ext cx="1211456" cy="744080"/>
            </a:xfrm>
            <a:prstGeom prst="rect">
              <a:avLst/>
            </a:prstGeom>
            <a:solidFill>
              <a:srgbClr val="4EB2E5"/>
            </a:solidFill>
            <a:ln>
              <a:noFill/>
            </a:ln>
          </p:spPr>
          <p:style>
            <a:lnRef idx="0">
              <a:scrgbClr r="0" g="0" b="0"/>
            </a:lnRef>
            <a:fillRef idx="0">
              <a:scrgbClr r="0" g="0" b="0"/>
            </a:fillRef>
            <a:effectRef idx="0">
              <a:scrgbClr r="0" g="0" b="0"/>
            </a:effectRef>
            <a:fontRef idx="minor">
              <a:schemeClr val="lt1"/>
            </a:fontRef>
          </p:style>
          <p:txBody>
            <a:bodyPr spcFirstLastPara="0" vert="horz" wrap="square" lIns="72009" tIns="24003" rIns="24003" bIns="24003" numCol="1" spcCol="1270" anchor="ctr" anchorCtr="0">
              <a:noAutofit/>
            </a:bodyPr>
            <a:lstStyle/>
            <a:p>
              <a:pPr algn="ctr" defTabSz="800100">
                <a:lnSpc>
                  <a:spcPct val="90000"/>
                </a:lnSpc>
                <a:spcBef>
                  <a:spcPct val="0"/>
                </a:spcBef>
                <a:spcAft>
                  <a:spcPct val="35000"/>
                </a:spcAft>
              </a:pPr>
              <a:r>
                <a:rPr lang="en-US" b="1" dirty="0">
                  <a:latin typeface="Twinkl" pitchFamily="2" charset="0"/>
                </a:rPr>
                <a:t>180°</a:t>
              </a:r>
            </a:p>
          </p:txBody>
        </p:sp>
      </p:grpSp>
      <p:sp>
        <p:nvSpPr>
          <p:cNvPr id="28" name="Arrow: Chevron 27">
            <a:extLst>
              <a:ext uri="{FF2B5EF4-FFF2-40B4-BE49-F238E27FC236}">
                <a16:creationId xmlns:a16="http://schemas.microsoft.com/office/drawing/2014/main" xmlns="" id="{23B31B79-4B9A-4C8A-A982-D7053CCE1F65}"/>
              </a:ext>
            </a:extLst>
          </p:cNvPr>
          <p:cNvSpPr/>
          <p:nvPr/>
        </p:nvSpPr>
        <p:spPr>
          <a:xfrm flipH="1">
            <a:off x="6034550" y="4193996"/>
            <a:ext cx="2209809" cy="744080"/>
          </a:xfrm>
          <a:prstGeom prst="chevron">
            <a:avLst/>
          </a:prstGeom>
          <a:solidFill>
            <a:schemeClr val="tx1">
              <a:alpha val="2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29" name="Group 28">
            <a:extLst>
              <a:ext uri="{FF2B5EF4-FFF2-40B4-BE49-F238E27FC236}">
                <a16:creationId xmlns:a16="http://schemas.microsoft.com/office/drawing/2014/main" xmlns="" id="{4FE5E91E-79B7-496E-B1C9-715A39C3DD67}"/>
              </a:ext>
            </a:extLst>
          </p:cNvPr>
          <p:cNvGrpSpPr/>
          <p:nvPr/>
        </p:nvGrpSpPr>
        <p:grpSpPr>
          <a:xfrm>
            <a:off x="6034744" y="4018731"/>
            <a:ext cx="2209809" cy="744080"/>
            <a:chOff x="1675707" y="313388"/>
            <a:chExt cx="1860200" cy="744080"/>
          </a:xfrm>
          <a:solidFill>
            <a:srgbClr val="00B0F0"/>
          </a:solidFill>
        </p:grpSpPr>
        <p:sp>
          <p:nvSpPr>
            <p:cNvPr id="30" name="Arrow: Chevron 29">
              <a:extLst>
                <a:ext uri="{FF2B5EF4-FFF2-40B4-BE49-F238E27FC236}">
                  <a16:creationId xmlns:a16="http://schemas.microsoft.com/office/drawing/2014/main" xmlns="" id="{41FE56C4-93C5-415C-A5DA-27F0E8D5DF88}"/>
                </a:ext>
              </a:extLst>
            </p:cNvPr>
            <p:cNvSpPr/>
            <p:nvPr/>
          </p:nvSpPr>
          <p:spPr>
            <a:xfrm flipH="1">
              <a:off x="1675707" y="313388"/>
              <a:ext cx="1860200" cy="744080"/>
            </a:xfrm>
            <a:prstGeom prst="chevron">
              <a:avLst/>
            </a:prstGeom>
            <a:solidFill>
              <a:srgbClr val="4EB2E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1" name="Arrow: Chevron 4">
              <a:extLst>
                <a:ext uri="{FF2B5EF4-FFF2-40B4-BE49-F238E27FC236}">
                  <a16:creationId xmlns:a16="http://schemas.microsoft.com/office/drawing/2014/main" xmlns="" id="{9D74FEC1-D67D-4805-A958-B3969A47FE0F}"/>
                </a:ext>
              </a:extLst>
            </p:cNvPr>
            <p:cNvSpPr txBox="1"/>
            <p:nvPr/>
          </p:nvSpPr>
          <p:spPr>
            <a:xfrm>
              <a:off x="1996474" y="313388"/>
              <a:ext cx="1211456" cy="744080"/>
            </a:xfrm>
            <a:prstGeom prst="rect">
              <a:avLst/>
            </a:prstGeom>
            <a:solidFill>
              <a:srgbClr val="4EB2E5"/>
            </a:solidFill>
            <a:ln>
              <a:noFill/>
            </a:ln>
          </p:spPr>
          <p:style>
            <a:lnRef idx="0">
              <a:scrgbClr r="0" g="0" b="0"/>
            </a:lnRef>
            <a:fillRef idx="0">
              <a:scrgbClr r="0" g="0" b="0"/>
            </a:fillRef>
            <a:effectRef idx="0">
              <a:scrgbClr r="0" g="0" b="0"/>
            </a:effectRef>
            <a:fontRef idx="minor">
              <a:schemeClr val="lt1"/>
            </a:fontRef>
          </p:style>
          <p:txBody>
            <a:bodyPr spcFirstLastPara="0" vert="horz" wrap="square" lIns="72009" tIns="24003" rIns="24003" bIns="24003" numCol="1" spcCol="1270" anchor="ctr" anchorCtr="0">
              <a:noAutofit/>
            </a:bodyPr>
            <a:lstStyle/>
            <a:p>
              <a:pPr algn="ctr" defTabSz="800100">
                <a:lnSpc>
                  <a:spcPct val="90000"/>
                </a:lnSpc>
                <a:spcBef>
                  <a:spcPct val="0"/>
                </a:spcBef>
                <a:spcAft>
                  <a:spcPct val="35000"/>
                </a:spcAft>
              </a:pPr>
              <a:r>
                <a:rPr lang="en-US" b="1" dirty="0">
                  <a:latin typeface="Twinkl" pitchFamily="2" charset="0"/>
                </a:rPr>
                <a:t>2 right angles</a:t>
              </a:r>
            </a:p>
          </p:txBody>
        </p:sp>
      </p:grpSp>
      <p:pic>
        <p:nvPicPr>
          <p:cNvPr id="102" name="Picture 101">
            <a:extLst>
              <a:ext uri="{FF2B5EF4-FFF2-40B4-BE49-F238E27FC236}">
                <a16:creationId xmlns:a16="http://schemas.microsoft.com/office/drawing/2014/main" xmlns="" id="{13F04E62-8508-4CC8-8593-8BE29479477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386442" y="4147417"/>
            <a:ext cx="3470518" cy="1740969"/>
          </a:xfrm>
          <a:prstGeom prst="rect">
            <a:avLst/>
          </a:prstGeom>
        </p:spPr>
      </p:pic>
      <p:pic>
        <p:nvPicPr>
          <p:cNvPr id="41" name="Picture 40">
            <a:extLst>
              <a:ext uri="{FF2B5EF4-FFF2-40B4-BE49-F238E27FC236}">
                <a16:creationId xmlns:a16="http://schemas.microsoft.com/office/drawing/2014/main" xmlns="" id="{07F4D472-30CC-4FDC-899B-E6E134AB2075}"/>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r="48828"/>
          <a:stretch/>
        </p:blipFill>
        <p:spPr>
          <a:xfrm>
            <a:off x="2388893" y="3630280"/>
            <a:ext cx="1775931" cy="1740969"/>
          </a:xfrm>
          <a:prstGeom prst="rect">
            <a:avLst/>
          </a:prstGeom>
        </p:spPr>
      </p:pic>
      <p:pic>
        <p:nvPicPr>
          <p:cNvPr id="42" name="Picture 41">
            <a:extLst>
              <a:ext uri="{FF2B5EF4-FFF2-40B4-BE49-F238E27FC236}">
                <a16:creationId xmlns:a16="http://schemas.microsoft.com/office/drawing/2014/main" xmlns="" id="{74190174-F57B-47B3-BBE3-F89B85A7330E}"/>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1" r="-990"/>
          <a:stretch/>
        </p:blipFill>
        <p:spPr>
          <a:xfrm>
            <a:off x="2998427" y="4770837"/>
            <a:ext cx="2246549" cy="1115918"/>
          </a:xfrm>
          <a:prstGeom prst="rect">
            <a:avLst/>
          </a:prstGeom>
        </p:spPr>
      </p:pic>
      <p:cxnSp>
        <p:nvCxnSpPr>
          <p:cNvPr id="106" name="Straight Connector 105">
            <a:extLst>
              <a:ext uri="{FF2B5EF4-FFF2-40B4-BE49-F238E27FC236}">
                <a16:creationId xmlns:a16="http://schemas.microsoft.com/office/drawing/2014/main" xmlns="" id="{2192DBEE-E3AB-4B50-96BA-C898047835A7}"/>
              </a:ext>
            </a:extLst>
          </p:cNvPr>
          <p:cNvCxnSpPr/>
          <p:nvPr/>
        </p:nvCxnSpPr>
        <p:spPr>
          <a:xfrm>
            <a:off x="2616287" y="5886755"/>
            <a:ext cx="301082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xmlns="" id="{172537A1-E6F1-41BC-8F5C-1E606D6AA58B}"/>
              </a:ext>
            </a:extLst>
          </p:cNvPr>
          <p:cNvCxnSpPr>
            <a:cxnSpLocks/>
          </p:cNvCxnSpPr>
          <p:nvPr/>
        </p:nvCxnSpPr>
        <p:spPr>
          <a:xfrm flipV="1">
            <a:off x="4113155" y="4627756"/>
            <a:ext cx="0" cy="125899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xmlns="" id="{F5F87544-6A36-4067-AC48-2AD91B13906F}"/>
              </a:ext>
            </a:extLst>
          </p:cNvPr>
          <p:cNvCxnSpPr>
            <a:cxnSpLocks/>
          </p:cNvCxnSpPr>
          <p:nvPr/>
        </p:nvCxnSpPr>
        <p:spPr>
          <a:xfrm>
            <a:off x="2262165" y="5366148"/>
            <a:ext cx="190264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xmlns="" id="{65FFBED0-88B1-4574-A8EF-89E484DEC0F9}"/>
              </a:ext>
            </a:extLst>
          </p:cNvPr>
          <p:cNvCxnSpPr>
            <a:cxnSpLocks/>
          </p:cNvCxnSpPr>
          <p:nvPr/>
        </p:nvCxnSpPr>
        <p:spPr>
          <a:xfrm flipV="1">
            <a:off x="4159985" y="3521177"/>
            <a:ext cx="0" cy="185092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xmlns="" id="{D12FC0B3-243B-4E94-AABA-FB24230ADE4B}"/>
              </a:ext>
            </a:extLst>
          </p:cNvPr>
          <p:cNvCxnSpPr>
            <a:cxnSpLocks/>
          </p:cNvCxnSpPr>
          <p:nvPr/>
        </p:nvCxnSpPr>
        <p:spPr>
          <a:xfrm>
            <a:off x="2262165" y="5885829"/>
            <a:ext cx="373122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2" fill="hold" nodeType="click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wipe(right)">
                                      <p:cBhvr>
                                        <p:cTn id="24" dur="500"/>
                                        <p:tgtEl>
                                          <p:spTgt spid="21"/>
                                        </p:tgtEl>
                                      </p:cBhvr>
                                    </p:animEffect>
                                  </p:childTnLst>
                                </p:cTn>
                              </p:par>
                              <p:par>
                                <p:cTn id="25" presetID="22" presetClass="entr" presetSubtype="2"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right)">
                                      <p:cBhvr>
                                        <p:cTn id="27" dur="500"/>
                                        <p:tgtEl>
                                          <p:spTgt spid="20"/>
                                        </p:tgtEl>
                                      </p:cBhvr>
                                    </p:animEffect>
                                  </p:childTnLst>
                                </p:cTn>
                              </p:par>
                            </p:childTnLst>
                          </p:cTn>
                        </p:par>
                        <p:par>
                          <p:cTn id="28" fill="hold">
                            <p:stCondLst>
                              <p:cond delay="500"/>
                            </p:stCondLst>
                            <p:childTnLst>
                              <p:par>
                                <p:cTn id="29" presetID="22" presetClass="entr" presetSubtype="8" fill="hold" nodeType="after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wipe(left)">
                                      <p:cBhvr>
                                        <p:cTn id="31" dur="500"/>
                                        <p:tgtEl>
                                          <p:spTgt spid="51"/>
                                        </p:tgtEl>
                                      </p:cBhvr>
                                    </p:animEffect>
                                  </p:childTnLst>
                                </p:cTn>
                              </p:par>
                            </p:childTnLst>
                          </p:cTn>
                        </p:par>
                        <p:par>
                          <p:cTn id="32" fill="hold">
                            <p:stCondLst>
                              <p:cond delay="1000"/>
                            </p:stCondLst>
                            <p:childTnLst>
                              <p:par>
                                <p:cTn id="33" presetID="22" presetClass="entr" presetSubtype="4" fill="hold" nodeType="afterEffect">
                                  <p:stCondLst>
                                    <p:cond delay="0"/>
                                  </p:stCondLst>
                                  <p:childTnLst>
                                    <p:set>
                                      <p:cBhvr>
                                        <p:cTn id="34" dur="1" fill="hold">
                                          <p:stCondLst>
                                            <p:cond delay="0"/>
                                          </p:stCondLst>
                                        </p:cTn>
                                        <p:tgtEl>
                                          <p:spTgt spid="52"/>
                                        </p:tgtEl>
                                        <p:attrNameLst>
                                          <p:attrName>style.visibility</p:attrName>
                                        </p:attrNameLst>
                                      </p:cBhvr>
                                      <p:to>
                                        <p:strVal val="visible"/>
                                      </p:to>
                                    </p:set>
                                    <p:animEffect transition="in" filter="wipe(down)">
                                      <p:cBhvr>
                                        <p:cTn id="35" dur="500"/>
                                        <p:tgtEl>
                                          <p:spTgt spid="52"/>
                                        </p:tgtEl>
                                      </p:cBhvr>
                                    </p:animEffect>
                                  </p:childTnLst>
                                </p:cTn>
                              </p:par>
                            </p:childTnLst>
                          </p:cTn>
                        </p:par>
                        <p:par>
                          <p:cTn id="36" fill="hold">
                            <p:stCondLst>
                              <p:cond delay="1500"/>
                            </p:stCondLst>
                            <p:childTnLst>
                              <p:par>
                                <p:cTn id="37" presetID="22" presetClass="entr" presetSubtype="8" fill="hold" nodeType="after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wipe(left)">
                                      <p:cBhvr>
                                        <p:cTn id="39" dur="500"/>
                                        <p:tgtEl>
                                          <p:spTgt spid="41"/>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xit" presetSubtype="8" fill="hold" grpId="1" nodeType="clickEffect">
                                  <p:stCondLst>
                                    <p:cond delay="0"/>
                                  </p:stCondLst>
                                  <p:childTnLst>
                                    <p:animEffect transition="out" filter="wipe(left)">
                                      <p:cBhvr>
                                        <p:cTn id="43" dur="500"/>
                                        <p:tgtEl>
                                          <p:spTgt spid="2"/>
                                        </p:tgtEl>
                                      </p:cBhvr>
                                    </p:animEffect>
                                    <p:set>
                                      <p:cBhvr>
                                        <p:cTn id="44" dur="1" fill="hold">
                                          <p:stCondLst>
                                            <p:cond delay="499"/>
                                          </p:stCondLst>
                                        </p:cTn>
                                        <p:tgtEl>
                                          <p:spTgt spid="2"/>
                                        </p:tgtEl>
                                        <p:attrNameLst>
                                          <p:attrName>style.visibility</p:attrName>
                                        </p:attrNameLst>
                                      </p:cBhvr>
                                      <p:to>
                                        <p:strVal val="hidden"/>
                                      </p:to>
                                    </p:set>
                                  </p:childTnLst>
                                </p:cTn>
                              </p:par>
                            </p:childTnLst>
                          </p:cTn>
                        </p:par>
                        <p:par>
                          <p:cTn id="45" fill="hold">
                            <p:stCondLst>
                              <p:cond delay="500"/>
                            </p:stCondLst>
                            <p:childTnLst>
                              <p:par>
                                <p:cTn id="46" presetID="22" presetClass="exit" presetSubtype="8" fill="hold" nodeType="afterEffect">
                                  <p:stCondLst>
                                    <p:cond delay="0"/>
                                  </p:stCondLst>
                                  <p:childTnLst>
                                    <p:animEffect transition="out" filter="wipe(left)">
                                      <p:cBhvr>
                                        <p:cTn id="47" dur="500"/>
                                        <p:tgtEl>
                                          <p:spTgt spid="21"/>
                                        </p:tgtEl>
                                      </p:cBhvr>
                                    </p:animEffect>
                                    <p:set>
                                      <p:cBhvr>
                                        <p:cTn id="48" dur="1" fill="hold">
                                          <p:stCondLst>
                                            <p:cond delay="499"/>
                                          </p:stCondLst>
                                        </p:cTn>
                                        <p:tgtEl>
                                          <p:spTgt spid="21"/>
                                        </p:tgtEl>
                                        <p:attrNameLst>
                                          <p:attrName>style.visibility</p:attrName>
                                        </p:attrNameLst>
                                      </p:cBhvr>
                                      <p:to>
                                        <p:strVal val="hidden"/>
                                      </p:to>
                                    </p:set>
                                  </p:childTnLst>
                                </p:cTn>
                              </p:par>
                              <p:par>
                                <p:cTn id="49" presetID="22" presetClass="exit" presetSubtype="8" fill="hold" nodeType="withEffect">
                                  <p:stCondLst>
                                    <p:cond delay="0"/>
                                  </p:stCondLst>
                                  <p:childTnLst>
                                    <p:animEffect transition="out" filter="wipe(left)">
                                      <p:cBhvr>
                                        <p:cTn id="50" dur="500"/>
                                        <p:tgtEl>
                                          <p:spTgt spid="20"/>
                                        </p:tgtEl>
                                      </p:cBhvr>
                                    </p:animEffect>
                                    <p:set>
                                      <p:cBhvr>
                                        <p:cTn id="51" dur="1" fill="hold">
                                          <p:stCondLst>
                                            <p:cond delay="499"/>
                                          </p:stCondLst>
                                        </p:cTn>
                                        <p:tgtEl>
                                          <p:spTgt spid="20"/>
                                        </p:tgtEl>
                                        <p:attrNameLst>
                                          <p:attrName>style.visibility</p:attrName>
                                        </p:attrNameLst>
                                      </p:cBhvr>
                                      <p:to>
                                        <p:strVal val="hidden"/>
                                      </p:to>
                                    </p:set>
                                  </p:childTnLst>
                                </p:cTn>
                              </p:par>
                            </p:childTnLst>
                          </p:cTn>
                        </p:par>
                        <p:par>
                          <p:cTn id="52" fill="hold">
                            <p:stCondLst>
                              <p:cond delay="1000"/>
                            </p:stCondLst>
                            <p:childTnLst>
                              <p:par>
                                <p:cTn id="53" presetID="22" presetClass="exit" presetSubtype="2" fill="hold" nodeType="afterEffect">
                                  <p:stCondLst>
                                    <p:cond delay="0"/>
                                  </p:stCondLst>
                                  <p:childTnLst>
                                    <p:animEffect transition="out" filter="wipe(right)">
                                      <p:cBhvr>
                                        <p:cTn id="54" dur="500"/>
                                        <p:tgtEl>
                                          <p:spTgt spid="41"/>
                                        </p:tgtEl>
                                      </p:cBhvr>
                                    </p:animEffect>
                                    <p:set>
                                      <p:cBhvr>
                                        <p:cTn id="55" dur="1" fill="hold">
                                          <p:stCondLst>
                                            <p:cond delay="499"/>
                                          </p:stCondLst>
                                        </p:cTn>
                                        <p:tgtEl>
                                          <p:spTgt spid="41"/>
                                        </p:tgtEl>
                                        <p:attrNameLst>
                                          <p:attrName>style.visibility</p:attrName>
                                        </p:attrNameLst>
                                      </p:cBhvr>
                                      <p:to>
                                        <p:strVal val="hidden"/>
                                      </p:to>
                                    </p:set>
                                  </p:childTnLst>
                                </p:cTn>
                              </p:par>
                            </p:childTnLst>
                          </p:cTn>
                        </p:par>
                        <p:par>
                          <p:cTn id="56" fill="hold">
                            <p:stCondLst>
                              <p:cond delay="1500"/>
                            </p:stCondLst>
                            <p:childTnLst>
                              <p:par>
                                <p:cTn id="57" presetID="22" presetClass="exit" presetSubtype="1" fill="hold" nodeType="afterEffect">
                                  <p:stCondLst>
                                    <p:cond delay="0"/>
                                  </p:stCondLst>
                                  <p:childTnLst>
                                    <p:animEffect transition="out" filter="wipe(up)">
                                      <p:cBhvr>
                                        <p:cTn id="58" dur="500"/>
                                        <p:tgtEl>
                                          <p:spTgt spid="52"/>
                                        </p:tgtEl>
                                      </p:cBhvr>
                                    </p:animEffect>
                                    <p:set>
                                      <p:cBhvr>
                                        <p:cTn id="59" dur="1" fill="hold">
                                          <p:stCondLst>
                                            <p:cond delay="499"/>
                                          </p:stCondLst>
                                        </p:cTn>
                                        <p:tgtEl>
                                          <p:spTgt spid="52"/>
                                        </p:tgtEl>
                                        <p:attrNameLst>
                                          <p:attrName>style.visibility</p:attrName>
                                        </p:attrNameLst>
                                      </p:cBhvr>
                                      <p:to>
                                        <p:strVal val="hidden"/>
                                      </p:to>
                                    </p:set>
                                  </p:childTnLst>
                                </p:cTn>
                              </p:par>
                            </p:childTnLst>
                          </p:cTn>
                        </p:par>
                        <p:par>
                          <p:cTn id="60" fill="hold">
                            <p:stCondLst>
                              <p:cond delay="2000"/>
                            </p:stCondLst>
                            <p:childTnLst>
                              <p:par>
                                <p:cTn id="61" presetID="22" presetClass="exit" presetSubtype="2" fill="hold" nodeType="afterEffect">
                                  <p:stCondLst>
                                    <p:cond delay="0"/>
                                  </p:stCondLst>
                                  <p:childTnLst>
                                    <p:animEffect transition="out" filter="wipe(right)">
                                      <p:cBhvr>
                                        <p:cTn id="62" dur="500"/>
                                        <p:tgtEl>
                                          <p:spTgt spid="51"/>
                                        </p:tgtEl>
                                      </p:cBhvr>
                                    </p:animEffect>
                                    <p:set>
                                      <p:cBhvr>
                                        <p:cTn id="63" dur="1" fill="hold">
                                          <p:stCondLst>
                                            <p:cond delay="499"/>
                                          </p:stCondLst>
                                        </p:cTn>
                                        <p:tgtEl>
                                          <p:spTgt spid="51"/>
                                        </p:tgtEl>
                                        <p:attrNameLst>
                                          <p:attrName>style.visibility</p:attrName>
                                        </p:attrNameLst>
                                      </p:cBhvr>
                                      <p:to>
                                        <p:strVal val="hidden"/>
                                      </p:to>
                                    </p:set>
                                  </p:childTnLst>
                                </p:cTn>
                              </p:par>
                            </p:childTnLst>
                          </p:cTn>
                        </p:par>
                        <p:par>
                          <p:cTn id="64" fill="hold">
                            <p:stCondLst>
                              <p:cond delay="2500"/>
                            </p:stCondLst>
                            <p:childTnLst>
                              <p:par>
                                <p:cTn id="65" presetID="42" presetClass="path" presetSubtype="0" accel="50000" decel="50000" fill="hold" nodeType="afterEffect">
                                  <p:stCondLst>
                                    <p:cond delay="0"/>
                                  </p:stCondLst>
                                  <p:childTnLst>
                                    <p:animMotion origin="layout" path="M 8.33333E-7 2.59259E-6 L 8.33333E-7 0.09699 " pathEditMode="relative" rAng="0" ptsTypes="AA">
                                      <p:cBhvr>
                                        <p:cTn id="66" dur="2000" fill="hold"/>
                                        <p:tgtEl>
                                          <p:spTgt spid="11"/>
                                        </p:tgtEl>
                                        <p:attrNameLst>
                                          <p:attrName>ppt_x</p:attrName>
                                          <p:attrName>ppt_y</p:attrName>
                                        </p:attrNameLst>
                                      </p:cBhvr>
                                      <p:rCtr x="0" y="4838"/>
                                    </p:animMotion>
                                  </p:childTnLst>
                                </p:cTn>
                              </p:par>
                            </p:childTnLst>
                          </p:cTn>
                        </p:par>
                        <p:par>
                          <p:cTn id="67" fill="hold">
                            <p:stCondLst>
                              <p:cond delay="4500"/>
                            </p:stCondLst>
                            <p:childTnLst>
                              <p:par>
                                <p:cTn id="68" presetID="22" presetClass="entr" presetSubtype="8" fill="hold" grpId="0" nodeType="after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wipe(left)">
                                      <p:cBhvr>
                                        <p:cTn id="70" dur="500"/>
                                        <p:tgtEl>
                                          <p:spTgt spid="14"/>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2" fill="hold" nodeType="click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wipe(right)">
                                      <p:cBhvr>
                                        <p:cTn id="75" dur="500"/>
                                        <p:tgtEl>
                                          <p:spTgt spid="25"/>
                                        </p:tgtEl>
                                      </p:cBhvr>
                                    </p:animEffect>
                                  </p:childTnLst>
                                </p:cTn>
                              </p:par>
                              <p:par>
                                <p:cTn id="76" presetID="22" presetClass="entr" presetSubtype="2" fill="hold" nodeType="withEffect">
                                  <p:stCondLst>
                                    <p:cond delay="0"/>
                                  </p:stCondLst>
                                  <p:childTnLst>
                                    <p:set>
                                      <p:cBhvr>
                                        <p:cTn id="77" dur="1" fill="hold">
                                          <p:stCondLst>
                                            <p:cond delay="0"/>
                                          </p:stCondLst>
                                        </p:cTn>
                                        <p:tgtEl>
                                          <p:spTgt spid="24"/>
                                        </p:tgtEl>
                                        <p:attrNameLst>
                                          <p:attrName>style.visibility</p:attrName>
                                        </p:attrNameLst>
                                      </p:cBhvr>
                                      <p:to>
                                        <p:strVal val="visible"/>
                                      </p:to>
                                    </p:set>
                                    <p:animEffect transition="in" filter="wipe(right)">
                                      <p:cBhvr>
                                        <p:cTn id="78" dur="500"/>
                                        <p:tgtEl>
                                          <p:spTgt spid="24"/>
                                        </p:tgtEl>
                                      </p:cBhvr>
                                    </p:animEffect>
                                  </p:childTnLst>
                                </p:cTn>
                              </p:par>
                            </p:childTnLst>
                          </p:cTn>
                        </p:par>
                        <p:par>
                          <p:cTn id="79" fill="hold">
                            <p:stCondLst>
                              <p:cond delay="500"/>
                            </p:stCondLst>
                            <p:childTnLst>
                              <p:par>
                                <p:cTn id="80" presetID="22" presetClass="entr" presetSubtype="8" fill="hold" nodeType="afterEffect">
                                  <p:stCondLst>
                                    <p:cond delay="0"/>
                                  </p:stCondLst>
                                  <p:childTnLst>
                                    <p:set>
                                      <p:cBhvr>
                                        <p:cTn id="81" dur="1" fill="hold">
                                          <p:stCondLst>
                                            <p:cond delay="0"/>
                                          </p:stCondLst>
                                        </p:cTn>
                                        <p:tgtEl>
                                          <p:spTgt spid="61"/>
                                        </p:tgtEl>
                                        <p:attrNameLst>
                                          <p:attrName>style.visibility</p:attrName>
                                        </p:attrNameLst>
                                      </p:cBhvr>
                                      <p:to>
                                        <p:strVal val="visible"/>
                                      </p:to>
                                    </p:set>
                                    <p:animEffect transition="in" filter="wipe(left)">
                                      <p:cBhvr>
                                        <p:cTn id="82" dur="500"/>
                                        <p:tgtEl>
                                          <p:spTgt spid="61"/>
                                        </p:tgtEl>
                                      </p:cBhvr>
                                    </p:animEffect>
                                  </p:childTnLst>
                                </p:cTn>
                              </p:par>
                            </p:childTnLst>
                          </p:cTn>
                        </p:par>
                        <p:par>
                          <p:cTn id="83" fill="hold">
                            <p:stCondLst>
                              <p:cond delay="1000"/>
                            </p:stCondLst>
                            <p:childTnLst>
                              <p:par>
                                <p:cTn id="84" presetID="22" presetClass="entr" presetSubtype="8" fill="hold" nodeType="afterEffect">
                                  <p:stCondLst>
                                    <p:cond delay="0"/>
                                  </p:stCondLst>
                                  <p:childTnLst>
                                    <p:set>
                                      <p:cBhvr>
                                        <p:cTn id="85" dur="1" fill="hold">
                                          <p:stCondLst>
                                            <p:cond delay="0"/>
                                          </p:stCondLst>
                                        </p:cTn>
                                        <p:tgtEl>
                                          <p:spTgt spid="102"/>
                                        </p:tgtEl>
                                        <p:attrNameLst>
                                          <p:attrName>style.visibility</p:attrName>
                                        </p:attrNameLst>
                                      </p:cBhvr>
                                      <p:to>
                                        <p:strVal val="visible"/>
                                      </p:to>
                                    </p:set>
                                    <p:animEffect transition="in" filter="wipe(left)">
                                      <p:cBhvr>
                                        <p:cTn id="86" dur="500"/>
                                        <p:tgtEl>
                                          <p:spTgt spid="102"/>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xit" presetSubtype="8" fill="hold" grpId="1" nodeType="clickEffect">
                                  <p:stCondLst>
                                    <p:cond delay="0"/>
                                  </p:stCondLst>
                                  <p:childTnLst>
                                    <p:animEffect transition="out" filter="wipe(left)">
                                      <p:cBhvr>
                                        <p:cTn id="90" dur="500"/>
                                        <p:tgtEl>
                                          <p:spTgt spid="14"/>
                                        </p:tgtEl>
                                      </p:cBhvr>
                                    </p:animEffect>
                                    <p:set>
                                      <p:cBhvr>
                                        <p:cTn id="91" dur="1" fill="hold">
                                          <p:stCondLst>
                                            <p:cond delay="499"/>
                                          </p:stCondLst>
                                        </p:cTn>
                                        <p:tgtEl>
                                          <p:spTgt spid="14"/>
                                        </p:tgtEl>
                                        <p:attrNameLst>
                                          <p:attrName>style.visibility</p:attrName>
                                        </p:attrNameLst>
                                      </p:cBhvr>
                                      <p:to>
                                        <p:strVal val="hidden"/>
                                      </p:to>
                                    </p:set>
                                  </p:childTnLst>
                                </p:cTn>
                              </p:par>
                            </p:childTnLst>
                          </p:cTn>
                        </p:par>
                        <p:par>
                          <p:cTn id="92" fill="hold">
                            <p:stCondLst>
                              <p:cond delay="500"/>
                            </p:stCondLst>
                            <p:childTnLst>
                              <p:par>
                                <p:cTn id="93" presetID="22" presetClass="exit" presetSubtype="8" fill="hold" nodeType="afterEffect">
                                  <p:stCondLst>
                                    <p:cond delay="0"/>
                                  </p:stCondLst>
                                  <p:childTnLst>
                                    <p:animEffect transition="out" filter="wipe(left)">
                                      <p:cBhvr>
                                        <p:cTn id="94" dur="500"/>
                                        <p:tgtEl>
                                          <p:spTgt spid="25"/>
                                        </p:tgtEl>
                                      </p:cBhvr>
                                    </p:animEffect>
                                    <p:set>
                                      <p:cBhvr>
                                        <p:cTn id="95" dur="1" fill="hold">
                                          <p:stCondLst>
                                            <p:cond delay="499"/>
                                          </p:stCondLst>
                                        </p:cTn>
                                        <p:tgtEl>
                                          <p:spTgt spid="25"/>
                                        </p:tgtEl>
                                        <p:attrNameLst>
                                          <p:attrName>style.visibility</p:attrName>
                                        </p:attrNameLst>
                                      </p:cBhvr>
                                      <p:to>
                                        <p:strVal val="hidden"/>
                                      </p:to>
                                    </p:set>
                                  </p:childTnLst>
                                </p:cTn>
                              </p:par>
                              <p:par>
                                <p:cTn id="96" presetID="22" presetClass="exit" presetSubtype="8" fill="hold" nodeType="withEffect">
                                  <p:stCondLst>
                                    <p:cond delay="0"/>
                                  </p:stCondLst>
                                  <p:childTnLst>
                                    <p:animEffect transition="out" filter="wipe(left)">
                                      <p:cBhvr>
                                        <p:cTn id="97" dur="500"/>
                                        <p:tgtEl>
                                          <p:spTgt spid="24"/>
                                        </p:tgtEl>
                                      </p:cBhvr>
                                    </p:animEffect>
                                    <p:set>
                                      <p:cBhvr>
                                        <p:cTn id="98" dur="1" fill="hold">
                                          <p:stCondLst>
                                            <p:cond delay="499"/>
                                          </p:stCondLst>
                                        </p:cTn>
                                        <p:tgtEl>
                                          <p:spTgt spid="24"/>
                                        </p:tgtEl>
                                        <p:attrNameLst>
                                          <p:attrName>style.visibility</p:attrName>
                                        </p:attrNameLst>
                                      </p:cBhvr>
                                      <p:to>
                                        <p:strVal val="hidden"/>
                                      </p:to>
                                    </p:set>
                                  </p:childTnLst>
                                </p:cTn>
                              </p:par>
                            </p:childTnLst>
                          </p:cTn>
                        </p:par>
                        <p:par>
                          <p:cTn id="99" fill="hold">
                            <p:stCondLst>
                              <p:cond delay="1000"/>
                            </p:stCondLst>
                            <p:childTnLst>
                              <p:par>
                                <p:cTn id="100" presetID="22" presetClass="exit" presetSubtype="2" fill="hold" nodeType="afterEffect">
                                  <p:stCondLst>
                                    <p:cond delay="0"/>
                                  </p:stCondLst>
                                  <p:childTnLst>
                                    <p:animEffect transition="out" filter="wipe(right)">
                                      <p:cBhvr>
                                        <p:cTn id="101" dur="500"/>
                                        <p:tgtEl>
                                          <p:spTgt spid="102"/>
                                        </p:tgtEl>
                                      </p:cBhvr>
                                    </p:animEffect>
                                    <p:set>
                                      <p:cBhvr>
                                        <p:cTn id="102" dur="1" fill="hold">
                                          <p:stCondLst>
                                            <p:cond delay="499"/>
                                          </p:stCondLst>
                                        </p:cTn>
                                        <p:tgtEl>
                                          <p:spTgt spid="102"/>
                                        </p:tgtEl>
                                        <p:attrNameLst>
                                          <p:attrName>style.visibility</p:attrName>
                                        </p:attrNameLst>
                                      </p:cBhvr>
                                      <p:to>
                                        <p:strVal val="hidden"/>
                                      </p:to>
                                    </p:set>
                                  </p:childTnLst>
                                </p:cTn>
                              </p:par>
                            </p:childTnLst>
                          </p:cTn>
                        </p:par>
                        <p:par>
                          <p:cTn id="103" fill="hold">
                            <p:stCondLst>
                              <p:cond delay="1500"/>
                            </p:stCondLst>
                            <p:childTnLst>
                              <p:par>
                                <p:cTn id="104" presetID="22" presetClass="exit" presetSubtype="2" fill="hold" nodeType="afterEffect">
                                  <p:stCondLst>
                                    <p:cond delay="0"/>
                                  </p:stCondLst>
                                  <p:childTnLst>
                                    <p:animEffect transition="out" filter="wipe(right)">
                                      <p:cBhvr>
                                        <p:cTn id="105" dur="500"/>
                                        <p:tgtEl>
                                          <p:spTgt spid="61"/>
                                        </p:tgtEl>
                                      </p:cBhvr>
                                    </p:animEffect>
                                    <p:set>
                                      <p:cBhvr>
                                        <p:cTn id="106" dur="1" fill="hold">
                                          <p:stCondLst>
                                            <p:cond delay="499"/>
                                          </p:stCondLst>
                                        </p:cTn>
                                        <p:tgtEl>
                                          <p:spTgt spid="61"/>
                                        </p:tgtEl>
                                        <p:attrNameLst>
                                          <p:attrName>style.visibility</p:attrName>
                                        </p:attrNameLst>
                                      </p:cBhvr>
                                      <p:to>
                                        <p:strVal val="hidden"/>
                                      </p:to>
                                    </p:set>
                                  </p:childTnLst>
                                </p:cTn>
                              </p:par>
                            </p:childTnLst>
                          </p:cTn>
                        </p:par>
                        <p:par>
                          <p:cTn id="107" fill="hold">
                            <p:stCondLst>
                              <p:cond delay="2000"/>
                            </p:stCondLst>
                            <p:childTnLst>
                              <p:par>
                                <p:cTn id="108" presetID="42" presetClass="path" presetSubtype="0" accel="50000" decel="50000" fill="hold" nodeType="afterEffect">
                                  <p:stCondLst>
                                    <p:cond delay="0"/>
                                  </p:stCondLst>
                                  <p:childTnLst>
                                    <p:animMotion origin="layout" path="M 8.33333E-7 0.09699 L 8.33333E-7 0.19467 " pathEditMode="relative" rAng="0" ptsTypes="AA">
                                      <p:cBhvr>
                                        <p:cTn id="109" dur="2000" fill="hold"/>
                                        <p:tgtEl>
                                          <p:spTgt spid="11"/>
                                        </p:tgtEl>
                                        <p:attrNameLst>
                                          <p:attrName>ppt_x</p:attrName>
                                          <p:attrName>ppt_y</p:attrName>
                                        </p:attrNameLst>
                                      </p:cBhvr>
                                      <p:rCtr x="0" y="4884"/>
                                    </p:animMotion>
                                  </p:childTnLst>
                                </p:cTn>
                              </p:par>
                            </p:childTnLst>
                          </p:cTn>
                        </p:par>
                        <p:par>
                          <p:cTn id="110" fill="hold">
                            <p:stCondLst>
                              <p:cond delay="4000"/>
                            </p:stCondLst>
                            <p:childTnLst>
                              <p:par>
                                <p:cTn id="111" presetID="22" presetClass="entr" presetSubtype="8" fill="hold" grpId="0" nodeType="afterEffect">
                                  <p:stCondLst>
                                    <p:cond delay="0"/>
                                  </p:stCondLst>
                                  <p:childTnLst>
                                    <p:set>
                                      <p:cBhvr>
                                        <p:cTn id="112" dur="1" fill="hold">
                                          <p:stCondLst>
                                            <p:cond delay="0"/>
                                          </p:stCondLst>
                                        </p:cTn>
                                        <p:tgtEl>
                                          <p:spTgt spid="15"/>
                                        </p:tgtEl>
                                        <p:attrNameLst>
                                          <p:attrName>style.visibility</p:attrName>
                                        </p:attrNameLst>
                                      </p:cBhvr>
                                      <p:to>
                                        <p:strVal val="visible"/>
                                      </p:to>
                                    </p:set>
                                    <p:animEffect transition="in" filter="wipe(left)">
                                      <p:cBhvr>
                                        <p:cTn id="113" dur="500"/>
                                        <p:tgtEl>
                                          <p:spTgt spid="15"/>
                                        </p:tgtEl>
                                      </p:cBhvr>
                                    </p:animEffect>
                                  </p:childTnLst>
                                </p:cTn>
                              </p:par>
                            </p:childTnLst>
                          </p:cTn>
                        </p:par>
                      </p:childTnLst>
                    </p:cTn>
                  </p:par>
                  <p:par>
                    <p:cTn id="114" fill="hold">
                      <p:stCondLst>
                        <p:cond delay="indefinite"/>
                      </p:stCondLst>
                      <p:childTnLst>
                        <p:par>
                          <p:cTn id="115" fill="hold">
                            <p:stCondLst>
                              <p:cond delay="0"/>
                            </p:stCondLst>
                            <p:childTnLst>
                              <p:par>
                                <p:cTn id="116" presetID="22" presetClass="entr" presetSubtype="2" fill="hold" nodeType="clickEffect">
                                  <p:stCondLst>
                                    <p:cond delay="0"/>
                                  </p:stCondLst>
                                  <p:childTnLst>
                                    <p:set>
                                      <p:cBhvr>
                                        <p:cTn id="117" dur="1" fill="hold">
                                          <p:stCondLst>
                                            <p:cond delay="0"/>
                                          </p:stCondLst>
                                        </p:cTn>
                                        <p:tgtEl>
                                          <p:spTgt spid="29"/>
                                        </p:tgtEl>
                                        <p:attrNameLst>
                                          <p:attrName>style.visibility</p:attrName>
                                        </p:attrNameLst>
                                      </p:cBhvr>
                                      <p:to>
                                        <p:strVal val="visible"/>
                                      </p:to>
                                    </p:set>
                                    <p:animEffect transition="in" filter="wipe(right)">
                                      <p:cBhvr>
                                        <p:cTn id="118" dur="500"/>
                                        <p:tgtEl>
                                          <p:spTgt spid="29"/>
                                        </p:tgtEl>
                                      </p:cBhvr>
                                    </p:animEffect>
                                  </p:childTnLst>
                                </p:cTn>
                              </p:par>
                              <p:par>
                                <p:cTn id="119" presetID="22" presetClass="entr" presetSubtype="2" fill="hold" nodeType="with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wipe(right)">
                                      <p:cBhvr>
                                        <p:cTn id="121" dur="500"/>
                                        <p:tgtEl>
                                          <p:spTgt spid="28"/>
                                        </p:tgtEl>
                                      </p:cBhvr>
                                    </p:animEffect>
                                  </p:childTnLst>
                                </p:cTn>
                              </p:par>
                            </p:childTnLst>
                          </p:cTn>
                        </p:par>
                        <p:par>
                          <p:cTn id="122" fill="hold">
                            <p:stCondLst>
                              <p:cond delay="500"/>
                            </p:stCondLst>
                            <p:childTnLst>
                              <p:par>
                                <p:cTn id="123" presetID="22" presetClass="entr" presetSubtype="8" fill="hold" nodeType="afterEffect">
                                  <p:stCondLst>
                                    <p:cond delay="0"/>
                                  </p:stCondLst>
                                  <p:childTnLst>
                                    <p:set>
                                      <p:cBhvr>
                                        <p:cTn id="124" dur="1" fill="hold">
                                          <p:stCondLst>
                                            <p:cond delay="0"/>
                                          </p:stCondLst>
                                        </p:cTn>
                                        <p:tgtEl>
                                          <p:spTgt spid="106"/>
                                        </p:tgtEl>
                                        <p:attrNameLst>
                                          <p:attrName>style.visibility</p:attrName>
                                        </p:attrNameLst>
                                      </p:cBhvr>
                                      <p:to>
                                        <p:strVal val="visible"/>
                                      </p:to>
                                    </p:set>
                                    <p:animEffect transition="in" filter="wipe(left)">
                                      <p:cBhvr>
                                        <p:cTn id="125" dur="500"/>
                                        <p:tgtEl>
                                          <p:spTgt spid="106"/>
                                        </p:tgtEl>
                                      </p:cBhvr>
                                    </p:animEffect>
                                  </p:childTnLst>
                                </p:cTn>
                              </p:par>
                            </p:childTnLst>
                          </p:cTn>
                        </p:par>
                        <p:par>
                          <p:cTn id="126" fill="hold">
                            <p:stCondLst>
                              <p:cond delay="1000"/>
                            </p:stCondLst>
                            <p:childTnLst>
                              <p:par>
                                <p:cTn id="127" presetID="22" presetClass="entr" presetSubtype="4" fill="hold" nodeType="afterEffect">
                                  <p:stCondLst>
                                    <p:cond delay="0"/>
                                  </p:stCondLst>
                                  <p:childTnLst>
                                    <p:set>
                                      <p:cBhvr>
                                        <p:cTn id="128" dur="1" fill="hold">
                                          <p:stCondLst>
                                            <p:cond delay="0"/>
                                          </p:stCondLst>
                                        </p:cTn>
                                        <p:tgtEl>
                                          <p:spTgt spid="48"/>
                                        </p:tgtEl>
                                        <p:attrNameLst>
                                          <p:attrName>style.visibility</p:attrName>
                                        </p:attrNameLst>
                                      </p:cBhvr>
                                      <p:to>
                                        <p:strVal val="visible"/>
                                      </p:to>
                                    </p:set>
                                    <p:animEffect transition="in" filter="wipe(down)">
                                      <p:cBhvr>
                                        <p:cTn id="129" dur="500"/>
                                        <p:tgtEl>
                                          <p:spTgt spid="48"/>
                                        </p:tgtEl>
                                      </p:cBhvr>
                                    </p:animEffect>
                                  </p:childTnLst>
                                </p:cTn>
                              </p:par>
                            </p:childTnLst>
                          </p:cTn>
                        </p:par>
                        <p:par>
                          <p:cTn id="130" fill="hold">
                            <p:stCondLst>
                              <p:cond delay="1500"/>
                            </p:stCondLst>
                            <p:childTnLst>
                              <p:par>
                                <p:cTn id="131" presetID="16" presetClass="entr" presetSubtype="21" fill="hold" nodeType="afterEffect">
                                  <p:stCondLst>
                                    <p:cond delay="0"/>
                                  </p:stCondLst>
                                  <p:childTnLst>
                                    <p:set>
                                      <p:cBhvr>
                                        <p:cTn id="132" dur="1" fill="hold">
                                          <p:stCondLst>
                                            <p:cond delay="0"/>
                                          </p:stCondLst>
                                        </p:cTn>
                                        <p:tgtEl>
                                          <p:spTgt spid="42"/>
                                        </p:tgtEl>
                                        <p:attrNameLst>
                                          <p:attrName>style.visibility</p:attrName>
                                        </p:attrNameLst>
                                      </p:cBhvr>
                                      <p:to>
                                        <p:strVal val="visible"/>
                                      </p:to>
                                    </p:set>
                                    <p:animEffect transition="in" filter="barn(inVertical)">
                                      <p:cBhvr>
                                        <p:cTn id="13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14" grpId="0"/>
      <p:bldP spid="14" grpId="1"/>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C8E3BEB4-F343-4FE4-88AD-217C3CEBE816}"/>
              </a:ext>
            </a:extLst>
          </p:cNvPr>
          <p:cNvPicPr>
            <a:picLocks noChangeAspect="1"/>
          </p:cNvPicPr>
          <p:nvPr/>
        </p:nvPicPr>
        <p:blipFill rotWithShape="1">
          <a:blip r:embed="rId2"/>
          <a:srcRect l="10006" t="9951" r="10215" b="6073"/>
          <a:stretch/>
        </p:blipFill>
        <p:spPr>
          <a:xfrm>
            <a:off x="755657" y="1333500"/>
            <a:ext cx="7632694" cy="4759325"/>
          </a:xfrm>
          <a:prstGeom prst="rect">
            <a:avLst/>
          </a:prstGeom>
        </p:spPr>
      </p:pic>
      <p:pic>
        <p:nvPicPr>
          <p:cNvPr id="22" name="Picture 21" hidden="1">
            <a:extLst>
              <a:ext uri="{FF2B5EF4-FFF2-40B4-BE49-F238E27FC236}">
                <a16:creationId xmlns:a16="http://schemas.microsoft.com/office/drawing/2014/main" xmlns="" id="{E3102D87-216D-4753-9741-0A26986C6BAE}"/>
              </a:ext>
            </a:extLst>
          </p:cNvPr>
          <p:cNvPicPr>
            <a:picLocks noChangeAspect="1"/>
          </p:cNvPicPr>
          <p:nvPr/>
        </p:nvPicPr>
        <p:blipFill>
          <a:blip r:embed="rId3"/>
          <a:stretch>
            <a:fillRect/>
          </a:stretch>
        </p:blipFill>
        <p:spPr>
          <a:xfrm>
            <a:off x="4966055" y="2426581"/>
            <a:ext cx="2525372" cy="1783381"/>
          </a:xfrm>
          <a:prstGeom prst="rect">
            <a:avLst/>
          </a:prstGeom>
        </p:spPr>
      </p:pic>
      <p:pic>
        <p:nvPicPr>
          <p:cNvPr id="23" name="Picture 22" hidden="1">
            <a:extLst>
              <a:ext uri="{FF2B5EF4-FFF2-40B4-BE49-F238E27FC236}">
                <a16:creationId xmlns:a16="http://schemas.microsoft.com/office/drawing/2014/main" xmlns="" id="{3D4D8B4B-605E-4808-B954-A8B42F7AD1B6}"/>
              </a:ext>
            </a:extLst>
          </p:cNvPr>
          <p:cNvPicPr>
            <a:picLocks noChangeAspect="1"/>
          </p:cNvPicPr>
          <p:nvPr/>
        </p:nvPicPr>
        <p:blipFill>
          <a:blip r:embed="rId4"/>
          <a:stretch>
            <a:fillRect/>
          </a:stretch>
        </p:blipFill>
        <p:spPr>
          <a:xfrm>
            <a:off x="1735606" y="2651367"/>
            <a:ext cx="2531158" cy="1558595"/>
          </a:xfrm>
          <a:prstGeom prst="rect">
            <a:avLst/>
          </a:prstGeom>
        </p:spPr>
      </p:pic>
      <p:pic>
        <p:nvPicPr>
          <p:cNvPr id="24" name="Picture 23" hidden="1">
            <a:extLst>
              <a:ext uri="{FF2B5EF4-FFF2-40B4-BE49-F238E27FC236}">
                <a16:creationId xmlns:a16="http://schemas.microsoft.com/office/drawing/2014/main" xmlns="" id="{52098366-F8EB-476F-9DDD-E64F403F4CB0}"/>
              </a:ext>
            </a:extLst>
          </p:cNvPr>
          <p:cNvPicPr>
            <a:picLocks noChangeAspect="1"/>
          </p:cNvPicPr>
          <p:nvPr/>
        </p:nvPicPr>
        <p:blipFill>
          <a:blip r:embed="rId5"/>
          <a:stretch>
            <a:fillRect/>
          </a:stretch>
        </p:blipFill>
        <p:spPr>
          <a:xfrm rot="10800000">
            <a:off x="3192706" y="4460576"/>
            <a:ext cx="2758587" cy="1694561"/>
          </a:xfrm>
          <a:prstGeom prst="rect">
            <a:avLst/>
          </a:prstGeom>
        </p:spPr>
      </p:pic>
      <p:sp>
        <p:nvSpPr>
          <p:cNvPr id="25" name="Arrow: Pentagon 24">
            <a:extLst>
              <a:ext uri="{FF2B5EF4-FFF2-40B4-BE49-F238E27FC236}">
                <a16:creationId xmlns:a16="http://schemas.microsoft.com/office/drawing/2014/main" xmlns="" id="{EAE23ADA-3966-4560-8B82-7E7B8557AB5C}"/>
              </a:ext>
            </a:extLst>
          </p:cNvPr>
          <p:cNvSpPr/>
          <p:nvPr/>
        </p:nvSpPr>
        <p:spPr>
          <a:xfrm>
            <a:off x="755648" y="1693357"/>
            <a:ext cx="6161200" cy="698335"/>
          </a:xfrm>
          <a:prstGeom prst="homePlate">
            <a:avLst/>
          </a:prstGeom>
          <a:solidFill>
            <a:schemeClr val="tx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lowchart: Data 25">
            <a:extLst>
              <a:ext uri="{FF2B5EF4-FFF2-40B4-BE49-F238E27FC236}">
                <a16:creationId xmlns:a16="http://schemas.microsoft.com/office/drawing/2014/main" xmlns="" id="{5D4249CF-4E28-4AE0-89F3-3026F3A59FAA}"/>
              </a:ext>
            </a:extLst>
          </p:cNvPr>
          <p:cNvSpPr/>
          <p:nvPr/>
        </p:nvSpPr>
        <p:spPr>
          <a:xfrm rot="16200000">
            <a:off x="243607" y="1885800"/>
            <a:ext cx="873600" cy="150484"/>
          </a:xfrm>
          <a:prstGeom prst="flowChartInputOutpu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Arrow: Pentagon 26">
            <a:extLst>
              <a:ext uri="{FF2B5EF4-FFF2-40B4-BE49-F238E27FC236}">
                <a16:creationId xmlns:a16="http://schemas.microsoft.com/office/drawing/2014/main" xmlns="" id="{FD80717D-D2E6-4E86-9D82-B85F1E153052}"/>
              </a:ext>
            </a:extLst>
          </p:cNvPr>
          <p:cNvSpPr/>
          <p:nvPr/>
        </p:nvSpPr>
        <p:spPr>
          <a:xfrm>
            <a:off x="605164" y="1521237"/>
            <a:ext cx="6311684" cy="698335"/>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pitchFamily="2" charset="0"/>
              </a:rPr>
              <a:t>Can you calculate the missing angles?</a:t>
            </a:r>
            <a:br>
              <a:rPr lang="en-GB" dirty="0">
                <a:latin typeface="Twinkl" pitchFamily="2" charset="0"/>
              </a:rPr>
            </a:br>
            <a:r>
              <a:rPr lang="en-GB" dirty="0">
                <a:latin typeface="Twinkl" pitchFamily="2" charset="0"/>
              </a:rPr>
              <a:t>Explain to your partner how you have worked these out.</a:t>
            </a:r>
          </a:p>
        </p:txBody>
      </p:sp>
      <p:grpSp>
        <p:nvGrpSpPr>
          <p:cNvPr id="2" name="Group 1">
            <a:extLst>
              <a:ext uri="{FF2B5EF4-FFF2-40B4-BE49-F238E27FC236}">
                <a16:creationId xmlns:a16="http://schemas.microsoft.com/office/drawing/2014/main" xmlns="" id="{93304EDC-4E5E-40A9-8540-371E279BF868}"/>
              </a:ext>
            </a:extLst>
          </p:cNvPr>
          <p:cNvGrpSpPr/>
          <p:nvPr/>
        </p:nvGrpSpPr>
        <p:grpSpPr>
          <a:xfrm>
            <a:off x="1964602" y="2939358"/>
            <a:ext cx="1871646" cy="1104852"/>
            <a:chOff x="1964602" y="2939358"/>
            <a:chExt cx="1871646" cy="1104852"/>
          </a:xfrm>
        </p:grpSpPr>
        <p:cxnSp>
          <p:nvCxnSpPr>
            <p:cNvPr id="19" name="Straight Arrow Connector 18">
              <a:extLst>
                <a:ext uri="{FF2B5EF4-FFF2-40B4-BE49-F238E27FC236}">
                  <a16:creationId xmlns:a16="http://schemas.microsoft.com/office/drawing/2014/main" xmlns="" id="{4408C338-9963-467F-9009-07C513B05D87}"/>
                </a:ext>
              </a:extLst>
            </p:cNvPr>
            <p:cNvCxnSpPr/>
            <p:nvPr/>
          </p:nvCxnSpPr>
          <p:spPr>
            <a:xfrm>
              <a:off x="1964602" y="3877902"/>
              <a:ext cx="1871646" cy="0"/>
            </a:xfrm>
            <a:prstGeom prst="straightConnector1">
              <a:avLst/>
            </a:prstGeom>
            <a:ln w="28575">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xmlns="" id="{C46318D3-A356-4B7C-A847-7FF4AAF43E3C}"/>
                </a:ext>
              </a:extLst>
            </p:cNvPr>
            <p:cNvCxnSpPr>
              <a:cxnSpLocks/>
            </p:cNvCxnSpPr>
            <p:nvPr/>
          </p:nvCxnSpPr>
          <p:spPr>
            <a:xfrm flipH="1" flipV="1">
              <a:off x="2827699" y="2939358"/>
              <a:ext cx="72726" cy="938544"/>
            </a:xfrm>
            <a:prstGeom prst="straightConnector1">
              <a:avLst/>
            </a:prstGeom>
            <a:ln w="28575">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29" name="Arc 28">
              <a:extLst>
                <a:ext uri="{FF2B5EF4-FFF2-40B4-BE49-F238E27FC236}">
                  <a16:creationId xmlns:a16="http://schemas.microsoft.com/office/drawing/2014/main" xmlns="" id="{840DDF07-B099-4638-994A-275F6DC06544}"/>
                </a:ext>
              </a:extLst>
            </p:cNvPr>
            <p:cNvSpPr/>
            <p:nvPr/>
          </p:nvSpPr>
          <p:spPr>
            <a:xfrm>
              <a:off x="2748622" y="3695613"/>
              <a:ext cx="348597" cy="348597"/>
            </a:xfrm>
            <a:prstGeom prst="arc">
              <a:avLst>
                <a:gd name="adj1" fmla="val 15439852"/>
                <a:gd name="adj2" fmla="val 9"/>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2" name="Rectangle 31">
              <a:extLst>
                <a:ext uri="{FF2B5EF4-FFF2-40B4-BE49-F238E27FC236}">
                  <a16:creationId xmlns:a16="http://schemas.microsoft.com/office/drawing/2014/main" xmlns="" id="{A8593857-00A4-48FE-AFB0-3B3BE97A38A0}"/>
                </a:ext>
              </a:extLst>
            </p:cNvPr>
            <p:cNvSpPr/>
            <p:nvPr/>
          </p:nvSpPr>
          <p:spPr>
            <a:xfrm>
              <a:off x="2995078" y="3438695"/>
              <a:ext cx="505267" cy="369332"/>
            </a:xfrm>
            <a:prstGeom prst="rect">
              <a:avLst/>
            </a:prstGeom>
          </p:spPr>
          <p:txBody>
            <a:bodyPr wrap="none">
              <a:spAutoFit/>
            </a:bodyPr>
            <a:lstStyle/>
            <a:p>
              <a:pPr algn="ctr"/>
              <a:r>
                <a:rPr lang="en-GB" dirty="0">
                  <a:latin typeface="Twinkl" pitchFamily="2" charset="0"/>
                </a:rPr>
                <a:t>95°</a:t>
              </a:r>
              <a:endParaRPr lang="en-US" dirty="0"/>
            </a:p>
          </p:txBody>
        </p:sp>
      </p:grpSp>
      <p:grpSp>
        <p:nvGrpSpPr>
          <p:cNvPr id="5" name="Group 4">
            <a:extLst>
              <a:ext uri="{FF2B5EF4-FFF2-40B4-BE49-F238E27FC236}">
                <a16:creationId xmlns:a16="http://schemas.microsoft.com/office/drawing/2014/main" xmlns="" id="{D376272A-0E02-4300-AA94-9B83212E1D17}"/>
              </a:ext>
            </a:extLst>
          </p:cNvPr>
          <p:cNvGrpSpPr/>
          <p:nvPr/>
        </p:nvGrpSpPr>
        <p:grpSpPr>
          <a:xfrm>
            <a:off x="5679279" y="2822823"/>
            <a:ext cx="1871646" cy="1140732"/>
            <a:chOff x="5314554" y="2886640"/>
            <a:chExt cx="1871646" cy="1140732"/>
          </a:xfrm>
        </p:grpSpPr>
        <p:cxnSp>
          <p:nvCxnSpPr>
            <p:cNvPr id="37" name="Straight Arrow Connector 36">
              <a:extLst>
                <a:ext uri="{FF2B5EF4-FFF2-40B4-BE49-F238E27FC236}">
                  <a16:creationId xmlns:a16="http://schemas.microsoft.com/office/drawing/2014/main" xmlns="" id="{D7E468A6-2F86-489A-B218-DCB228BFBF17}"/>
                </a:ext>
              </a:extLst>
            </p:cNvPr>
            <p:cNvCxnSpPr/>
            <p:nvPr/>
          </p:nvCxnSpPr>
          <p:spPr>
            <a:xfrm>
              <a:off x="5314554" y="3860073"/>
              <a:ext cx="1871646" cy="0"/>
            </a:xfrm>
            <a:prstGeom prst="straightConnector1">
              <a:avLst/>
            </a:prstGeom>
            <a:ln w="28575">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xmlns="" id="{78301FEE-75A5-4842-9D11-9BE2A0026B13}"/>
                </a:ext>
              </a:extLst>
            </p:cNvPr>
            <p:cNvCxnSpPr>
              <a:cxnSpLocks/>
            </p:cNvCxnSpPr>
            <p:nvPr/>
          </p:nvCxnSpPr>
          <p:spPr>
            <a:xfrm flipH="1" flipV="1">
              <a:off x="6093962" y="2886640"/>
              <a:ext cx="156415" cy="973433"/>
            </a:xfrm>
            <a:prstGeom prst="straightConnector1">
              <a:avLst/>
            </a:prstGeom>
            <a:ln w="28575">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39" name="Arc 38">
              <a:extLst>
                <a:ext uri="{FF2B5EF4-FFF2-40B4-BE49-F238E27FC236}">
                  <a16:creationId xmlns:a16="http://schemas.microsoft.com/office/drawing/2014/main" xmlns="" id="{7F69ADFD-CA7D-49E6-99DD-E61AAD854A5F}"/>
                </a:ext>
              </a:extLst>
            </p:cNvPr>
            <p:cNvSpPr/>
            <p:nvPr/>
          </p:nvSpPr>
          <p:spPr>
            <a:xfrm>
              <a:off x="6097785" y="3678775"/>
              <a:ext cx="348597" cy="348597"/>
            </a:xfrm>
            <a:prstGeom prst="arc">
              <a:avLst>
                <a:gd name="adj1" fmla="val 18446963"/>
                <a:gd name="adj2" fmla="val 103329"/>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0" name="Rectangle 39">
              <a:extLst>
                <a:ext uri="{FF2B5EF4-FFF2-40B4-BE49-F238E27FC236}">
                  <a16:creationId xmlns:a16="http://schemas.microsoft.com/office/drawing/2014/main" xmlns="" id="{C93D859A-9DE8-485E-8FD2-0A0FFC29FBCA}"/>
                </a:ext>
              </a:extLst>
            </p:cNvPr>
            <p:cNvSpPr/>
            <p:nvPr/>
          </p:nvSpPr>
          <p:spPr>
            <a:xfrm>
              <a:off x="6510648" y="3516140"/>
              <a:ext cx="524503" cy="369332"/>
            </a:xfrm>
            <a:prstGeom prst="rect">
              <a:avLst/>
            </a:prstGeom>
          </p:spPr>
          <p:txBody>
            <a:bodyPr wrap="none">
              <a:spAutoFit/>
            </a:bodyPr>
            <a:lstStyle/>
            <a:p>
              <a:pPr algn="ctr"/>
              <a:r>
                <a:rPr lang="en-GB" dirty="0">
                  <a:latin typeface="Twinkl" pitchFamily="2" charset="0"/>
                </a:rPr>
                <a:t>50°</a:t>
              </a:r>
              <a:endParaRPr lang="en-US" dirty="0"/>
            </a:p>
          </p:txBody>
        </p:sp>
        <p:cxnSp>
          <p:nvCxnSpPr>
            <p:cNvPr id="42" name="Straight Arrow Connector 41">
              <a:extLst>
                <a:ext uri="{FF2B5EF4-FFF2-40B4-BE49-F238E27FC236}">
                  <a16:creationId xmlns:a16="http://schemas.microsoft.com/office/drawing/2014/main" xmlns="" id="{2AAF7EDA-0173-4ADF-A200-3F089E7B8B74}"/>
                </a:ext>
              </a:extLst>
            </p:cNvPr>
            <p:cNvCxnSpPr>
              <a:cxnSpLocks/>
            </p:cNvCxnSpPr>
            <p:nvPr/>
          </p:nvCxnSpPr>
          <p:spPr>
            <a:xfrm flipV="1">
              <a:off x="6250377" y="3105228"/>
              <a:ext cx="636545" cy="746854"/>
            </a:xfrm>
            <a:prstGeom prst="straightConnector1">
              <a:avLst/>
            </a:prstGeom>
            <a:ln w="28575">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xmlns="" id="{36CA15E8-B96A-40B3-A45B-0CE35B395FFD}"/>
                </a:ext>
              </a:extLst>
            </p:cNvPr>
            <p:cNvCxnSpPr>
              <a:cxnSpLocks/>
            </p:cNvCxnSpPr>
            <p:nvPr/>
          </p:nvCxnSpPr>
          <p:spPr>
            <a:xfrm flipH="1" flipV="1">
              <a:off x="5434293" y="3287300"/>
              <a:ext cx="816084" cy="564782"/>
            </a:xfrm>
            <a:prstGeom prst="straightConnector1">
              <a:avLst/>
            </a:prstGeom>
            <a:ln w="28575">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49" name="Arc 48">
              <a:extLst>
                <a:ext uri="{FF2B5EF4-FFF2-40B4-BE49-F238E27FC236}">
                  <a16:creationId xmlns:a16="http://schemas.microsoft.com/office/drawing/2014/main" xmlns="" id="{C0175A37-0E15-4DDD-A726-605630954118}"/>
                </a:ext>
              </a:extLst>
            </p:cNvPr>
            <p:cNvSpPr/>
            <p:nvPr/>
          </p:nvSpPr>
          <p:spPr>
            <a:xfrm flipH="1">
              <a:off x="6097785" y="3678775"/>
              <a:ext cx="348597" cy="348597"/>
            </a:xfrm>
            <a:prstGeom prst="arc">
              <a:avLst>
                <a:gd name="adj1" fmla="val 17183481"/>
                <a:gd name="adj2" fmla="val 1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Rectangle 49">
              <a:extLst>
                <a:ext uri="{FF2B5EF4-FFF2-40B4-BE49-F238E27FC236}">
                  <a16:creationId xmlns:a16="http://schemas.microsoft.com/office/drawing/2014/main" xmlns="" id="{142FB86B-987A-4B16-934B-19B4E94DDF6B}"/>
                </a:ext>
              </a:extLst>
            </p:cNvPr>
            <p:cNvSpPr/>
            <p:nvPr/>
          </p:nvSpPr>
          <p:spPr>
            <a:xfrm>
              <a:off x="5715007" y="3168395"/>
              <a:ext cx="510076" cy="369332"/>
            </a:xfrm>
            <a:prstGeom prst="rect">
              <a:avLst/>
            </a:prstGeom>
          </p:spPr>
          <p:txBody>
            <a:bodyPr wrap="none">
              <a:spAutoFit/>
            </a:bodyPr>
            <a:lstStyle/>
            <a:p>
              <a:pPr algn="ctr"/>
              <a:r>
                <a:rPr lang="en-GB" dirty="0">
                  <a:latin typeface="Twinkl" pitchFamily="2" charset="0"/>
                </a:rPr>
                <a:t>45°</a:t>
              </a:r>
              <a:endParaRPr lang="en-US" dirty="0"/>
            </a:p>
          </p:txBody>
        </p:sp>
        <p:sp>
          <p:nvSpPr>
            <p:cNvPr id="51" name="Rectangle 50">
              <a:extLst>
                <a:ext uri="{FF2B5EF4-FFF2-40B4-BE49-F238E27FC236}">
                  <a16:creationId xmlns:a16="http://schemas.microsoft.com/office/drawing/2014/main" xmlns="" id="{096074EF-B96D-4683-A159-4F44FBBE7A88}"/>
                </a:ext>
              </a:extLst>
            </p:cNvPr>
            <p:cNvSpPr/>
            <p:nvPr/>
          </p:nvSpPr>
          <p:spPr>
            <a:xfrm>
              <a:off x="5439386" y="3528496"/>
              <a:ext cx="510076" cy="369332"/>
            </a:xfrm>
            <a:prstGeom prst="rect">
              <a:avLst/>
            </a:prstGeom>
          </p:spPr>
          <p:txBody>
            <a:bodyPr wrap="none">
              <a:spAutoFit/>
            </a:bodyPr>
            <a:lstStyle/>
            <a:p>
              <a:pPr algn="ctr"/>
              <a:r>
                <a:rPr lang="en-GB" dirty="0">
                  <a:latin typeface="Twinkl" pitchFamily="2" charset="0"/>
                </a:rPr>
                <a:t>35°</a:t>
              </a:r>
              <a:endParaRPr lang="en-US" dirty="0"/>
            </a:p>
          </p:txBody>
        </p:sp>
      </p:grpSp>
      <p:grpSp>
        <p:nvGrpSpPr>
          <p:cNvPr id="3" name="Group 2">
            <a:extLst>
              <a:ext uri="{FF2B5EF4-FFF2-40B4-BE49-F238E27FC236}">
                <a16:creationId xmlns:a16="http://schemas.microsoft.com/office/drawing/2014/main" xmlns="" id="{F044103C-5B46-4AB9-BC87-A71FBB07BD6F}"/>
              </a:ext>
            </a:extLst>
          </p:cNvPr>
          <p:cNvGrpSpPr/>
          <p:nvPr/>
        </p:nvGrpSpPr>
        <p:grpSpPr>
          <a:xfrm>
            <a:off x="3750412" y="4466309"/>
            <a:ext cx="1916005" cy="1168608"/>
            <a:chOff x="3517743" y="4557489"/>
            <a:chExt cx="1916005" cy="1168608"/>
          </a:xfrm>
        </p:grpSpPr>
        <p:cxnSp>
          <p:nvCxnSpPr>
            <p:cNvPr id="52" name="Straight Arrow Connector 51">
              <a:extLst>
                <a:ext uri="{FF2B5EF4-FFF2-40B4-BE49-F238E27FC236}">
                  <a16:creationId xmlns:a16="http://schemas.microsoft.com/office/drawing/2014/main" xmlns="" id="{D99B3FD1-B8F4-44A6-ACCB-15FD2240D7FE}"/>
                </a:ext>
              </a:extLst>
            </p:cNvPr>
            <p:cNvCxnSpPr/>
            <p:nvPr/>
          </p:nvCxnSpPr>
          <p:spPr>
            <a:xfrm>
              <a:off x="3517743" y="4738926"/>
              <a:ext cx="1871646" cy="0"/>
            </a:xfrm>
            <a:prstGeom prst="straightConnector1">
              <a:avLst/>
            </a:prstGeom>
            <a:ln w="28575">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54" name="Arc 53">
              <a:extLst>
                <a:ext uri="{FF2B5EF4-FFF2-40B4-BE49-F238E27FC236}">
                  <a16:creationId xmlns:a16="http://schemas.microsoft.com/office/drawing/2014/main" xmlns="" id="{89A6ADEF-CA41-4272-B996-9C048EEC3ABE}"/>
                </a:ext>
              </a:extLst>
            </p:cNvPr>
            <p:cNvSpPr/>
            <p:nvPr/>
          </p:nvSpPr>
          <p:spPr>
            <a:xfrm>
              <a:off x="4309462" y="4559030"/>
              <a:ext cx="348597" cy="348597"/>
            </a:xfrm>
            <a:prstGeom prst="arc">
              <a:avLst>
                <a:gd name="adj1" fmla="val 79200"/>
                <a:gd name="adj2" fmla="val 2073865"/>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5" name="Rectangle 54">
              <a:extLst>
                <a:ext uri="{FF2B5EF4-FFF2-40B4-BE49-F238E27FC236}">
                  <a16:creationId xmlns:a16="http://schemas.microsoft.com/office/drawing/2014/main" xmlns="" id="{DD650EA4-47AA-4F32-9045-B711A5D73CE4}"/>
                </a:ext>
              </a:extLst>
            </p:cNvPr>
            <p:cNvSpPr/>
            <p:nvPr/>
          </p:nvSpPr>
          <p:spPr>
            <a:xfrm>
              <a:off x="4909245" y="4718526"/>
              <a:ext cx="524503" cy="369332"/>
            </a:xfrm>
            <a:prstGeom prst="rect">
              <a:avLst/>
            </a:prstGeom>
          </p:spPr>
          <p:txBody>
            <a:bodyPr wrap="none">
              <a:spAutoFit/>
            </a:bodyPr>
            <a:lstStyle/>
            <a:p>
              <a:pPr algn="ctr"/>
              <a:r>
                <a:rPr lang="en-GB" dirty="0">
                  <a:latin typeface="Twinkl" pitchFamily="2" charset="0"/>
                </a:rPr>
                <a:t>30°</a:t>
              </a:r>
              <a:endParaRPr lang="en-US" dirty="0"/>
            </a:p>
          </p:txBody>
        </p:sp>
        <p:cxnSp>
          <p:nvCxnSpPr>
            <p:cNvPr id="56" name="Straight Arrow Connector 55">
              <a:extLst>
                <a:ext uri="{FF2B5EF4-FFF2-40B4-BE49-F238E27FC236}">
                  <a16:creationId xmlns:a16="http://schemas.microsoft.com/office/drawing/2014/main" xmlns="" id="{C7CFD4A7-43E3-43E6-AAA9-1404263FBCF8}"/>
                </a:ext>
              </a:extLst>
            </p:cNvPr>
            <p:cNvCxnSpPr>
              <a:cxnSpLocks/>
            </p:cNvCxnSpPr>
            <p:nvPr/>
          </p:nvCxnSpPr>
          <p:spPr>
            <a:xfrm>
              <a:off x="4483760" y="4746146"/>
              <a:ext cx="829799" cy="480217"/>
            </a:xfrm>
            <a:prstGeom prst="straightConnector1">
              <a:avLst/>
            </a:prstGeom>
            <a:ln w="28575">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57" name="Straight Arrow Connector 56">
              <a:extLst>
                <a:ext uri="{FF2B5EF4-FFF2-40B4-BE49-F238E27FC236}">
                  <a16:creationId xmlns:a16="http://schemas.microsoft.com/office/drawing/2014/main" xmlns="" id="{EB8E45E3-819B-4D5E-98EF-D557F7D46C4C}"/>
                </a:ext>
              </a:extLst>
            </p:cNvPr>
            <p:cNvCxnSpPr>
              <a:cxnSpLocks/>
            </p:cNvCxnSpPr>
            <p:nvPr/>
          </p:nvCxnSpPr>
          <p:spPr>
            <a:xfrm>
              <a:off x="4471773" y="4738926"/>
              <a:ext cx="82472" cy="987171"/>
            </a:xfrm>
            <a:prstGeom prst="straightConnector1">
              <a:avLst/>
            </a:prstGeom>
            <a:ln w="28575">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61" name="Arc 60">
              <a:extLst>
                <a:ext uri="{FF2B5EF4-FFF2-40B4-BE49-F238E27FC236}">
                  <a16:creationId xmlns:a16="http://schemas.microsoft.com/office/drawing/2014/main" xmlns="" id="{EED9175C-82AC-454B-9B75-DBCB2BE0F054}"/>
                </a:ext>
              </a:extLst>
            </p:cNvPr>
            <p:cNvSpPr/>
            <p:nvPr/>
          </p:nvSpPr>
          <p:spPr>
            <a:xfrm flipH="1">
              <a:off x="4309462" y="4557489"/>
              <a:ext cx="348597" cy="348597"/>
            </a:xfrm>
            <a:prstGeom prst="arc">
              <a:avLst>
                <a:gd name="adj1" fmla="val 79200"/>
                <a:gd name="adj2" fmla="val 524756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7" name="Rectangle 66">
              <a:extLst>
                <a:ext uri="{FF2B5EF4-FFF2-40B4-BE49-F238E27FC236}">
                  <a16:creationId xmlns:a16="http://schemas.microsoft.com/office/drawing/2014/main" xmlns="" id="{B76D98D6-F3CA-4F1C-B835-E4D7FFC84FAA}"/>
                </a:ext>
              </a:extLst>
            </p:cNvPr>
            <p:cNvSpPr/>
            <p:nvPr/>
          </p:nvSpPr>
          <p:spPr>
            <a:xfrm>
              <a:off x="3876814" y="4718526"/>
              <a:ext cx="505268" cy="369332"/>
            </a:xfrm>
            <a:prstGeom prst="rect">
              <a:avLst/>
            </a:prstGeom>
          </p:spPr>
          <p:txBody>
            <a:bodyPr wrap="none">
              <a:spAutoFit/>
            </a:bodyPr>
            <a:lstStyle/>
            <a:p>
              <a:pPr algn="ctr"/>
              <a:r>
                <a:rPr lang="en-GB" dirty="0">
                  <a:latin typeface="Twinkl" pitchFamily="2" charset="0"/>
                </a:rPr>
                <a:t>95°</a:t>
              </a:r>
              <a:endParaRPr lang="en-US" dirty="0"/>
            </a:p>
          </p:txBody>
        </p:sp>
      </p:grpSp>
      <p:sp>
        <p:nvSpPr>
          <p:cNvPr id="59" name="Arrow: Pentagon 58">
            <a:extLst>
              <a:ext uri="{FF2B5EF4-FFF2-40B4-BE49-F238E27FC236}">
                <a16:creationId xmlns:a16="http://schemas.microsoft.com/office/drawing/2014/main" xmlns="" id="{42FF286C-30E2-46F3-826E-BC81BDC344B3}"/>
              </a:ext>
            </a:extLst>
          </p:cNvPr>
          <p:cNvSpPr/>
          <p:nvPr/>
        </p:nvSpPr>
        <p:spPr>
          <a:xfrm rot="1800000">
            <a:off x="1253042" y="2991681"/>
            <a:ext cx="1645920" cy="365760"/>
          </a:xfrm>
          <a:prstGeom prst="homePlate">
            <a:avLst/>
          </a:prstGeom>
          <a:solidFill>
            <a:schemeClr val="tx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Arrow: Pentagon 59">
            <a:extLst>
              <a:ext uri="{FF2B5EF4-FFF2-40B4-BE49-F238E27FC236}">
                <a16:creationId xmlns:a16="http://schemas.microsoft.com/office/drawing/2014/main" xmlns="" id="{5C9D8AE4-4BA2-4A02-AC3A-3763C5EBD4C1}"/>
              </a:ext>
            </a:extLst>
          </p:cNvPr>
          <p:cNvSpPr/>
          <p:nvPr/>
        </p:nvSpPr>
        <p:spPr>
          <a:xfrm rot="1800000">
            <a:off x="1253042" y="3152640"/>
            <a:ext cx="1645920"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85° </a:t>
            </a:r>
          </a:p>
        </p:txBody>
      </p:sp>
      <p:sp>
        <p:nvSpPr>
          <p:cNvPr id="62" name="Arrow: Pentagon 61">
            <a:extLst>
              <a:ext uri="{FF2B5EF4-FFF2-40B4-BE49-F238E27FC236}">
                <a16:creationId xmlns:a16="http://schemas.microsoft.com/office/drawing/2014/main" xmlns="" id="{3EA6392C-5FBF-4A9E-8B2C-0F5783FA9D48}"/>
              </a:ext>
            </a:extLst>
          </p:cNvPr>
          <p:cNvSpPr/>
          <p:nvPr/>
        </p:nvSpPr>
        <p:spPr>
          <a:xfrm rot="1800000" flipH="1">
            <a:off x="4725617" y="4938023"/>
            <a:ext cx="1645920" cy="365760"/>
          </a:xfrm>
          <a:prstGeom prst="homePlate">
            <a:avLst/>
          </a:prstGeom>
          <a:solidFill>
            <a:schemeClr val="tx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Arrow: Pentagon 62">
            <a:extLst>
              <a:ext uri="{FF2B5EF4-FFF2-40B4-BE49-F238E27FC236}">
                <a16:creationId xmlns:a16="http://schemas.microsoft.com/office/drawing/2014/main" xmlns="" id="{C9539A1D-55E7-41BD-8070-20D668BADC8E}"/>
              </a:ext>
            </a:extLst>
          </p:cNvPr>
          <p:cNvSpPr/>
          <p:nvPr/>
        </p:nvSpPr>
        <p:spPr>
          <a:xfrm rot="1800000" flipH="1">
            <a:off x="4725617" y="5098982"/>
            <a:ext cx="1645920"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55° </a:t>
            </a:r>
          </a:p>
        </p:txBody>
      </p:sp>
      <p:sp>
        <p:nvSpPr>
          <p:cNvPr id="64" name="Arrow: Pentagon 63">
            <a:extLst>
              <a:ext uri="{FF2B5EF4-FFF2-40B4-BE49-F238E27FC236}">
                <a16:creationId xmlns:a16="http://schemas.microsoft.com/office/drawing/2014/main" xmlns="" id="{0CCD1F75-D8CE-4361-8063-B6920DD415E6}"/>
              </a:ext>
            </a:extLst>
          </p:cNvPr>
          <p:cNvSpPr/>
          <p:nvPr/>
        </p:nvSpPr>
        <p:spPr>
          <a:xfrm rot="19800000" flipH="1">
            <a:off x="6596287" y="2707525"/>
            <a:ext cx="1645920" cy="365760"/>
          </a:xfrm>
          <a:prstGeom prst="homePlate">
            <a:avLst/>
          </a:prstGeom>
          <a:solidFill>
            <a:schemeClr val="tx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Arrow: Pentagon 64">
            <a:extLst>
              <a:ext uri="{FF2B5EF4-FFF2-40B4-BE49-F238E27FC236}">
                <a16:creationId xmlns:a16="http://schemas.microsoft.com/office/drawing/2014/main" xmlns="" id="{BC42D22F-33B0-4B05-B3B6-95727D4AADA8}"/>
              </a:ext>
            </a:extLst>
          </p:cNvPr>
          <p:cNvSpPr/>
          <p:nvPr/>
        </p:nvSpPr>
        <p:spPr>
          <a:xfrm rot="19800000" flipH="1">
            <a:off x="6596287" y="2868484"/>
            <a:ext cx="1645920"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50° </a:t>
            </a:r>
          </a:p>
        </p:txBody>
      </p:sp>
      <p:sp>
        <p:nvSpPr>
          <p:cNvPr id="48" name="Rectangle 47"/>
          <p:cNvSpPr/>
          <p:nvPr/>
        </p:nvSpPr>
        <p:spPr>
          <a:xfrm>
            <a:off x="4304081"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3" name="Picture 52">
            <a:extLst>
              <a:ext uri="{FF2B5EF4-FFF2-40B4-BE49-F238E27FC236}">
                <a16:creationId xmlns:a16="http://schemas.microsoft.com/office/drawing/2014/main" xmlns="" id="{2830866F-58AA-4213-AFD1-4A7F919ABC8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58" name="Rectangle 57"/>
          <p:cNvSpPr/>
          <p:nvPr/>
        </p:nvSpPr>
        <p:spPr>
          <a:xfrm>
            <a:off x="445575" y="702863"/>
            <a:ext cx="3846861"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Calculating Angles on a Straight Line</a:t>
            </a:r>
            <a:endParaRPr lang="en-GB" sz="1600" b="1" dirty="0">
              <a:solidFill>
                <a:schemeClr val="bg1"/>
              </a:solidFill>
            </a:endParaRPr>
          </a:p>
        </p:txBody>
      </p:sp>
      <p:cxnSp>
        <p:nvCxnSpPr>
          <p:cNvPr id="68" name="Straight Connector 67"/>
          <p:cNvCxnSpPr/>
          <p:nvPr/>
        </p:nvCxnSpPr>
        <p:spPr>
          <a:xfrm>
            <a:off x="4298258" y="682501"/>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right)">
                                      <p:cBhvr>
                                        <p:cTn id="7" dur="500"/>
                                        <p:tgtEl>
                                          <p:spTgt spid="2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left)">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59"/>
                                        </p:tgtEl>
                                        <p:attrNameLst>
                                          <p:attrName>style.visibility</p:attrName>
                                        </p:attrNameLst>
                                      </p:cBhvr>
                                      <p:to>
                                        <p:strVal val="visible"/>
                                      </p:to>
                                    </p:set>
                                    <p:animEffect transition="in" filter="wipe(left)">
                                      <p:cBhvr>
                                        <p:cTn id="19" dur="500"/>
                                        <p:tgtEl>
                                          <p:spTgt spid="59"/>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60"/>
                                        </p:tgtEl>
                                        <p:attrNameLst>
                                          <p:attrName>style.visibility</p:attrName>
                                        </p:attrNameLst>
                                      </p:cBhvr>
                                      <p:to>
                                        <p:strVal val="visible"/>
                                      </p:to>
                                    </p:set>
                                    <p:animEffect transition="in" filter="wipe(left)">
                                      <p:cBhvr>
                                        <p:cTn id="22" dur="500"/>
                                        <p:tgtEl>
                                          <p:spTgt spid="60"/>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2" fill="hold" grpId="0" nodeType="clickEffect">
                                  <p:stCondLst>
                                    <p:cond delay="0"/>
                                  </p:stCondLst>
                                  <p:childTnLst>
                                    <p:set>
                                      <p:cBhvr>
                                        <p:cTn id="26" dur="1" fill="hold">
                                          <p:stCondLst>
                                            <p:cond delay="0"/>
                                          </p:stCondLst>
                                        </p:cTn>
                                        <p:tgtEl>
                                          <p:spTgt spid="63"/>
                                        </p:tgtEl>
                                        <p:attrNameLst>
                                          <p:attrName>style.visibility</p:attrName>
                                        </p:attrNameLst>
                                      </p:cBhvr>
                                      <p:to>
                                        <p:strVal val="visible"/>
                                      </p:to>
                                    </p:set>
                                    <p:animEffect transition="in" filter="wipe(right)">
                                      <p:cBhvr>
                                        <p:cTn id="27" dur="500"/>
                                        <p:tgtEl>
                                          <p:spTgt spid="63"/>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62"/>
                                        </p:tgtEl>
                                        <p:attrNameLst>
                                          <p:attrName>style.visibility</p:attrName>
                                        </p:attrNameLst>
                                      </p:cBhvr>
                                      <p:to>
                                        <p:strVal val="visible"/>
                                      </p:to>
                                    </p:set>
                                    <p:animEffect transition="in" filter="wipe(right)">
                                      <p:cBhvr>
                                        <p:cTn id="30" dur="500"/>
                                        <p:tgtEl>
                                          <p:spTgt spid="62"/>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2" fill="hold" grpId="0" nodeType="clickEffect">
                                  <p:stCondLst>
                                    <p:cond delay="0"/>
                                  </p:stCondLst>
                                  <p:childTnLst>
                                    <p:set>
                                      <p:cBhvr>
                                        <p:cTn id="34" dur="1" fill="hold">
                                          <p:stCondLst>
                                            <p:cond delay="0"/>
                                          </p:stCondLst>
                                        </p:cTn>
                                        <p:tgtEl>
                                          <p:spTgt spid="65"/>
                                        </p:tgtEl>
                                        <p:attrNameLst>
                                          <p:attrName>style.visibility</p:attrName>
                                        </p:attrNameLst>
                                      </p:cBhvr>
                                      <p:to>
                                        <p:strVal val="visible"/>
                                      </p:to>
                                    </p:set>
                                    <p:animEffect transition="in" filter="wipe(right)">
                                      <p:cBhvr>
                                        <p:cTn id="35" dur="500"/>
                                        <p:tgtEl>
                                          <p:spTgt spid="65"/>
                                        </p:tgtEl>
                                      </p:cBhvr>
                                    </p:animEffect>
                                  </p:childTnLst>
                                </p:cTn>
                              </p:par>
                              <p:par>
                                <p:cTn id="36" presetID="22" presetClass="entr" presetSubtype="2" fill="hold" grpId="0" nodeType="withEffect">
                                  <p:stCondLst>
                                    <p:cond delay="0"/>
                                  </p:stCondLst>
                                  <p:childTnLst>
                                    <p:set>
                                      <p:cBhvr>
                                        <p:cTn id="37" dur="1" fill="hold">
                                          <p:stCondLst>
                                            <p:cond delay="0"/>
                                          </p:stCondLst>
                                        </p:cTn>
                                        <p:tgtEl>
                                          <p:spTgt spid="64"/>
                                        </p:tgtEl>
                                        <p:attrNameLst>
                                          <p:attrName>style.visibility</p:attrName>
                                        </p:attrNameLst>
                                      </p:cBhvr>
                                      <p:to>
                                        <p:strVal val="visible"/>
                                      </p:to>
                                    </p:set>
                                    <p:animEffect transition="in" filter="wipe(right)">
                                      <p:cBhvr>
                                        <p:cTn id="38"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59" grpId="0" animBg="1"/>
      <p:bldP spid="60" grpId="0" animBg="1"/>
      <p:bldP spid="62" grpId="0" animBg="1"/>
      <p:bldP spid="63" grpId="0" animBg="1"/>
      <p:bldP spid="64" grpId="0" animBg="1"/>
      <p:bldP spid="6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46">
            <a:extLst>
              <a:ext uri="{FF2B5EF4-FFF2-40B4-BE49-F238E27FC236}">
                <a16:creationId xmlns:a16="http://schemas.microsoft.com/office/drawing/2014/main" xmlns="" id="{7D5E258C-31F3-4036-9B27-6C9D767261D0}"/>
              </a:ext>
            </a:extLst>
          </p:cNvPr>
          <p:cNvPicPr>
            <a:picLocks noChangeAspect="1"/>
          </p:cNvPicPr>
          <p:nvPr/>
        </p:nvPicPr>
        <p:blipFill>
          <a:blip r:embed="rId2"/>
          <a:stretch>
            <a:fillRect/>
          </a:stretch>
        </p:blipFill>
        <p:spPr>
          <a:xfrm>
            <a:off x="755648" y="1348094"/>
            <a:ext cx="7632854" cy="4755292"/>
          </a:xfrm>
          <a:prstGeom prst="rect">
            <a:avLst/>
          </a:prstGeom>
        </p:spPr>
      </p:pic>
      <p:sp>
        <p:nvSpPr>
          <p:cNvPr id="30" name="Rectangle 29"/>
          <p:cNvSpPr/>
          <p:nvPr/>
        </p:nvSpPr>
        <p:spPr>
          <a:xfrm>
            <a:off x="4304081"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a:extLst>
              <a:ext uri="{FF2B5EF4-FFF2-40B4-BE49-F238E27FC236}">
                <a16:creationId xmlns:a16="http://schemas.microsoft.com/office/drawing/2014/main" xmlns="" id="{766E356A-B2DE-4CC0-9D26-1908D3445BED}"/>
              </a:ext>
            </a:extLst>
          </p:cNvPr>
          <p:cNvSpPr/>
          <p:nvPr/>
        </p:nvSpPr>
        <p:spPr>
          <a:xfrm>
            <a:off x="445575" y="702863"/>
            <a:ext cx="3846861"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Calculating Angles on a Straight Line</a:t>
            </a:r>
            <a:endParaRPr lang="en-GB" sz="1600" b="1" dirty="0">
              <a:solidFill>
                <a:schemeClr val="bg1"/>
              </a:solidFill>
            </a:endParaRPr>
          </a:p>
        </p:txBody>
      </p:sp>
      <p:cxnSp>
        <p:nvCxnSpPr>
          <p:cNvPr id="8" name="Straight Connector 7">
            <a:extLst>
              <a:ext uri="{FF2B5EF4-FFF2-40B4-BE49-F238E27FC236}">
                <a16:creationId xmlns:a16="http://schemas.microsoft.com/office/drawing/2014/main" xmlns="" id="{3BC651D7-C4D5-416C-9955-5DD9E435A23D}"/>
              </a:ext>
            </a:extLst>
          </p:cNvPr>
          <p:cNvCxnSpPr/>
          <p:nvPr/>
        </p:nvCxnSpPr>
        <p:spPr>
          <a:xfrm>
            <a:off x="4298258" y="682501"/>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22" name="Picture 21" hidden="1">
            <a:extLst>
              <a:ext uri="{FF2B5EF4-FFF2-40B4-BE49-F238E27FC236}">
                <a16:creationId xmlns:a16="http://schemas.microsoft.com/office/drawing/2014/main" xmlns="" id="{E3102D87-216D-4753-9741-0A26986C6BAE}"/>
              </a:ext>
            </a:extLst>
          </p:cNvPr>
          <p:cNvPicPr>
            <a:picLocks noChangeAspect="1"/>
          </p:cNvPicPr>
          <p:nvPr/>
        </p:nvPicPr>
        <p:blipFill>
          <a:blip r:embed="rId4"/>
          <a:stretch>
            <a:fillRect/>
          </a:stretch>
        </p:blipFill>
        <p:spPr>
          <a:xfrm>
            <a:off x="4966055" y="2426581"/>
            <a:ext cx="2525372" cy="1783381"/>
          </a:xfrm>
          <a:prstGeom prst="rect">
            <a:avLst/>
          </a:prstGeom>
        </p:spPr>
      </p:pic>
      <p:pic>
        <p:nvPicPr>
          <p:cNvPr id="23" name="Picture 22" hidden="1">
            <a:extLst>
              <a:ext uri="{FF2B5EF4-FFF2-40B4-BE49-F238E27FC236}">
                <a16:creationId xmlns:a16="http://schemas.microsoft.com/office/drawing/2014/main" xmlns="" id="{3D4D8B4B-605E-4808-B954-A8B42F7AD1B6}"/>
              </a:ext>
            </a:extLst>
          </p:cNvPr>
          <p:cNvPicPr>
            <a:picLocks noChangeAspect="1"/>
          </p:cNvPicPr>
          <p:nvPr/>
        </p:nvPicPr>
        <p:blipFill>
          <a:blip r:embed="rId5"/>
          <a:stretch>
            <a:fillRect/>
          </a:stretch>
        </p:blipFill>
        <p:spPr>
          <a:xfrm>
            <a:off x="1735606" y="2651367"/>
            <a:ext cx="2531158" cy="1558595"/>
          </a:xfrm>
          <a:prstGeom prst="rect">
            <a:avLst/>
          </a:prstGeom>
        </p:spPr>
      </p:pic>
      <p:pic>
        <p:nvPicPr>
          <p:cNvPr id="24" name="Picture 23" hidden="1">
            <a:extLst>
              <a:ext uri="{FF2B5EF4-FFF2-40B4-BE49-F238E27FC236}">
                <a16:creationId xmlns:a16="http://schemas.microsoft.com/office/drawing/2014/main" xmlns="" id="{52098366-F8EB-476F-9DDD-E64F403F4CB0}"/>
              </a:ext>
            </a:extLst>
          </p:cNvPr>
          <p:cNvPicPr>
            <a:picLocks noChangeAspect="1"/>
          </p:cNvPicPr>
          <p:nvPr/>
        </p:nvPicPr>
        <p:blipFill>
          <a:blip r:embed="rId6"/>
          <a:stretch>
            <a:fillRect/>
          </a:stretch>
        </p:blipFill>
        <p:spPr>
          <a:xfrm rot="10800000">
            <a:off x="3192706" y="4460576"/>
            <a:ext cx="2758587" cy="1694561"/>
          </a:xfrm>
          <a:prstGeom prst="rect">
            <a:avLst/>
          </a:prstGeom>
        </p:spPr>
      </p:pic>
      <p:grpSp>
        <p:nvGrpSpPr>
          <p:cNvPr id="46" name="Group 45">
            <a:extLst>
              <a:ext uri="{FF2B5EF4-FFF2-40B4-BE49-F238E27FC236}">
                <a16:creationId xmlns:a16="http://schemas.microsoft.com/office/drawing/2014/main" xmlns="" id="{A85461B6-0420-4B65-85D6-77B4FA2BA6C0}"/>
              </a:ext>
            </a:extLst>
          </p:cNvPr>
          <p:cNvGrpSpPr/>
          <p:nvPr/>
        </p:nvGrpSpPr>
        <p:grpSpPr>
          <a:xfrm>
            <a:off x="755648" y="1333500"/>
            <a:ext cx="7634032" cy="4769886"/>
            <a:chOff x="755648" y="1333500"/>
            <a:chExt cx="7634032" cy="4769886"/>
          </a:xfrm>
        </p:grpSpPr>
        <p:pic>
          <p:nvPicPr>
            <p:cNvPr id="44" name="Picture 43">
              <a:extLst>
                <a:ext uri="{FF2B5EF4-FFF2-40B4-BE49-F238E27FC236}">
                  <a16:creationId xmlns:a16="http://schemas.microsoft.com/office/drawing/2014/main" xmlns="" id="{3C916E14-48EC-4C63-BC16-8B0EF50AEDBC}"/>
                </a:ext>
              </a:extLst>
            </p:cNvPr>
            <p:cNvPicPr>
              <a:picLocks noChangeAspect="1"/>
            </p:cNvPicPr>
            <p:nvPr/>
          </p:nvPicPr>
          <p:blipFill rotWithShape="1">
            <a:blip r:embed="rId7"/>
            <a:srcRect l="3603" t="22612"/>
            <a:stretch/>
          </p:blipFill>
          <p:spPr>
            <a:xfrm>
              <a:off x="755648" y="1333500"/>
              <a:ext cx="7634032" cy="4769886"/>
            </a:xfrm>
            <a:prstGeom prst="rect">
              <a:avLst/>
            </a:prstGeom>
          </p:spPr>
        </p:pic>
        <p:sp>
          <p:nvSpPr>
            <p:cNvPr id="28" name="Rectangle 27">
              <a:extLst>
                <a:ext uri="{FF2B5EF4-FFF2-40B4-BE49-F238E27FC236}">
                  <a16:creationId xmlns:a16="http://schemas.microsoft.com/office/drawing/2014/main" xmlns="" id="{0709B0D6-709B-4867-A9D8-1A261A65EA67}"/>
                </a:ext>
              </a:extLst>
            </p:cNvPr>
            <p:cNvSpPr/>
            <p:nvPr/>
          </p:nvSpPr>
          <p:spPr>
            <a:xfrm>
              <a:off x="2540655" y="4744345"/>
              <a:ext cx="316112" cy="369332"/>
            </a:xfrm>
            <a:prstGeom prst="rect">
              <a:avLst/>
            </a:prstGeom>
          </p:spPr>
          <p:txBody>
            <a:bodyPr wrap="none">
              <a:spAutoFit/>
            </a:bodyPr>
            <a:lstStyle/>
            <a:p>
              <a:r>
                <a:rPr lang="en-GB" altLang="en-US" b="1" dirty="0"/>
                <a:t>a</a:t>
              </a:r>
              <a:endParaRPr lang="en-US" dirty="0"/>
            </a:p>
          </p:txBody>
        </p:sp>
        <p:sp>
          <p:nvSpPr>
            <p:cNvPr id="70" name="Rectangle 69">
              <a:extLst>
                <a:ext uri="{FF2B5EF4-FFF2-40B4-BE49-F238E27FC236}">
                  <a16:creationId xmlns:a16="http://schemas.microsoft.com/office/drawing/2014/main" xmlns="" id="{C9276D73-2F91-41FB-A7C4-2C8ABE633854}"/>
                </a:ext>
              </a:extLst>
            </p:cNvPr>
            <p:cNvSpPr/>
            <p:nvPr/>
          </p:nvSpPr>
          <p:spPr>
            <a:xfrm>
              <a:off x="3415442" y="4744345"/>
              <a:ext cx="316112" cy="369332"/>
            </a:xfrm>
            <a:prstGeom prst="rect">
              <a:avLst/>
            </a:prstGeom>
          </p:spPr>
          <p:txBody>
            <a:bodyPr wrap="none">
              <a:spAutoFit/>
            </a:bodyPr>
            <a:lstStyle/>
            <a:p>
              <a:r>
                <a:rPr lang="en-GB" altLang="en-US" b="1" dirty="0"/>
                <a:t>b</a:t>
              </a:r>
              <a:endParaRPr lang="en-US" dirty="0"/>
            </a:p>
          </p:txBody>
        </p:sp>
      </p:grpSp>
      <p:sp>
        <p:nvSpPr>
          <p:cNvPr id="71" name="Arrow: Pentagon 70">
            <a:extLst>
              <a:ext uri="{FF2B5EF4-FFF2-40B4-BE49-F238E27FC236}">
                <a16:creationId xmlns:a16="http://schemas.microsoft.com/office/drawing/2014/main" xmlns="" id="{7EF87DB5-F1B8-4F63-A8EC-0570C748C9E2}"/>
              </a:ext>
            </a:extLst>
          </p:cNvPr>
          <p:cNvSpPr/>
          <p:nvPr/>
        </p:nvSpPr>
        <p:spPr>
          <a:xfrm>
            <a:off x="755648" y="1693357"/>
            <a:ext cx="6161200" cy="698335"/>
          </a:xfrm>
          <a:prstGeom prst="homePlate">
            <a:avLst/>
          </a:prstGeom>
          <a:solidFill>
            <a:schemeClr val="tx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Flowchart: Data 71">
            <a:extLst>
              <a:ext uri="{FF2B5EF4-FFF2-40B4-BE49-F238E27FC236}">
                <a16:creationId xmlns:a16="http://schemas.microsoft.com/office/drawing/2014/main" xmlns="" id="{FCC559CB-9406-479E-90BF-D78C272CDD20}"/>
              </a:ext>
            </a:extLst>
          </p:cNvPr>
          <p:cNvSpPr/>
          <p:nvPr/>
        </p:nvSpPr>
        <p:spPr>
          <a:xfrm rot="16200000">
            <a:off x="243607" y="1885800"/>
            <a:ext cx="873600" cy="150484"/>
          </a:xfrm>
          <a:prstGeom prst="flowChartInputOutpu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Arrow: Pentagon 72">
            <a:extLst>
              <a:ext uri="{FF2B5EF4-FFF2-40B4-BE49-F238E27FC236}">
                <a16:creationId xmlns:a16="http://schemas.microsoft.com/office/drawing/2014/main" xmlns="" id="{B3A0B462-815F-40B6-8964-37BE5C89982B}"/>
              </a:ext>
            </a:extLst>
          </p:cNvPr>
          <p:cNvSpPr/>
          <p:nvPr/>
        </p:nvSpPr>
        <p:spPr>
          <a:xfrm>
            <a:off x="605164" y="1521237"/>
            <a:ext cx="6311684" cy="698335"/>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pitchFamily="2" charset="0"/>
              </a:rPr>
              <a:t>With your learning partner, complete the</a:t>
            </a:r>
            <a:br>
              <a:rPr lang="en-GB" dirty="0">
                <a:latin typeface="Twinkl" pitchFamily="2" charset="0"/>
              </a:rPr>
            </a:br>
            <a:r>
              <a:rPr lang="en-GB" dirty="0">
                <a:latin typeface="Twinkl" pitchFamily="2" charset="0"/>
              </a:rPr>
              <a:t>sentences about the angle (b) below:</a:t>
            </a:r>
          </a:p>
        </p:txBody>
      </p:sp>
      <p:grpSp>
        <p:nvGrpSpPr>
          <p:cNvPr id="41" name="Group 40">
            <a:extLst>
              <a:ext uri="{FF2B5EF4-FFF2-40B4-BE49-F238E27FC236}">
                <a16:creationId xmlns:a16="http://schemas.microsoft.com/office/drawing/2014/main" xmlns="" id="{D5C3A352-F04C-4BEB-8DD9-0D141C22813D}"/>
              </a:ext>
            </a:extLst>
          </p:cNvPr>
          <p:cNvGrpSpPr/>
          <p:nvPr/>
        </p:nvGrpSpPr>
        <p:grpSpPr>
          <a:xfrm>
            <a:off x="4572000" y="2560806"/>
            <a:ext cx="3816350" cy="3532019"/>
            <a:chOff x="4572000" y="2560806"/>
            <a:chExt cx="3816350" cy="3532019"/>
          </a:xfrm>
        </p:grpSpPr>
        <p:pic>
          <p:nvPicPr>
            <p:cNvPr id="74" name="Picture 73">
              <a:extLst>
                <a:ext uri="{FF2B5EF4-FFF2-40B4-BE49-F238E27FC236}">
                  <a16:creationId xmlns:a16="http://schemas.microsoft.com/office/drawing/2014/main" xmlns="" id="{2D764F25-F771-4382-BE75-BB19A5A7EA50}"/>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744" b="884"/>
            <a:stretch/>
          </p:blipFill>
          <p:spPr>
            <a:xfrm flipH="1">
              <a:off x="4915268" y="3362825"/>
              <a:ext cx="3473082" cy="2729999"/>
            </a:xfrm>
            <a:prstGeom prst="rect">
              <a:avLst/>
            </a:prstGeom>
          </p:spPr>
        </p:pic>
        <p:pic>
          <p:nvPicPr>
            <p:cNvPr id="34" name="Picture 33">
              <a:extLst>
                <a:ext uri="{FF2B5EF4-FFF2-40B4-BE49-F238E27FC236}">
                  <a16:creationId xmlns:a16="http://schemas.microsoft.com/office/drawing/2014/main" xmlns="" id="{598832AC-5390-4D2C-9C63-C93C1C64AE90}"/>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b="15192"/>
            <a:stretch/>
          </p:blipFill>
          <p:spPr>
            <a:xfrm>
              <a:off x="4572000" y="2560806"/>
              <a:ext cx="3115031" cy="3532019"/>
            </a:xfrm>
            <a:prstGeom prst="rect">
              <a:avLst/>
            </a:prstGeom>
          </p:spPr>
        </p:pic>
        <p:pic>
          <p:nvPicPr>
            <p:cNvPr id="75" name="Picture 74">
              <a:extLst>
                <a:ext uri="{FF2B5EF4-FFF2-40B4-BE49-F238E27FC236}">
                  <a16:creationId xmlns:a16="http://schemas.microsoft.com/office/drawing/2014/main" xmlns="" id="{7F807AD3-1B05-476C-B813-3FDE5D9ACEDB}"/>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744" r="62464" b="71098"/>
            <a:stretch/>
          </p:blipFill>
          <p:spPr>
            <a:xfrm flipH="1">
              <a:off x="7100964" y="3362825"/>
              <a:ext cx="1287386" cy="796054"/>
            </a:xfrm>
            <a:prstGeom prst="rect">
              <a:avLst/>
            </a:prstGeom>
          </p:spPr>
        </p:pic>
      </p:grpSp>
      <p:sp>
        <p:nvSpPr>
          <p:cNvPr id="35" name="Rectangle 34">
            <a:extLst>
              <a:ext uri="{FF2B5EF4-FFF2-40B4-BE49-F238E27FC236}">
                <a16:creationId xmlns:a16="http://schemas.microsoft.com/office/drawing/2014/main" xmlns="" id="{4470C8B8-EBCA-4C6F-8AA9-2F24424DC945}"/>
              </a:ext>
            </a:extLst>
          </p:cNvPr>
          <p:cNvSpPr/>
          <p:nvPr/>
        </p:nvSpPr>
        <p:spPr>
          <a:xfrm>
            <a:off x="4742654" y="3021591"/>
            <a:ext cx="1457450" cy="2585323"/>
          </a:xfrm>
          <a:prstGeom prst="rect">
            <a:avLst/>
          </a:prstGeom>
        </p:spPr>
        <p:txBody>
          <a:bodyPr wrap="none">
            <a:spAutoFit/>
          </a:bodyPr>
          <a:lstStyle/>
          <a:p>
            <a:r>
              <a:rPr lang="en-GB" kern="0" dirty="0"/>
              <a:t>It must be…</a:t>
            </a:r>
          </a:p>
          <a:p>
            <a:endParaRPr lang="en-GB" b="1" kern="0" dirty="0"/>
          </a:p>
          <a:p>
            <a:endParaRPr lang="en-GB" b="1" kern="0" dirty="0"/>
          </a:p>
          <a:p>
            <a:r>
              <a:rPr lang="en-GB" kern="0" dirty="0"/>
              <a:t>It could be…</a:t>
            </a:r>
            <a:br>
              <a:rPr lang="en-GB" kern="0" dirty="0"/>
            </a:br>
            <a:endParaRPr lang="en-GB" kern="0" dirty="0"/>
          </a:p>
          <a:p>
            <a:endParaRPr lang="en-GB" b="1" kern="0" dirty="0"/>
          </a:p>
          <a:p>
            <a:endParaRPr lang="en-GB" b="1" kern="0" dirty="0"/>
          </a:p>
          <a:p>
            <a:endParaRPr lang="en-GB" b="1" kern="0" dirty="0"/>
          </a:p>
          <a:p>
            <a:r>
              <a:rPr lang="en-GB" kern="0" dirty="0"/>
              <a:t>It can’t be…</a:t>
            </a:r>
          </a:p>
        </p:txBody>
      </p:sp>
      <p:sp>
        <p:nvSpPr>
          <p:cNvPr id="77" name="Rectangle 76">
            <a:extLst>
              <a:ext uri="{FF2B5EF4-FFF2-40B4-BE49-F238E27FC236}">
                <a16:creationId xmlns:a16="http://schemas.microsoft.com/office/drawing/2014/main" xmlns="" id="{2A40214C-5E30-4233-BC69-ECA0FB5B0254}"/>
              </a:ext>
            </a:extLst>
          </p:cNvPr>
          <p:cNvSpPr/>
          <p:nvPr/>
        </p:nvSpPr>
        <p:spPr>
          <a:xfrm>
            <a:off x="4742654" y="3261761"/>
            <a:ext cx="2547492" cy="2585323"/>
          </a:xfrm>
          <a:prstGeom prst="rect">
            <a:avLst/>
          </a:prstGeom>
        </p:spPr>
        <p:txBody>
          <a:bodyPr wrap="none">
            <a:spAutoFit/>
          </a:bodyPr>
          <a:lstStyle/>
          <a:p>
            <a:r>
              <a:rPr lang="en-GB" b="1" kern="0" dirty="0"/>
              <a:t>an acute angle.</a:t>
            </a:r>
          </a:p>
          <a:p>
            <a:endParaRPr lang="en-GB" b="1" kern="0" dirty="0"/>
          </a:p>
          <a:p>
            <a:r>
              <a:rPr lang="en-GB" kern="0" dirty="0"/>
              <a:t/>
            </a:r>
            <a:br>
              <a:rPr lang="en-GB" kern="0" dirty="0"/>
            </a:br>
            <a:r>
              <a:rPr lang="en-GB" b="1" kern="0" dirty="0"/>
              <a:t>45 degrees as it looks</a:t>
            </a:r>
            <a:br>
              <a:rPr lang="en-GB" b="1" kern="0" dirty="0"/>
            </a:br>
            <a:r>
              <a:rPr lang="en-GB" b="1" kern="0" dirty="0"/>
              <a:t>like it’s approximately</a:t>
            </a:r>
            <a:br>
              <a:rPr lang="en-GB" b="1" kern="0" dirty="0"/>
            </a:br>
            <a:r>
              <a:rPr lang="en-GB" b="1" kern="0" dirty="0"/>
              <a:t>half a right angle.</a:t>
            </a:r>
          </a:p>
          <a:p>
            <a:endParaRPr lang="en-GB" b="1" kern="0" dirty="0"/>
          </a:p>
          <a:p>
            <a:endParaRPr lang="en-GB" b="1" kern="0" dirty="0"/>
          </a:p>
          <a:p>
            <a:r>
              <a:rPr lang="en-GB" b="1" kern="0" dirty="0"/>
              <a:t>an obtuse angle.</a:t>
            </a:r>
            <a:endParaRPr lang="en-US" dirty="0"/>
          </a:p>
        </p:txBody>
      </p:sp>
    </p:spTree>
    <p:extLst>
      <p:ext uri="{BB962C8B-B14F-4D97-AF65-F5344CB8AC3E}">
        <p14:creationId xmlns:p14="http://schemas.microsoft.com/office/powerpoint/2010/main" val="484265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72"/>
                                        </p:tgtEl>
                                        <p:attrNameLst>
                                          <p:attrName>style.visibility</p:attrName>
                                        </p:attrNameLst>
                                      </p:cBhvr>
                                      <p:to>
                                        <p:strVal val="visible"/>
                                      </p:to>
                                    </p:set>
                                    <p:animEffect transition="in" filter="wipe(right)">
                                      <p:cBhvr>
                                        <p:cTn id="13" dur="500"/>
                                        <p:tgtEl>
                                          <p:spTgt spid="72"/>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73"/>
                                        </p:tgtEl>
                                        <p:attrNameLst>
                                          <p:attrName>style.visibility</p:attrName>
                                        </p:attrNameLst>
                                      </p:cBhvr>
                                      <p:to>
                                        <p:strVal val="visible"/>
                                      </p:to>
                                    </p:set>
                                    <p:animEffect transition="in" filter="wipe(left)">
                                      <p:cBhvr>
                                        <p:cTn id="17" dur="500"/>
                                        <p:tgtEl>
                                          <p:spTgt spid="73"/>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71"/>
                                        </p:tgtEl>
                                        <p:attrNameLst>
                                          <p:attrName>style.visibility</p:attrName>
                                        </p:attrNameLst>
                                      </p:cBhvr>
                                      <p:to>
                                        <p:strVal val="visible"/>
                                      </p:to>
                                    </p:set>
                                    <p:animEffect transition="in" filter="wipe(left)">
                                      <p:cBhvr>
                                        <p:cTn id="20" dur="500"/>
                                        <p:tgtEl>
                                          <p:spTgt spid="71"/>
                                        </p:tgtEl>
                                      </p:cBhvr>
                                    </p:animEffect>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1000"/>
                                        <p:tgtEl>
                                          <p:spTgt spid="41"/>
                                        </p:tgtEl>
                                      </p:cBhvr>
                                    </p:animEffect>
                                    <p:anim calcmode="lin" valueType="num">
                                      <p:cBhvr>
                                        <p:cTn id="25" dur="1000" fill="hold"/>
                                        <p:tgtEl>
                                          <p:spTgt spid="41"/>
                                        </p:tgtEl>
                                        <p:attrNameLst>
                                          <p:attrName>ppt_x</p:attrName>
                                        </p:attrNameLst>
                                      </p:cBhvr>
                                      <p:tavLst>
                                        <p:tav tm="0">
                                          <p:val>
                                            <p:strVal val="#ppt_x"/>
                                          </p:val>
                                        </p:tav>
                                        <p:tav tm="100000">
                                          <p:val>
                                            <p:strVal val="#ppt_x"/>
                                          </p:val>
                                        </p:tav>
                                      </p:tavLst>
                                    </p:anim>
                                    <p:anim calcmode="lin" valueType="num">
                                      <p:cBhvr>
                                        <p:cTn id="26" dur="1000" fill="hold"/>
                                        <p:tgtEl>
                                          <p:spTgt spid="41"/>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35">
                                            <p:txEl>
                                              <p:pRg st="0" end="0"/>
                                            </p:txEl>
                                          </p:spTgt>
                                        </p:tgtEl>
                                        <p:attrNameLst>
                                          <p:attrName>style.visibility</p:attrName>
                                        </p:attrNameLst>
                                      </p:cBhvr>
                                      <p:to>
                                        <p:strVal val="visible"/>
                                      </p:to>
                                    </p:set>
                                    <p:animEffect transition="in" filter="wipe(left)">
                                      <p:cBhvr>
                                        <p:cTn id="30" dur="500"/>
                                        <p:tgtEl>
                                          <p:spTgt spid="35">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77">
                                            <p:txEl>
                                              <p:pRg st="0" end="0"/>
                                            </p:txEl>
                                          </p:spTgt>
                                        </p:tgtEl>
                                        <p:attrNameLst>
                                          <p:attrName>style.visibility</p:attrName>
                                        </p:attrNameLst>
                                      </p:cBhvr>
                                      <p:to>
                                        <p:strVal val="visible"/>
                                      </p:to>
                                    </p:set>
                                    <p:animEffect transition="in" filter="wipe(left)">
                                      <p:cBhvr>
                                        <p:cTn id="35" dur="500"/>
                                        <p:tgtEl>
                                          <p:spTgt spid="77">
                                            <p:txEl>
                                              <p:pRg st="0" end="0"/>
                                            </p:txEl>
                                          </p:spTgt>
                                        </p:tgtEl>
                                      </p:cBhvr>
                                    </p:animEffect>
                                  </p:childTnLst>
                                </p:cTn>
                              </p:par>
                            </p:childTnLst>
                          </p:cTn>
                        </p:par>
                        <p:par>
                          <p:cTn id="36" fill="hold">
                            <p:stCondLst>
                              <p:cond delay="500"/>
                            </p:stCondLst>
                            <p:childTnLst>
                              <p:par>
                                <p:cTn id="37" presetID="22" presetClass="entr" presetSubtype="8" fill="hold" nodeType="afterEffect">
                                  <p:stCondLst>
                                    <p:cond delay="0"/>
                                  </p:stCondLst>
                                  <p:childTnLst>
                                    <p:set>
                                      <p:cBhvr>
                                        <p:cTn id="38" dur="1" fill="hold">
                                          <p:stCondLst>
                                            <p:cond delay="0"/>
                                          </p:stCondLst>
                                        </p:cTn>
                                        <p:tgtEl>
                                          <p:spTgt spid="35">
                                            <p:txEl>
                                              <p:pRg st="3" end="3"/>
                                            </p:txEl>
                                          </p:spTgt>
                                        </p:tgtEl>
                                        <p:attrNameLst>
                                          <p:attrName>style.visibility</p:attrName>
                                        </p:attrNameLst>
                                      </p:cBhvr>
                                      <p:to>
                                        <p:strVal val="visible"/>
                                      </p:to>
                                    </p:set>
                                    <p:animEffect transition="in" filter="wipe(left)">
                                      <p:cBhvr>
                                        <p:cTn id="39" dur="500"/>
                                        <p:tgtEl>
                                          <p:spTgt spid="35">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77">
                                            <p:txEl>
                                              <p:pRg st="2" end="2"/>
                                            </p:txEl>
                                          </p:spTgt>
                                        </p:tgtEl>
                                        <p:attrNameLst>
                                          <p:attrName>style.visibility</p:attrName>
                                        </p:attrNameLst>
                                      </p:cBhvr>
                                      <p:to>
                                        <p:strVal val="visible"/>
                                      </p:to>
                                    </p:set>
                                    <p:animEffect transition="in" filter="wipe(left)">
                                      <p:cBhvr>
                                        <p:cTn id="44" dur="500"/>
                                        <p:tgtEl>
                                          <p:spTgt spid="77">
                                            <p:txEl>
                                              <p:pRg st="2" end="2"/>
                                            </p:txEl>
                                          </p:spTgt>
                                        </p:tgtEl>
                                      </p:cBhvr>
                                    </p:animEffect>
                                  </p:childTnLst>
                                </p:cTn>
                              </p:par>
                            </p:childTnLst>
                          </p:cTn>
                        </p:par>
                        <p:par>
                          <p:cTn id="45" fill="hold">
                            <p:stCondLst>
                              <p:cond delay="500"/>
                            </p:stCondLst>
                            <p:childTnLst>
                              <p:par>
                                <p:cTn id="46" presetID="22" presetClass="entr" presetSubtype="8" fill="hold" nodeType="afterEffect">
                                  <p:stCondLst>
                                    <p:cond delay="0"/>
                                  </p:stCondLst>
                                  <p:childTnLst>
                                    <p:set>
                                      <p:cBhvr>
                                        <p:cTn id="47" dur="1" fill="hold">
                                          <p:stCondLst>
                                            <p:cond delay="0"/>
                                          </p:stCondLst>
                                        </p:cTn>
                                        <p:tgtEl>
                                          <p:spTgt spid="35">
                                            <p:txEl>
                                              <p:pRg st="7" end="7"/>
                                            </p:txEl>
                                          </p:spTgt>
                                        </p:tgtEl>
                                        <p:attrNameLst>
                                          <p:attrName>style.visibility</p:attrName>
                                        </p:attrNameLst>
                                      </p:cBhvr>
                                      <p:to>
                                        <p:strVal val="visible"/>
                                      </p:to>
                                    </p:set>
                                    <p:animEffect transition="in" filter="wipe(left)">
                                      <p:cBhvr>
                                        <p:cTn id="48" dur="500"/>
                                        <p:tgtEl>
                                          <p:spTgt spid="35">
                                            <p:txEl>
                                              <p:pRg st="7" end="7"/>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nodeType="clickEffect">
                                  <p:stCondLst>
                                    <p:cond delay="0"/>
                                  </p:stCondLst>
                                  <p:childTnLst>
                                    <p:set>
                                      <p:cBhvr>
                                        <p:cTn id="52" dur="1" fill="hold">
                                          <p:stCondLst>
                                            <p:cond delay="0"/>
                                          </p:stCondLst>
                                        </p:cTn>
                                        <p:tgtEl>
                                          <p:spTgt spid="77">
                                            <p:txEl>
                                              <p:pRg st="5" end="5"/>
                                            </p:txEl>
                                          </p:spTgt>
                                        </p:tgtEl>
                                        <p:attrNameLst>
                                          <p:attrName>style.visibility</p:attrName>
                                        </p:attrNameLst>
                                      </p:cBhvr>
                                      <p:to>
                                        <p:strVal val="visible"/>
                                      </p:to>
                                    </p:set>
                                    <p:animEffect transition="in" filter="wipe(left)">
                                      <p:cBhvr>
                                        <p:cTn id="53" dur="500"/>
                                        <p:tgtEl>
                                          <p:spTgt spid="7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72" grpId="0" animBg="1"/>
      <p:bldP spid="7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xmlns="" id="{C25F2AD0-61F8-4821-9F96-BA7120EE0556}"/>
              </a:ext>
            </a:extLst>
          </p:cNvPr>
          <p:cNvPicPr>
            <a:picLocks noChangeAspect="1"/>
          </p:cNvPicPr>
          <p:nvPr/>
        </p:nvPicPr>
        <p:blipFill rotWithShape="1">
          <a:blip r:embed="rId2"/>
          <a:srcRect l="496" t="2472" r="4297" b="12582"/>
          <a:stretch/>
        </p:blipFill>
        <p:spPr>
          <a:xfrm>
            <a:off x="755651" y="1333500"/>
            <a:ext cx="7632702" cy="4759326"/>
          </a:xfrm>
          <a:prstGeom prst="rect">
            <a:avLst/>
          </a:prstGeom>
        </p:spPr>
      </p:pic>
      <p:pic>
        <p:nvPicPr>
          <p:cNvPr id="74" name="Picture 7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4304081"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sp>
        <p:nvSpPr>
          <p:cNvPr id="7" name="Rectangle 6">
            <a:extLst>
              <a:ext uri="{FF2B5EF4-FFF2-40B4-BE49-F238E27FC236}">
                <a16:creationId xmlns:a16="http://schemas.microsoft.com/office/drawing/2014/main" xmlns="" id="{D05BE0C8-980E-48F8-B088-50D291C627BF}"/>
              </a:ext>
            </a:extLst>
          </p:cNvPr>
          <p:cNvSpPr/>
          <p:nvPr/>
        </p:nvSpPr>
        <p:spPr>
          <a:xfrm>
            <a:off x="445575" y="702863"/>
            <a:ext cx="3846861"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Calculating Angles on a Straight Line</a:t>
            </a:r>
            <a:endParaRPr lang="en-GB" sz="1600" b="1" dirty="0">
              <a:solidFill>
                <a:schemeClr val="bg1"/>
              </a:solidFill>
            </a:endParaRPr>
          </a:p>
        </p:txBody>
      </p:sp>
      <p:cxnSp>
        <p:nvCxnSpPr>
          <p:cNvPr id="8" name="Straight Connector 7">
            <a:extLst>
              <a:ext uri="{FF2B5EF4-FFF2-40B4-BE49-F238E27FC236}">
                <a16:creationId xmlns:a16="http://schemas.microsoft.com/office/drawing/2014/main" xmlns="" id="{D91FA128-EA86-442A-B2C8-CAE980319D5F}"/>
              </a:ext>
            </a:extLst>
          </p:cNvPr>
          <p:cNvCxnSpPr/>
          <p:nvPr/>
        </p:nvCxnSpPr>
        <p:spPr>
          <a:xfrm>
            <a:off x="4298258" y="682501"/>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xmlns="" id="{65FE02B5-FCF3-4ECD-B040-D579F441F489}"/>
              </a:ext>
            </a:extLst>
          </p:cNvPr>
          <p:cNvGrpSpPr/>
          <p:nvPr/>
        </p:nvGrpSpPr>
        <p:grpSpPr>
          <a:xfrm>
            <a:off x="1576056" y="2745919"/>
            <a:ext cx="4520384" cy="3012312"/>
            <a:chOff x="2348767" y="1828437"/>
            <a:chExt cx="4520384" cy="3012312"/>
          </a:xfrm>
        </p:grpSpPr>
        <p:sp>
          <p:nvSpPr>
            <p:cNvPr id="2" name="Isosceles Triangle 1">
              <a:extLst>
                <a:ext uri="{FF2B5EF4-FFF2-40B4-BE49-F238E27FC236}">
                  <a16:creationId xmlns:a16="http://schemas.microsoft.com/office/drawing/2014/main" xmlns="" id="{DBCD0025-6D6A-4776-9022-DB916C0211A9}"/>
                </a:ext>
              </a:extLst>
            </p:cNvPr>
            <p:cNvSpPr/>
            <p:nvPr/>
          </p:nvSpPr>
          <p:spPr>
            <a:xfrm rot="5400000">
              <a:off x="4393582" y="2006855"/>
              <a:ext cx="2653987" cy="2297151"/>
            </a:xfrm>
            <a:prstGeom prst="triangl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Arrow Connector 9">
              <a:extLst>
                <a:ext uri="{FF2B5EF4-FFF2-40B4-BE49-F238E27FC236}">
                  <a16:creationId xmlns:a16="http://schemas.microsoft.com/office/drawing/2014/main" xmlns="" id="{CDC53799-06EF-44CB-966F-46020F5AB1AE}"/>
                </a:ext>
              </a:extLst>
            </p:cNvPr>
            <p:cNvCxnSpPr>
              <a:cxnSpLocks/>
            </p:cNvCxnSpPr>
            <p:nvPr/>
          </p:nvCxnSpPr>
          <p:spPr>
            <a:xfrm>
              <a:off x="2348767" y="4496409"/>
              <a:ext cx="4520384" cy="0"/>
            </a:xfrm>
            <a:prstGeom prst="straightConnector1">
              <a:avLst/>
            </a:prstGeom>
            <a:ln w="28575">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2" name="Arc 11">
              <a:extLst>
                <a:ext uri="{FF2B5EF4-FFF2-40B4-BE49-F238E27FC236}">
                  <a16:creationId xmlns:a16="http://schemas.microsoft.com/office/drawing/2014/main" xmlns="" id="{E5153F79-5AAD-47A3-B851-A6307A708AF9}"/>
                </a:ext>
              </a:extLst>
            </p:cNvPr>
            <p:cNvSpPr/>
            <p:nvPr/>
          </p:nvSpPr>
          <p:spPr>
            <a:xfrm>
              <a:off x="4229556" y="4155539"/>
              <a:ext cx="685210" cy="685210"/>
            </a:xfrm>
            <a:prstGeom prst="arc">
              <a:avLst>
                <a:gd name="adj1" fmla="val 19578693"/>
                <a:gd name="adj2" fmla="val 103329"/>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Rectangle 12">
              <a:extLst>
                <a:ext uri="{FF2B5EF4-FFF2-40B4-BE49-F238E27FC236}">
                  <a16:creationId xmlns:a16="http://schemas.microsoft.com/office/drawing/2014/main" xmlns="" id="{B4B0F5D9-DC78-492A-9B96-05754B0C2E65}"/>
                </a:ext>
              </a:extLst>
            </p:cNvPr>
            <p:cNvSpPr/>
            <p:nvPr/>
          </p:nvSpPr>
          <p:spPr>
            <a:xfrm>
              <a:off x="5099154" y="4140521"/>
              <a:ext cx="316112" cy="369332"/>
            </a:xfrm>
            <a:prstGeom prst="rect">
              <a:avLst/>
            </a:prstGeom>
          </p:spPr>
          <p:txBody>
            <a:bodyPr wrap="none">
              <a:spAutoFit/>
            </a:bodyPr>
            <a:lstStyle/>
            <a:p>
              <a:pPr algn="ctr"/>
              <a:r>
                <a:rPr lang="en-GB" dirty="0">
                  <a:latin typeface="Twinkl" pitchFamily="2" charset="0"/>
                </a:rPr>
                <a:t>Y</a:t>
              </a:r>
              <a:endParaRPr lang="en-US" dirty="0"/>
            </a:p>
          </p:txBody>
        </p:sp>
        <p:sp>
          <p:nvSpPr>
            <p:cNvPr id="5" name="Rectangle 4">
              <a:extLst>
                <a:ext uri="{FF2B5EF4-FFF2-40B4-BE49-F238E27FC236}">
                  <a16:creationId xmlns:a16="http://schemas.microsoft.com/office/drawing/2014/main" xmlns="" id="{F3281430-B624-45F9-83E5-5DC0F4AAF14A}"/>
                </a:ext>
              </a:extLst>
            </p:cNvPr>
            <p:cNvSpPr/>
            <p:nvPr/>
          </p:nvSpPr>
          <p:spPr>
            <a:xfrm>
              <a:off x="4229556" y="4153965"/>
              <a:ext cx="342444" cy="342444"/>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2" name="Arrow: Pentagon 21">
            <a:extLst>
              <a:ext uri="{FF2B5EF4-FFF2-40B4-BE49-F238E27FC236}">
                <a16:creationId xmlns:a16="http://schemas.microsoft.com/office/drawing/2014/main" xmlns="" id="{42D9EE48-D158-4AD3-9469-1F30FA1CD461}"/>
              </a:ext>
            </a:extLst>
          </p:cNvPr>
          <p:cNvSpPr/>
          <p:nvPr/>
        </p:nvSpPr>
        <p:spPr>
          <a:xfrm>
            <a:off x="755648" y="1693357"/>
            <a:ext cx="6161200" cy="698335"/>
          </a:xfrm>
          <a:prstGeom prst="homePlate">
            <a:avLst/>
          </a:prstGeom>
          <a:solidFill>
            <a:schemeClr val="tx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lowchart: Data 22">
            <a:extLst>
              <a:ext uri="{FF2B5EF4-FFF2-40B4-BE49-F238E27FC236}">
                <a16:creationId xmlns:a16="http://schemas.microsoft.com/office/drawing/2014/main" xmlns="" id="{CC9C02A2-D783-4479-830E-D727469F1060}"/>
              </a:ext>
            </a:extLst>
          </p:cNvPr>
          <p:cNvSpPr/>
          <p:nvPr/>
        </p:nvSpPr>
        <p:spPr>
          <a:xfrm rot="16200000">
            <a:off x="243607" y="1885800"/>
            <a:ext cx="873600" cy="150484"/>
          </a:xfrm>
          <a:prstGeom prst="flowChartInputOutpu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Arrow: Pentagon 23">
            <a:extLst>
              <a:ext uri="{FF2B5EF4-FFF2-40B4-BE49-F238E27FC236}">
                <a16:creationId xmlns:a16="http://schemas.microsoft.com/office/drawing/2014/main" xmlns="" id="{DC397AE8-E57A-40EF-BFE2-7370710E6178}"/>
              </a:ext>
            </a:extLst>
          </p:cNvPr>
          <p:cNvSpPr/>
          <p:nvPr/>
        </p:nvSpPr>
        <p:spPr>
          <a:xfrm>
            <a:off x="605164" y="1521237"/>
            <a:ext cx="6311684" cy="698335"/>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pitchFamily="2" charset="0"/>
              </a:rPr>
              <a:t>Calculate the missing angle in the picture below.</a:t>
            </a:r>
            <a:br>
              <a:rPr lang="en-GB" dirty="0">
                <a:latin typeface="Twinkl" pitchFamily="2" charset="0"/>
              </a:rPr>
            </a:br>
            <a:r>
              <a:rPr lang="en-GB" dirty="0">
                <a:latin typeface="Twinkl" pitchFamily="2" charset="0"/>
              </a:rPr>
              <a:t>The triangle is an equilateral triangle.</a:t>
            </a:r>
          </a:p>
        </p:txBody>
      </p:sp>
      <p:sp>
        <p:nvSpPr>
          <p:cNvPr id="39" name="Arrow: Pentagon 38">
            <a:extLst>
              <a:ext uri="{FF2B5EF4-FFF2-40B4-BE49-F238E27FC236}">
                <a16:creationId xmlns:a16="http://schemas.microsoft.com/office/drawing/2014/main" xmlns="" id="{2B1CC6B0-3FBE-4058-995C-30CE2CB90DE0}"/>
              </a:ext>
            </a:extLst>
          </p:cNvPr>
          <p:cNvSpPr/>
          <p:nvPr/>
        </p:nvSpPr>
        <p:spPr>
          <a:xfrm rot="19800000" flipH="1">
            <a:off x="4469334" y="4467317"/>
            <a:ext cx="1645920" cy="365760"/>
          </a:xfrm>
          <a:prstGeom prst="homePlate">
            <a:avLst/>
          </a:prstGeom>
          <a:solidFill>
            <a:schemeClr val="tx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Arrow: Pentagon 39">
            <a:extLst>
              <a:ext uri="{FF2B5EF4-FFF2-40B4-BE49-F238E27FC236}">
                <a16:creationId xmlns:a16="http://schemas.microsoft.com/office/drawing/2014/main" xmlns="" id="{40E847BC-62DC-45E5-A04D-C514183337E4}"/>
              </a:ext>
            </a:extLst>
          </p:cNvPr>
          <p:cNvSpPr/>
          <p:nvPr/>
        </p:nvSpPr>
        <p:spPr>
          <a:xfrm rot="19800000" flipH="1">
            <a:off x="4469334" y="4628276"/>
            <a:ext cx="1645920"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30° </a:t>
            </a: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right)">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wipe(left)">
                                      <p:cBhvr>
                                        <p:cTn id="14" dur="500"/>
                                        <p:tgtEl>
                                          <p:spTgt spid="22"/>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2" fill="hold" grpId="0" nodeType="click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wipe(right)">
                                      <p:cBhvr>
                                        <p:cTn id="19" dur="500"/>
                                        <p:tgtEl>
                                          <p:spTgt spid="40"/>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right)">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39" grpId="0" animBg="1"/>
      <p:bldP spid="4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sp>
        <p:nvSpPr>
          <p:cNvPr id="7" name="Rectangle 6">
            <a:extLst>
              <a:ext uri="{FF2B5EF4-FFF2-40B4-BE49-F238E27FC236}">
                <a16:creationId xmlns:a16="http://schemas.microsoft.com/office/drawing/2014/main" xmlns="" id="{89FF2C17-6BF8-4D05-9670-E43D26FB43C2}"/>
              </a:ext>
            </a:extLst>
          </p:cNvPr>
          <p:cNvSpPr/>
          <p:nvPr/>
        </p:nvSpPr>
        <p:spPr>
          <a:xfrm>
            <a:off x="445575" y="702863"/>
            <a:ext cx="3846861"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Calculating Angles on a Straight Line</a:t>
            </a:r>
            <a:endParaRPr lang="en-GB" sz="1600" b="1" dirty="0">
              <a:solidFill>
                <a:schemeClr val="bg1"/>
              </a:solidFill>
            </a:endParaRPr>
          </a:p>
        </p:txBody>
      </p:sp>
      <p:pic>
        <p:nvPicPr>
          <p:cNvPr id="6" name="Picture 5">
            <a:extLst>
              <a:ext uri="{FF2B5EF4-FFF2-40B4-BE49-F238E27FC236}">
                <a16:creationId xmlns:a16="http://schemas.microsoft.com/office/drawing/2014/main" xmlns=""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18" name="Picture 17">
            <a:extLst>
              <a:ext uri="{FF2B5EF4-FFF2-40B4-BE49-F238E27FC236}">
                <a16:creationId xmlns:a16="http://schemas.microsoft.com/office/drawing/2014/main" xmlns="" id="{5CF311EA-8B39-4E73-B661-9C517DB2AC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68763" y="2032605"/>
            <a:ext cx="2722092" cy="3850442"/>
          </a:xfrm>
          <a:prstGeom prst="rect">
            <a:avLst/>
          </a:prstGeom>
          <a:effectLst>
            <a:outerShdw blurRad="63500" sx="102000" sy="102000" algn="ctr" rotWithShape="0">
              <a:prstClr val="black">
                <a:alpha val="40000"/>
              </a:prstClr>
            </a:outerShdw>
          </a:effectLst>
        </p:spPr>
      </p:pic>
      <p:pic>
        <p:nvPicPr>
          <p:cNvPr id="19" name="Picture 18">
            <a:extLst>
              <a:ext uri="{FF2B5EF4-FFF2-40B4-BE49-F238E27FC236}">
                <a16:creationId xmlns:a16="http://schemas.microsoft.com/office/drawing/2014/main" xmlns="" id="{2CB01896-C141-4A22-AF55-E2C33785C65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05768" y="2032605"/>
            <a:ext cx="2722092" cy="3850442"/>
          </a:xfrm>
          <a:prstGeom prst="rect">
            <a:avLst/>
          </a:prstGeom>
          <a:effectLst>
            <a:outerShdw blurRad="63500" sx="102000" sy="102000" algn="ctr" rotWithShape="0">
              <a:prstClr val="black">
                <a:alpha val="40000"/>
              </a:prstClr>
            </a:outerShdw>
          </a:effectLst>
        </p:spPr>
      </p:pic>
      <p:pic>
        <p:nvPicPr>
          <p:cNvPr id="20" name="Picture 19">
            <a:extLst>
              <a:ext uri="{FF2B5EF4-FFF2-40B4-BE49-F238E27FC236}">
                <a16:creationId xmlns:a16="http://schemas.microsoft.com/office/drawing/2014/main" xmlns="" id="{79EDD1FF-677D-411C-9FC3-173263A892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42774" y="2032605"/>
            <a:ext cx="2722092" cy="3850442"/>
          </a:xfrm>
          <a:prstGeom prst="rect">
            <a:avLst/>
          </a:prstGeom>
          <a:effectLst>
            <a:outerShdw blurRad="63500" sx="102000" sy="102000" algn="ctr" rotWithShape="0">
              <a:prstClr val="black">
                <a:alpha val="40000"/>
              </a:prstClr>
            </a:outerShdw>
          </a:effectLst>
        </p:spPr>
      </p:pic>
      <p:pic>
        <p:nvPicPr>
          <p:cNvPr id="22" name="Picture 21">
            <a:extLst>
              <a:ext uri="{FF2B5EF4-FFF2-40B4-BE49-F238E27FC236}">
                <a16:creationId xmlns:a16="http://schemas.microsoft.com/office/drawing/2014/main" xmlns="" id="{32FCCA04-0D89-4562-A006-CF8CD916B318}"/>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101" t="1471" r="51833" b="66888"/>
          <a:stretch/>
        </p:blipFill>
        <p:spPr>
          <a:xfrm rot="1536603">
            <a:off x="2790727" y="2937829"/>
            <a:ext cx="816475" cy="793290"/>
          </a:xfrm>
          <a:prstGeom prst="rect">
            <a:avLst/>
          </a:prstGeom>
          <a:effectLst/>
        </p:spPr>
      </p:pic>
      <p:pic>
        <p:nvPicPr>
          <p:cNvPr id="24" name="Picture 23">
            <a:extLst>
              <a:ext uri="{FF2B5EF4-FFF2-40B4-BE49-F238E27FC236}">
                <a16:creationId xmlns:a16="http://schemas.microsoft.com/office/drawing/2014/main" xmlns="" id="{33E0AEF3-23EC-491C-90A7-747C7F857044}"/>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4363" t="3977" r="4264" b="67319"/>
          <a:stretch/>
        </p:blipFill>
        <p:spPr>
          <a:xfrm rot="1536603">
            <a:off x="1170779" y="2347273"/>
            <a:ext cx="1619537" cy="719640"/>
          </a:xfrm>
          <a:prstGeom prst="rect">
            <a:avLst/>
          </a:prstGeom>
          <a:effectLst/>
        </p:spPr>
      </p:pic>
      <p:pic>
        <p:nvPicPr>
          <p:cNvPr id="25" name="Picture 24">
            <a:extLst>
              <a:ext uri="{FF2B5EF4-FFF2-40B4-BE49-F238E27FC236}">
                <a16:creationId xmlns:a16="http://schemas.microsoft.com/office/drawing/2014/main" xmlns="" id="{B5A57F40-4161-4057-945E-9E590ABF4DCC}"/>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4363" t="33713" r="4264" b="37460"/>
          <a:stretch/>
        </p:blipFill>
        <p:spPr>
          <a:xfrm rot="1536603">
            <a:off x="843221" y="3020218"/>
            <a:ext cx="1619537" cy="722724"/>
          </a:xfrm>
          <a:prstGeom prst="rect">
            <a:avLst/>
          </a:prstGeom>
          <a:effectLst/>
        </p:spPr>
      </p:pic>
      <p:pic>
        <p:nvPicPr>
          <p:cNvPr id="26" name="Picture 25">
            <a:extLst>
              <a:ext uri="{FF2B5EF4-FFF2-40B4-BE49-F238E27FC236}">
                <a16:creationId xmlns:a16="http://schemas.microsoft.com/office/drawing/2014/main" xmlns="" id="{650A70F9-040C-4976-8599-AAA46F5FA3DF}"/>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101" t="33958" r="51833" b="47109"/>
          <a:stretch/>
        </p:blipFill>
        <p:spPr>
          <a:xfrm rot="1536603">
            <a:off x="2511402" y="3688848"/>
            <a:ext cx="816475" cy="474679"/>
          </a:xfrm>
          <a:prstGeom prst="rect">
            <a:avLst/>
          </a:prstGeom>
          <a:effectLst/>
        </p:spPr>
      </p:pic>
      <p:pic>
        <p:nvPicPr>
          <p:cNvPr id="14" name="Picture 13">
            <a:extLst>
              <a:ext uri="{FF2B5EF4-FFF2-40B4-BE49-F238E27FC236}">
                <a16:creationId xmlns:a16="http://schemas.microsoft.com/office/drawing/2014/main" xmlns="" id="{59E92074-8F0A-4A38-87B2-6E07FF3C8646}"/>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176" t="622" r="32362"/>
          <a:stretch/>
        </p:blipFill>
        <p:spPr>
          <a:xfrm>
            <a:off x="755650" y="1819414"/>
            <a:ext cx="4144128" cy="4273409"/>
          </a:xfrm>
          <a:prstGeom prst="rect">
            <a:avLst/>
          </a:prstGeom>
        </p:spPr>
      </p:pic>
    </p:spTree>
    <p:extLst>
      <p:ext uri="{BB962C8B-B14F-4D97-AF65-F5344CB8AC3E}">
        <p14:creationId xmlns:p14="http://schemas.microsoft.com/office/powerpoint/2010/main" val="17839738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742639"/>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Identify angles at a point on a straight line</a:t>
            </a:r>
            <a:br>
              <a:rPr lang="en-GB" sz="2000" b="1" dirty="0">
                <a:solidFill>
                  <a:srgbClr val="014482"/>
                </a:solidFill>
                <a:latin typeface="Tuffy" panose="020B0603060100000000" pitchFamily="34" charset="0"/>
                <a:ea typeface="Tuffy" panose="020B0603060100000000" pitchFamily="34" charset="0"/>
              </a:rPr>
            </a:br>
            <a:r>
              <a:rPr lang="en-GB" sz="2000" b="1" dirty="0">
                <a:solidFill>
                  <a:srgbClr val="014482"/>
                </a:solidFill>
                <a:latin typeface="Tuffy" panose="020B0603060100000000" pitchFamily="34" charset="0"/>
                <a:ea typeface="Tuffy" panose="020B0603060100000000" pitchFamily="34" charset="0"/>
              </a:rPr>
              <a:t>and ½ a turn (total 180°).</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14" name="Picture 13">
            <a:extLst>
              <a:ext uri="{FF2B5EF4-FFF2-40B4-BE49-F238E27FC236}">
                <a16:creationId xmlns:a16="http://schemas.microsoft.com/office/drawing/2014/main" xmlns="" id="{0244DB73-18E0-4CEA-AB8C-60F9CA07EF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6416" y="3225825"/>
            <a:ext cx="3721934" cy="1860967"/>
          </a:xfrm>
          <a:prstGeom prst="rect">
            <a:avLst/>
          </a:prstGeom>
        </p:spPr>
      </p:pic>
      <p:pic>
        <p:nvPicPr>
          <p:cNvPr id="18" name="Picture 17">
            <a:extLst>
              <a:ext uri="{FF2B5EF4-FFF2-40B4-BE49-F238E27FC236}">
                <a16:creationId xmlns:a16="http://schemas.microsoft.com/office/drawing/2014/main" xmlns="" id="{B18659A6-BE86-4B50-8CB1-F112D7CD8AE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5650" y="3225825"/>
            <a:ext cx="3706766" cy="1854219"/>
          </a:xfrm>
          <a:prstGeom prst="rect">
            <a:avLst/>
          </a:prstGeom>
        </p:spPr>
      </p:pic>
    </p:spTree>
    <p:extLst>
      <p:ext uri="{BB962C8B-B14F-4D97-AF65-F5344CB8AC3E}">
        <p14:creationId xmlns:p14="http://schemas.microsoft.com/office/powerpoint/2010/main" val="3005026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 id="{07C3EE01-E5B1-42A4-A34A-70E823989ECD}" vid="{575CB227-992E-4677-83FC-F6FD23DBFBE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359</TotalTime>
  <Words>258</Words>
  <Application>Microsoft Office PowerPoint</Application>
  <PresentationFormat>On-screen Show (4:3)</PresentationFormat>
  <Paragraphs>63</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Twinkl</vt:lpstr>
      <vt:lpstr>Calibri</vt:lpstr>
      <vt:lpstr>Tuffy-TTF</vt:lpstr>
      <vt:lpstr>Tuffy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Maurice Stubbs</dc:creator>
  <cp:lastModifiedBy>Abi Haigh</cp:lastModifiedBy>
  <cp:revision>36</cp:revision>
  <dcterms:created xsi:type="dcterms:W3CDTF">2019-04-25T12:57:50Z</dcterms:created>
  <dcterms:modified xsi:type="dcterms:W3CDTF">2019-05-06T10:48:18Z</dcterms:modified>
</cp:coreProperties>
</file>