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213A3-10E9-421F-81BE-56E0786AB515}" type="datetime2">
              <a:rPr lang="en-US" smtClean="0"/>
              <a:t>Sunday, July 12, 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7831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76A27-8146-4F75-9851-A83577C6FD8A}" type="datetime2">
              <a:rPr lang="en-US" smtClean="0"/>
              <a:t>Sunday, July 12, 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6847097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211C4-AE09-4254-A5E3-6DA9B099C971}" type="datetime2">
              <a:rPr lang="en-US" smtClean="0"/>
              <a:t>Sunday, July 12, 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035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76A27-8146-4F75-9851-A83577C6FD8A}" type="datetime2">
              <a:rPr lang="en-US" smtClean="0"/>
              <a:t>Sunday, July 12, 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8576030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76A27-8146-4F75-9851-A83577C6FD8A}" type="datetime2">
              <a:rPr lang="en-US" smtClean="0"/>
              <a:t>Sunday, July 12, 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0594815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E3A0F-68E7-4D17-BB84-ED1BA4F6AC6B}" type="datetime2">
              <a:rPr lang="en-US" smtClean="0"/>
              <a:t>Sunday, July 12, 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017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7BC4F-EDA1-4BA2-BFF3-FE5B31CCB58B}" type="datetime2">
              <a:rPr lang="en-US" smtClean="0"/>
              <a:t>Sunday, July 12, 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6611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76A27-8146-4F75-9851-A83577C6FD8A}" type="datetime2">
              <a:rPr lang="en-US" smtClean="0"/>
              <a:t>Sunday, July 12, 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212895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84B19-1A00-4EDB-8425-E1827A377364}" type="datetime2">
              <a:rPr lang="en-US" smtClean="0"/>
              <a:t>Sunday, July 12, 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700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76A27-8146-4F75-9851-A83577C6FD8A}" type="datetime2">
              <a:rPr lang="en-US" smtClean="0"/>
              <a:t>Sunday, July 12, 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55966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76A27-8146-4F75-9851-A83577C6FD8A}" type="datetime2">
              <a:rPr lang="en-US" smtClean="0"/>
              <a:t>Sunday, July 12, 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010576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76A27-8146-4F75-9851-A83577C6FD8A}" type="datetime2">
              <a:rPr lang="en-US" smtClean="0"/>
              <a:t>Sunday, July 12, 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5875618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76A27-8146-4F75-9851-A83577C6FD8A}" type="datetime2">
              <a:rPr lang="en-US" smtClean="0"/>
              <a:t>Sunday, July 12, 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79073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76A27-8146-4F75-9851-A83577C6FD8A}" type="datetime2">
              <a:rPr lang="en-US" smtClean="0"/>
              <a:t>Sunday, July 12, 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344082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76A27-8146-4F75-9851-A83577C6FD8A}" type="datetime2">
              <a:rPr lang="en-US" smtClean="0"/>
              <a:t>Sunday, July 12, 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954378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76A27-8146-4F75-9851-A83577C6FD8A}" type="datetime2">
              <a:rPr lang="en-US" smtClean="0"/>
              <a:t>Sunday, July 12, 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4301034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76A27-8146-4F75-9851-A83577C6FD8A}" type="datetime2">
              <a:rPr lang="en-US" smtClean="0"/>
              <a:t>Sunday, July 12, 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5576919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8E99D7-1EE5-4262-9359-A0E2B73311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793080"/>
            <a:ext cx="10240903" cy="12334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3DA1C5-272A-45C2-A11A-E7769A27D3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2114939"/>
            <a:ext cx="10240903" cy="395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63DA15-1EAB-4524-9BB7-8A7DA82A2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12B50C-7EEE-46CD-BAF7-BBC4026D959A}" type="datetime2">
              <a:rPr lang="en-US" smtClean="0"/>
              <a:t>Sunday, July 12, 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EB93B9-7818-489D-AFFB-B6EAD27FF1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528D36-894E-4FCB-B8BB-84DE89949B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9102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10076A27-8146-4F75-9851-A83577C6FD8A}" type="datetime2">
              <a:rPr lang="en-US" smtClean="0"/>
              <a:t>Sunday, July 12, 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88320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  <p:sldLayoutId id="2147483740" r:id="rId12"/>
    <p:sldLayoutId id="2147483741" r:id="rId13"/>
    <p:sldLayoutId id="2147483742" r:id="rId14"/>
    <p:sldLayoutId id="2147483743" r:id="rId15"/>
    <p:sldLayoutId id="2147483744" r:id="rId16"/>
    <p:sldLayoutId id="2147483745" r:id="rId17"/>
    <p:sldLayoutId id="2147483746" r:id="rId18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j6rCMTOss_k" TargetMode="External"/><Relationship Id="rId3" Type="http://schemas.openxmlformats.org/officeDocument/2006/relationships/image" Target="../media/image5.jpeg"/><Relationship Id="rId7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kd4dlNxaPwk" TargetMode="External"/><Relationship Id="rId3" Type="http://schemas.openxmlformats.org/officeDocument/2006/relationships/image" Target="../media/image9.jpeg"/><Relationship Id="rId7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fDDlhCtIdQ4" TargetMode="External"/><Relationship Id="rId3" Type="http://schemas.openxmlformats.org/officeDocument/2006/relationships/image" Target="../media/image13.jpeg"/><Relationship Id="rId7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C0F70FF-54B4-4668-A3D8-EABBF7B1600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t="284" r="-1" b="-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AEBFC16-D919-4C2E-9CAE-8F7808643C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028701"/>
            <a:ext cx="9144000" cy="3850276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	Prehistory in the making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F9CE95-9989-46DD-895D-A8F02103A5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048793"/>
            <a:ext cx="9144000" cy="836023"/>
          </a:xfrm>
        </p:spPr>
        <p:txBody>
          <a:bodyPr>
            <a:normAutofit/>
          </a:bodyPr>
          <a:lstStyle/>
          <a:p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269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mute="1">
                <p:cTn id="14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7" name="Rectangle 86">
            <a:extLst>
              <a:ext uri="{FF2B5EF4-FFF2-40B4-BE49-F238E27FC236}">
                <a16:creationId xmlns:a16="http://schemas.microsoft.com/office/drawing/2014/main" id="{468DDD57-21FF-4CAC-8A70-5325892A8E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9" name="Picture 2">
            <a:extLst>
              <a:ext uri="{FF2B5EF4-FFF2-40B4-BE49-F238E27FC236}">
                <a16:creationId xmlns:a16="http://schemas.microsoft.com/office/drawing/2014/main" id="{AFD3080F-CC3F-4A68-9D12-AD816542FE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1" name="Rounded Rectangle 24">
            <a:extLst>
              <a:ext uri="{FF2B5EF4-FFF2-40B4-BE49-F238E27FC236}">
                <a16:creationId xmlns:a16="http://schemas.microsoft.com/office/drawing/2014/main" id="{18E9A66D-7F6F-4A85-973B-C9A80439F4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99956" y="500334"/>
            <a:ext cx="2407450" cy="2375138"/>
          </a:xfrm>
          <a:prstGeom prst="roundRect">
            <a:avLst>
              <a:gd name="adj" fmla="val 5241"/>
            </a:avLst>
          </a:prstGeom>
          <a:solidFill>
            <a:srgbClr val="FFFFFF"/>
          </a:solidFill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</a:pPr>
            <a:endParaRPr lang="en-US" sz="3200" cap="all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30" name="Picture 6" descr="Iron Age sword - Wikipedia">
            <a:extLst>
              <a:ext uri="{FF2B5EF4-FFF2-40B4-BE49-F238E27FC236}">
                <a16:creationId xmlns:a16="http://schemas.microsoft.com/office/drawing/2014/main" id="{BA97ED79-2515-45D7-A6CD-D8BA916A4F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00616" y="647996"/>
            <a:ext cx="806129" cy="2079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3" name="Rounded Rectangle 26">
            <a:extLst>
              <a:ext uri="{FF2B5EF4-FFF2-40B4-BE49-F238E27FC236}">
                <a16:creationId xmlns:a16="http://schemas.microsoft.com/office/drawing/2014/main" id="{48FEFD7F-296F-42F6-B71E-AB7B678214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94836" y="500334"/>
            <a:ext cx="2407450" cy="2375138"/>
          </a:xfrm>
          <a:prstGeom prst="roundRect">
            <a:avLst>
              <a:gd name="adj" fmla="val 5241"/>
            </a:avLst>
          </a:prstGeom>
          <a:solidFill>
            <a:srgbClr val="FFFFFF"/>
          </a:solidFill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</a:pPr>
            <a:endParaRPr lang="en-US" sz="3200" cap="all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26" name="Picture 2" descr="Luristan Spearhead // Early Iron Age Weapon - Muzeion ...">
            <a:extLst>
              <a:ext uri="{FF2B5EF4-FFF2-40B4-BE49-F238E27FC236}">
                <a16:creationId xmlns:a16="http://schemas.microsoft.com/office/drawing/2014/main" id="{BC2D1E0E-0DA9-407C-896E-9DD52D5C6C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7" r="-2" b="7813"/>
          <a:stretch/>
        </p:blipFill>
        <p:spPr bwMode="auto">
          <a:xfrm>
            <a:off x="3760717" y="745559"/>
            <a:ext cx="2075688" cy="1884687"/>
          </a:xfrm>
          <a:prstGeom prst="rect">
            <a:avLst/>
          </a:prstGeom>
          <a:noFill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5" name="Rounded Rectangle 28">
            <a:extLst>
              <a:ext uri="{FF2B5EF4-FFF2-40B4-BE49-F238E27FC236}">
                <a16:creationId xmlns:a16="http://schemas.microsoft.com/office/drawing/2014/main" id="{98B2A044-F211-4E02-89D9-CA40927215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89716" y="500334"/>
            <a:ext cx="2407450" cy="2375138"/>
          </a:xfrm>
          <a:prstGeom prst="roundRect">
            <a:avLst>
              <a:gd name="adj" fmla="val 5241"/>
            </a:avLst>
          </a:prstGeom>
          <a:solidFill>
            <a:srgbClr val="FFFFFF"/>
          </a:solidFill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</a:pPr>
            <a:endParaRPr lang="en-US" sz="3200" cap="all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34" name="Picture 10" descr="Iron Age | SWORD">
            <a:extLst>
              <a:ext uri="{FF2B5EF4-FFF2-40B4-BE49-F238E27FC236}">
                <a16:creationId xmlns:a16="http://schemas.microsoft.com/office/drawing/2014/main" id="{29FE2ADD-7E72-4979-AB2E-A4288C2417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55597" y="766816"/>
            <a:ext cx="2075688" cy="1842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7" name="Rounded Rectangle 30">
            <a:extLst>
              <a:ext uri="{FF2B5EF4-FFF2-40B4-BE49-F238E27FC236}">
                <a16:creationId xmlns:a16="http://schemas.microsoft.com/office/drawing/2014/main" id="{389468DD-ADDD-45B1-AED7-0E7D3BCF61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84595" y="500334"/>
            <a:ext cx="2407450" cy="2375138"/>
          </a:xfrm>
          <a:prstGeom prst="roundRect">
            <a:avLst>
              <a:gd name="adj" fmla="val 5241"/>
            </a:avLst>
          </a:prstGeom>
          <a:solidFill>
            <a:srgbClr val="FFFFFF"/>
          </a:solidFill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</a:pPr>
            <a:endParaRPr lang="en-US" sz="3200" cap="all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36" name="Picture 12" descr="Free Images : sword, helmet, head, weapons, shield, iron ...">
            <a:extLst>
              <a:ext uri="{FF2B5EF4-FFF2-40B4-BE49-F238E27FC236}">
                <a16:creationId xmlns:a16="http://schemas.microsoft.com/office/drawing/2014/main" id="{850AA3A9-2C77-40D9-BDB4-657F669660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50476" y="997737"/>
            <a:ext cx="2075688" cy="1380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1DF5C5E9-C61B-4DE5-A754-FE770AB4C8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794C1-BABF-4762-82E1-6384010FC2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22724" y="3104707"/>
            <a:ext cx="6954926" cy="315541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800" dirty="0"/>
              <a:t>IRON AGE Facts</a:t>
            </a:r>
          </a:p>
          <a:p>
            <a:r>
              <a:rPr lang="en-GB" sz="1800" dirty="0"/>
              <a:t>The iron age began around 1200 BCE.</a:t>
            </a:r>
          </a:p>
          <a:p>
            <a:r>
              <a:rPr lang="en-GB" sz="1800" dirty="0"/>
              <a:t>Iron work began in a country which now is called turkey between 1500 and 1300 BCE.</a:t>
            </a:r>
          </a:p>
          <a:p>
            <a:r>
              <a:rPr lang="en-GB" sz="1800" dirty="0"/>
              <a:t>The iron they made was used to make nails.</a:t>
            </a:r>
          </a:p>
          <a:p>
            <a:endParaRPr lang="en-GB" sz="1800" dirty="0"/>
          </a:p>
          <a:p>
            <a:endParaRPr lang="en-GB" sz="1800" dirty="0"/>
          </a:p>
          <a:p>
            <a:pPr marL="0" indent="0">
              <a:buNone/>
            </a:pPr>
            <a:endParaRPr lang="en-GB" sz="18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B33DF0-311A-4B8A-937C-78D33A780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4649" y="3104707"/>
            <a:ext cx="3748035" cy="3155416"/>
          </a:xfrm>
        </p:spPr>
        <p:txBody>
          <a:bodyPr>
            <a:normAutofit/>
          </a:bodyPr>
          <a:lstStyle/>
          <a:p>
            <a:pPr algn="r"/>
            <a:r>
              <a:rPr lang="en-GB" dirty="0"/>
              <a:t>Iron Age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4C7A434-F852-48F9-BE77-E73C7FD69301}"/>
              </a:ext>
            </a:extLst>
          </p:cNvPr>
          <p:cNvSpPr txBox="1"/>
          <p:nvPr/>
        </p:nvSpPr>
        <p:spPr>
          <a:xfrm>
            <a:off x="1161114" y="5647851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8"/>
              </a:rPr>
              <a:t>https://www.youtube.com/watch?v=j6rCMTOss_k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4421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4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7" name="Rectangle 76">
            <a:extLst>
              <a:ext uri="{FF2B5EF4-FFF2-40B4-BE49-F238E27FC236}">
                <a16:creationId xmlns:a16="http://schemas.microsoft.com/office/drawing/2014/main" id="{468DDD57-21FF-4CAC-8A70-5325892A8E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9" name="Picture 2">
            <a:extLst>
              <a:ext uri="{FF2B5EF4-FFF2-40B4-BE49-F238E27FC236}">
                <a16:creationId xmlns:a16="http://schemas.microsoft.com/office/drawing/2014/main" id="{AFD3080F-CC3F-4A68-9D12-AD816542FE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" name="Rounded Rectangle 24">
            <a:extLst>
              <a:ext uri="{FF2B5EF4-FFF2-40B4-BE49-F238E27FC236}">
                <a16:creationId xmlns:a16="http://schemas.microsoft.com/office/drawing/2014/main" id="{18E9A66D-7F6F-4A85-973B-C9A80439F4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99956" y="500334"/>
            <a:ext cx="2407450" cy="2375138"/>
          </a:xfrm>
          <a:prstGeom prst="roundRect">
            <a:avLst>
              <a:gd name="adj" fmla="val 5241"/>
            </a:avLst>
          </a:prstGeom>
          <a:solidFill>
            <a:srgbClr val="FFFFFF"/>
          </a:solidFill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</a:pPr>
            <a:endParaRPr lang="en-US" sz="3200" cap="all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2054" name="Picture 6" descr="Face Music - Switzerland - Archaelogy - Bronze age ...">
            <a:extLst>
              <a:ext uri="{FF2B5EF4-FFF2-40B4-BE49-F238E27FC236}">
                <a16:creationId xmlns:a16="http://schemas.microsoft.com/office/drawing/2014/main" id="{2A3C189A-0FCA-4D05-91F4-8564A9F892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65837" y="751249"/>
            <a:ext cx="2075688" cy="1873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3" name="Rounded Rectangle 26">
            <a:extLst>
              <a:ext uri="{FF2B5EF4-FFF2-40B4-BE49-F238E27FC236}">
                <a16:creationId xmlns:a16="http://schemas.microsoft.com/office/drawing/2014/main" id="{48FEFD7F-296F-42F6-B71E-AB7B678214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94836" y="500334"/>
            <a:ext cx="2407450" cy="2375138"/>
          </a:xfrm>
          <a:prstGeom prst="roundRect">
            <a:avLst>
              <a:gd name="adj" fmla="val 5241"/>
            </a:avLst>
          </a:prstGeom>
          <a:solidFill>
            <a:srgbClr val="FFFFFF"/>
          </a:solidFill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</a:pPr>
            <a:endParaRPr lang="en-US" sz="3200" cap="all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2056" name="Picture 8" descr="reality check - Could Bronze-Age Nomads Effectively ...">
            <a:extLst>
              <a:ext uri="{FF2B5EF4-FFF2-40B4-BE49-F238E27FC236}">
                <a16:creationId xmlns:a16="http://schemas.microsoft.com/office/drawing/2014/main" id="{81C3BAD2-741A-49A8-9EFC-9CA1DE7B16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60717" y="1057413"/>
            <a:ext cx="2075688" cy="1260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5" name="Rounded Rectangle 28">
            <a:extLst>
              <a:ext uri="{FF2B5EF4-FFF2-40B4-BE49-F238E27FC236}">
                <a16:creationId xmlns:a16="http://schemas.microsoft.com/office/drawing/2014/main" id="{98B2A044-F211-4E02-89D9-CA40927215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89716" y="500334"/>
            <a:ext cx="2407450" cy="2375138"/>
          </a:xfrm>
          <a:prstGeom prst="roundRect">
            <a:avLst>
              <a:gd name="adj" fmla="val 5241"/>
            </a:avLst>
          </a:prstGeom>
          <a:solidFill>
            <a:srgbClr val="FFFFFF"/>
          </a:solidFill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</a:pPr>
            <a:endParaRPr lang="en-US" sz="3200" cap="all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2050" name="Picture 2" descr="Bronze Age inferno preserved an extraordinary view of life ...">
            <a:extLst>
              <a:ext uri="{FF2B5EF4-FFF2-40B4-BE49-F238E27FC236}">
                <a16:creationId xmlns:a16="http://schemas.microsoft.com/office/drawing/2014/main" id="{54046914-C588-4724-86B6-83037BDFB0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55597" y="1073439"/>
            <a:ext cx="2075688" cy="1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" name="Rounded Rectangle 30">
            <a:extLst>
              <a:ext uri="{FF2B5EF4-FFF2-40B4-BE49-F238E27FC236}">
                <a16:creationId xmlns:a16="http://schemas.microsoft.com/office/drawing/2014/main" id="{389468DD-ADDD-45B1-AED7-0E7D3BCF61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84595" y="500334"/>
            <a:ext cx="2407450" cy="2375138"/>
          </a:xfrm>
          <a:prstGeom prst="roundRect">
            <a:avLst>
              <a:gd name="adj" fmla="val 5241"/>
            </a:avLst>
          </a:prstGeom>
          <a:solidFill>
            <a:srgbClr val="FFFFFF"/>
          </a:solidFill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</a:pPr>
            <a:endParaRPr lang="en-US" sz="3200" cap="all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2052" name="Picture 4" descr="Bronze-Age Beliefs | The Nebra Sky Disk | DK Find Out">
            <a:extLst>
              <a:ext uri="{FF2B5EF4-FFF2-40B4-BE49-F238E27FC236}">
                <a16:creationId xmlns:a16="http://schemas.microsoft.com/office/drawing/2014/main" id="{048128D3-A5E9-4858-9B37-D837CE8020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50476" y="1143035"/>
            <a:ext cx="2075688" cy="1089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1DF5C5E9-C61B-4DE5-A754-FE770AB4C8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F1D521-2660-4211-A9FF-15107612E2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22724" y="3104707"/>
            <a:ext cx="6954926" cy="3155416"/>
          </a:xfrm>
        </p:spPr>
        <p:txBody>
          <a:bodyPr anchor="ctr">
            <a:normAutofit/>
          </a:bodyPr>
          <a:lstStyle/>
          <a:p>
            <a:r>
              <a:rPr lang="en-GB" sz="1800" dirty="0"/>
              <a:t>Bronze age facts</a:t>
            </a:r>
          </a:p>
          <a:p>
            <a:r>
              <a:rPr lang="en-GB" sz="1800" dirty="0"/>
              <a:t>The bronze age lasted from about 2000 BC TO 800 BC.</a:t>
            </a:r>
          </a:p>
          <a:p>
            <a:r>
              <a:rPr lang="en-GB" sz="1800" dirty="0"/>
              <a:t>The people of the bronze age made weapons out of a metal called bronze.</a:t>
            </a:r>
          </a:p>
          <a:p>
            <a:r>
              <a:rPr lang="en-GB" sz="1800" dirty="0"/>
              <a:t>Archaeologists think that people became more organized in the bronze age.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6A5E0D-3972-4AB0-B72B-C3878ED74F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4649" y="3104707"/>
            <a:ext cx="3748035" cy="3155416"/>
          </a:xfrm>
        </p:spPr>
        <p:txBody>
          <a:bodyPr>
            <a:normAutofit/>
          </a:bodyPr>
          <a:lstStyle/>
          <a:p>
            <a:pPr algn="r"/>
            <a:r>
              <a:rPr lang="en-GB" dirty="0"/>
              <a:t>Bronze age</a:t>
            </a:r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617FCE5-BAC0-4643-A451-DE4BA83219FC}"/>
              </a:ext>
            </a:extLst>
          </p:cNvPr>
          <p:cNvSpPr txBox="1"/>
          <p:nvPr/>
        </p:nvSpPr>
        <p:spPr>
          <a:xfrm>
            <a:off x="571198" y="6026787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8"/>
              </a:rPr>
              <a:t>https://www.youtube.com/watch?v=kd4dlNxaPwk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6975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0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7" name="Rectangle 76">
            <a:extLst>
              <a:ext uri="{FF2B5EF4-FFF2-40B4-BE49-F238E27FC236}">
                <a16:creationId xmlns:a16="http://schemas.microsoft.com/office/drawing/2014/main" id="{468DDD57-21FF-4CAC-8A70-5325892A8E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9" name="Picture 2">
            <a:extLst>
              <a:ext uri="{FF2B5EF4-FFF2-40B4-BE49-F238E27FC236}">
                <a16:creationId xmlns:a16="http://schemas.microsoft.com/office/drawing/2014/main" id="{AFD3080F-CC3F-4A68-9D12-AD816542FE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" name="Rounded Rectangle 24">
            <a:extLst>
              <a:ext uri="{FF2B5EF4-FFF2-40B4-BE49-F238E27FC236}">
                <a16:creationId xmlns:a16="http://schemas.microsoft.com/office/drawing/2014/main" id="{18E9A66D-7F6F-4A85-973B-C9A80439F4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99956" y="500334"/>
            <a:ext cx="2407450" cy="2375138"/>
          </a:xfrm>
          <a:prstGeom prst="roundRect">
            <a:avLst>
              <a:gd name="adj" fmla="val 5241"/>
            </a:avLst>
          </a:prstGeom>
          <a:solidFill>
            <a:srgbClr val="FFFFFF"/>
          </a:solidFill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</a:pPr>
            <a:endParaRPr lang="en-US" sz="3200" cap="all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3078" name="Picture 6">
            <a:extLst>
              <a:ext uri="{FF2B5EF4-FFF2-40B4-BE49-F238E27FC236}">
                <a16:creationId xmlns:a16="http://schemas.microsoft.com/office/drawing/2014/main" id="{E1AEEEC3-5C03-41F1-900D-30005980FA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65837" y="909520"/>
            <a:ext cx="2075688" cy="1556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3" name="Rounded Rectangle 26">
            <a:extLst>
              <a:ext uri="{FF2B5EF4-FFF2-40B4-BE49-F238E27FC236}">
                <a16:creationId xmlns:a16="http://schemas.microsoft.com/office/drawing/2014/main" id="{48FEFD7F-296F-42F6-B71E-AB7B678214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94836" y="500334"/>
            <a:ext cx="2407450" cy="2375138"/>
          </a:xfrm>
          <a:prstGeom prst="roundRect">
            <a:avLst>
              <a:gd name="adj" fmla="val 5241"/>
            </a:avLst>
          </a:prstGeom>
          <a:solidFill>
            <a:srgbClr val="FFFFFF"/>
          </a:solidFill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</a:pPr>
            <a:endParaRPr lang="en-US" sz="3200" cap="all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3076" name="Picture 4" descr="A stone building that has a rocky cliff&#10;&#10;Description automatically generated">
            <a:extLst>
              <a:ext uri="{FF2B5EF4-FFF2-40B4-BE49-F238E27FC236}">
                <a16:creationId xmlns:a16="http://schemas.microsoft.com/office/drawing/2014/main" id="{86C26427-96D8-4480-B6E3-842B2C5CE9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60717" y="909520"/>
            <a:ext cx="2075688" cy="1556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5" name="Rounded Rectangle 28">
            <a:extLst>
              <a:ext uri="{FF2B5EF4-FFF2-40B4-BE49-F238E27FC236}">
                <a16:creationId xmlns:a16="http://schemas.microsoft.com/office/drawing/2014/main" id="{98B2A044-F211-4E02-89D9-CA40927215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89716" y="500334"/>
            <a:ext cx="2407450" cy="2375138"/>
          </a:xfrm>
          <a:prstGeom prst="roundRect">
            <a:avLst>
              <a:gd name="adj" fmla="val 5241"/>
            </a:avLst>
          </a:prstGeom>
          <a:solidFill>
            <a:srgbClr val="FFFFFF"/>
          </a:solidFill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</a:pPr>
            <a:endParaRPr lang="en-US" sz="3200" cap="all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3074" name="Picture 2" descr="The roof of a building&#10;&#10;Description automatically generated">
            <a:extLst>
              <a:ext uri="{FF2B5EF4-FFF2-40B4-BE49-F238E27FC236}">
                <a16:creationId xmlns:a16="http://schemas.microsoft.com/office/drawing/2014/main" id="{5F00C22F-63D7-42E0-BBED-00EA09A57B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55597" y="909520"/>
            <a:ext cx="2075688" cy="1556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" name="Rounded Rectangle 30">
            <a:extLst>
              <a:ext uri="{FF2B5EF4-FFF2-40B4-BE49-F238E27FC236}">
                <a16:creationId xmlns:a16="http://schemas.microsoft.com/office/drawing/2014/main" id="{389468DD-ADDD-45B1-AED7-0E7D3BCF61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84595" y="500334"/>
            <a:ext cx="2407450" cy="2375138"/>
          </a:xfrm>
          <a:prstGeom prst="roundRect">
            <a:avLst>
              <a:gd name="adj" fmla="val 5241"/>
            </a:avLst>
          </a:prstGeom>
          <a:solidFill>
            <a:srgbClr val="FFFFFF"/>
          </a:solidFill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</a:pPr>
            <a:endParaRPr lang="en-US" sz="3200" cap="all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3080" name="Picture 8" descr="A body of water with a mountain in the background&#10;&#10;Description automatically generated">
            <a:extLst>
              <a:ext uri="{FF2B5EF4-FFF2-40B4-BE49-F238E27FC236}">
                <a16:creationId xmlns:a16="http://schemas.microsoft.com/office/drawing/2014/main" id="{BA7D4C34-4F5E-48FD-818E-09C7C12E4D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50476" y="938061"/>
            <a:ext cx="2075688" cy="1499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1DF5C5E9-C61B-4DE5-A754-FE770AB4C8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679BF6-0E24-414E-83A2-9A221E8C9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22724" y="3104707"/>
            <a:ext cx="6954926" cy="3155416"/>
          </a:xfrm>
        </p:spPr>
        <p:txBody>
          <a:bodyPr anchor="ctr">
            <a:normAutofit/>
          </a:bodyPr>
          <a:lstStyle/>
          <a:p>
            <a:r>
              <a:rPr lang="en-GB" sz="1800" dirty="0"/>
              <a:t>Stone age facts</a:t>
            </a:r>
          </a:p>
          <a:p>
            <a:r>
              <a:rPr lang="en-GB" sz="1800" dirty="0"/>
              <a:t>They made weapons out of stone and most houses out of wood and stone.</a:t>
            </a:r>
          </a:p>
          <a:p>
            <a:r>
              <a:rPr lang="en-GB" sz="1800" dirty="0"/>
              <a:t>They existed about 3.4 million years ago.</a:t>
            </a:r>
          </a:p>
          <a:p>
            <a:r>
              <a:rPr lang="en-GB" sz="1800" dirty="0"/>
              <a:t>They had no metal in the stone age.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984221-8B32-4C01-99D2-DEB12A663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4649" y="3104707"/>
            <a:ext cx="3748035" cy="3155416"/>
          </a:xfrm>
        </p:spPr>
        <p:txBody>
          <a:bodyPr>
            <a:normAutofit/>
          </a:bodyPr>
          <a:lstStyle/>
          <a:p>
            <a:pPr algn="r"/>
            <a:r>
              <a:rPr lang="en-GB" dirty="0"/>
              <a:t>Stone age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8B668BF-71CA-4FC8-984C-E134F75E5105}"/>
              </a:ext>
            </a:extLst>
          </p:cNvPr>
          <p:cNvSpPr txBox="1"/>
          <p:nvPr/>
        </p:nvSpPr>
        <p:spPr>
          <a:xfrm>
            <a:off x="261077" y="5948480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8"/>
              </a:rPr>
              <a:t>https://www.youtube.com/watch?v=fDDlhCtIdQ4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9988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29B458-5FC9-4073-81AF-0026A0493A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end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42CDBB-86A6-4EEB-9249-AB4283DF6D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4800" dirty="0"/>
          </a:p>
          <a:p>
            <a:pPr marL="0" indent="0">
              <a:buNone/>
            </a:pPr>
            <a:r>
              <a:rPr lang="en-GB" sz="4800" dirty="0"/>
              <a:t>          THANKS FOR WATCHING</a:t>
            </a:r>
          </a:p>
          <a:p>
            <a:pPr marL="0" indent="0">
              <a:buNone/>
            </a:pPr>
            <a:r>
              <a:rPr lang="en-GB" sz="4800" dirty="0"/>
              <a:t>                          </a:t>
            </a:r>
            <a:r>
              <a:rPr lang="en-GB" sz="4800" dirty="0">
                <a:sym typeface="Wingdings" panose="05000000000000000000" pitchFamily="2" charset="2"/>
              </a:rPr>
              <a:t>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36316973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Droplet">
  <a:themeElements>
    <a:clrScheme name="Marquee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892FADA9-420D-4323-A7A4-C1060166525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175</Words>
  <Application>Microsoft Office PowerPoint</Application>
  <PresentationFormat>Widescreen</PresentationFormat>
  <Paragraphs>24</Paragraphs>
  <Slides>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Tw Cen MT</vt:lpstr>
      <vt:lpstr>Droplet</vt:lpstr>
      <vt:lpstr> Prehistory in the making</vt:lpstr>
      <vt:lpstr>Iron Age</vt:lpstr>
      <vt:lpstr>Bronze age</vt:lpstr>
      <vt:lpstr>Stone age</vt:lpstr>
      <vt:lpstr>The end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Prehistory in the making</dc:title>
  <dc:creator>Carolyn Logan</dc:creator>
  <cp:lastModifiedBy>Carolyn Logan</cp:lastModifiedBy>
  <cp:revision>4</cp:revision>
  <dcterms:created xsi:type="dcterms:W3CDTF">2020-07-12T11:04:23Z</dcterms:created>
  <dcterms:modified xsi:type="dcterms:W3CDTF">2020-07-12T11:37:19Z</dcterms:modified>
</cp:coreProperties>
</file>