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71" r:id="rId4"/>
    <p:sldId id="261" r:id="rId5"/>
    <p:sldId id="259" r:id="rId6"/>
    <p:sldId id="263" r:id="rId7"/>
    <p:sldId id="264" r:id="rId8"/>
    <p:sldId id="265" r:id="rId9"/>
    <p:sldId id="266" r:id="rId10"/>
    <p:sldId id="267" r:id="rId11"/>
    <p:sldId id="272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1686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24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64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98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90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5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8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45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5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80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73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526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16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630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50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640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5277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90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7167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13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4471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743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15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72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Unit </a:t>
            </a:r>
            <a:r>
              <a:rPr lang="en-GB" dirty="0" smtClean="0"/>
              <a:t>14 </a:t>
            </a:r>
            <a:r>
              <a:rPr lang="en-GB" dirty="0" smtClean="0"/>
              <a:t>– </a:t>
            </a:r>
            <a:r>
              <a:rPr lang="en-GB" dirty="0" smtClean="0"/>
              <a:t>Statistics</a:t>
            </a:r>
            <a:r>
              <a:rPr lang="en-GB" dirty="0" smtClean="0"/>
              <a:t> </a:t>
            </a:r>
            <a:r>
              <a:rPr lang="en-GB" dirty="0" smtClean="0"/>
              <a:t>– Parent Notes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412776"/>
            <a:ext cx="8579296" cy="4713387"/>
          </a:xfrm>
        </p:spPr>
        <p:txBody>
          <a:bodyPr>
            <a:noAutofit/>
          </a:bodyPr>
          <a:lstStyle/>
          <a:p>
            <a:r>
              <a:rPr lang="en-GB" sz="1800" dirty="0" smtClean="0">
                <a:latin typeface="+mj-lt"/>
              </a:rPr>
              <a:t>There are 5 lessons and 1 assessment lesson for this unit. ( </a:t>
            </a:r>
            <a:r>
              <a:rPr lang="en-GB" sz="1800" dirty="0" smtClean="0">
                <a:latin typeface="+mj-lt"/>
              </a:rPr>
              <a:t>we’re covering 7 </a:t>
            </a:r>
            <a:r>
              <a:rPr lang="en-GB" sz="1800" dirty="0" smtClean="0">
                <a:latin typeface="+mj-lt"/>
              </a:rPr>
              <a:t>days </a:t>
            </a:r>
            <a:r>
              <a:rPr lang="en-GB" sz="1800" dirty="0" smtClean="0">
                <a:latin typeface="+mj-lt"/>
              </a:rPr>
              <a:t>as </a:t>
            </a:r>
            <a:r>
              <a:rPr lang="en-GB" sz="1800" dirty="0" smtClean="0">
                <a:latin typeface="+mj-lt"/>
              </a:rPr>
              <a:t>we will </a:t>
            </a:r>
            <a:r>
              <a:rPr lang="en-GB" sz="1800" dirty="0" smtClean="0">
                <a:latin typeface="+mj-lt"/>
              </a:rPr>
              <a:t>add an extra day on Friday applying this maths to other curriculum areas </a:t>
            </a:r>
            <a:r>
              <a:rPr lang="en-GB" sz="1800" dirty="0" smtClean="0">
                <a:latin typeface="+mj-lt"/>
              </a:rPr>
              <a:t>)</a:t>
            </a:r>
          </a:p>
          <a:p>
            <a:r>
              <a:rPr lang="en-GB" sz="1800" dirty="0"/>
              <a:t>In this </a:t>
            </a:r>
            <a:r>
              <a:rPr lang="en-GB" sz="1800" dirty="0" smtClean="0"/>
              <a:t>unit we will extend our </a:t>
            </a:r>
            <a:r>
              <a:rPr lang="en-GB" sz="1800" dirty="0"/>
              <a:t>knowledge </a:t>
            </a:r>
            <a:r>
              <a:rPr lang="en-GB" sz="1800" dirty="0" smtClean="0"/>
              <a:t>of: bar </a:t>
            </a:r>
            <a:r>
              <a:rPr lang="en-GB" sz="1800" dirty="0"/>
              <a:t>charts, tables and pictograms to interpret </a:t>
            </a:r>
            <a:r>
              <a:rPr lang="en-GB" sz="1800" dirty="0" smtClean="0"/>
              <a:t>data </a:t>
            </a:r>
            <a:endParaRPr lang="en-GB" sz="1800" dirty="0"/>
          </a:p>
          <a:p>
            <a:r>
              <a:rPr lang="en-GB" sz="1800" dirty="0" smtClean="0"/>
              <a:t>To really master this topic children will be able to read </a:t>
            </a:r>
            <a:r>
              <a:rPr lang="en-GB" sz="1800" dirty="0"/>
              <a:t>data and values from a range of bar charts and pictograms which have various scales and symbol values</a:t>
            </a:r>
            <a:r>
              <a:rPr lang="en-GB" sz="1800" dirty="0" smtClean="0"/>
              <a:t>, including </a:t>
            </a:r>
            <a:r>
              <a:rPr lang="en-GB" sz="1800" dirty="0"/>
              <a:t>half and quarter values. Children can interpret data from tables and use this to complete charts and pictograms, </a:t>
            </a:r>
            <a:r>
              <a:rPr lang="en-GB" sz="1800" dirty="0" smtClean="0"/>
              <a:t>as well </a:t>
            </a:r>
            <a:r>
              <a:rPr lang="en-GB" sz="1800" dirty="0"/>
              <a:t>as answer simple comparison questions.</a:t>
            </a:r>
          </a:p>
          <a:p>
            <a:r>
              <a:rPr lang="en-GB" sz="1800" dirty="0"/>
              <a:t>COMMON </a:t>
            </a:r>
            <a:r>
              <a:rPr lang="en-GB" sz="1800" dirty="0" smtClean="0"/>
              <a:t>MISCONCEPTIONS: Children </a:t>
            </a:r>
            <a:r>
              <a:rPr lang="en-GB" sz="1800" dirty="0"/>
              <a:t>may misread the scales on a bar chart, assuming that each square always stands for one. Ask</a:t>
            </a:r>
            <a:r>
              <a:rPr lang="en-GB" sz="1800" dirty="0" smtClean="0"/>
              <a:t>:  </a:t>
            </a:r>
            <a:r>
              <a:rPr lang="en-GB" sz="1800" i="1" dirty="0"/>
              <a:t>What do you notice about the scale on the vertical axis of this chart? What does it increase in</a:t>
            </a:r>
            <a:r>
              <a:rPr lang="en-GB" sz="1800" i="1" dirty="0" smtClean="0"/>
              <a:t>? </a:t>
            </a:r>
            <a:r>
              <a:rPr lang="en-GB" sz="1800" dirty="0" smtClean="0"/>
              <a:t>Children </a:t>
            </a:r>
            <a:r>
              <a:rPr lang="en-GB" sz="1800" dirty="0"/>
              <a:t>may also assume that each symbol in a pictogram has a value of 1. Draw children’s attention to the key on </a:t>
            </a:r>
            <a:r>
              <a:rPr lang="en-GB" sz="1800" dirty="0" smtClean="0"/>
              <a:t>a pictogram </a:t>
            </a:r>
            <a:r>
              <a:rPr lang="en-GB" sz="1800" dirty="0"/>
              <a:t>and ask</a:t>
            </a:r>
            <a:r>
              <a:rPr lang="en-GB" sz="1800" dirty="0" smtClean="0"/>
              <a:t>:  </a:t>
            </a:r>
            <a:r>
              <a:rPr lang="en-GB" sz="1800" i="1" dirty="0"/>
              <a:t>What can you look at to identify the value of each symbol? Is this always the same for every pictogram?</a:t>
            </a:r>
          </a:p>
          <a:p>
            <a:r>
              <a:rPr lang="en-GB" sz="1800" dirty="0" smtClean="0"/>
              <a:t>Strengthen </a:t>
            </a:r>
            <a:r>
              <a:rPr lang="en-GB" sz="1800" dirty="0"/>
              <a:t>understanding of bar charts by asking children to recreate the bars using multilink cubes. This will help </a:t>
            </a:r>
            <a:r>
              <a:rPr lang="en-GB" sz="1800" dirty="0" smtClean="0"/>
              <a:t>children compare </a:t>
            </a:r>
            <a:r>
              <a:rPr lang="en-GB" sz="1800" dirty="0"/>
              <a:t>the heights of each bar</a:t>
            </a:r>
            <a:r>
              <a:rPr lang="en-GB" sz="1800" dirty="0" smtClean="0"/>
              <a:t>.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6985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776288"/>
            <a:ext cx="8677275" cy="530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Check you’re happy with this vocabulary and these ideas before starting this unit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235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55160" cy="6207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 </a:t>
            </a:r>
            <a:r>
              <a:rPr lang="en-GB" dirty="0" smtClean="0"/>
              <a:t>01.06.20 Ov</a:t>
            </a:r>
            <a:r>
              <a:rPr lang="en-GB" dirty="0" smtClean="0"/>
              <a:t>erview </a:t>
            </a:r>
            <a:r>
              <a:rPr lang="en-GB" dirty="0" smtClean="0"/>
              <a:t>L1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980728"/>
            <a:ext cx="8705850" cy="530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671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266"/>
            <a:ext cx="8229600" cy="1143000"/>
          </a:xfrm>
        </p:spPr>
        <p:txBody>
          <a:bodyPr/>
          <a:lstStyle/>
          <a:p>
            <a:r>
              <a:rPr lang="en-GB" dirty="0"/>
              <a:t>Monday </a:t>
            </a:r>
            <a:r>
              <a:rPr lang="en-GB" dirty="0" smtClean="0"/>
              <a:t> talk together then pg75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00388"/>
            <a:ext cx="88011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558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6357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02.06.20 Overview </a:t>
            </a:r>
            <a:r>
              <a:rPr lang="en-GB" dirty="0" smtClean="0"/>
              <a:t>L2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8" y="866775"/>
            <a:ext cx="8848725" cy="512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09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Talk together then </a:t>
            </a:r>
            <a:r>
              <a:rPr lang="en-GB" dirty="0" err="1" smtClean="0"/>
              <a:t>pg</a:t>
            </a:r>
            <a:r>
              <a:rPr lang="en-GB" dirty="0" smtClean="0"/>
              <a:t> 78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1052736"/>
            <a:ext cx="8724900" cy="565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390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03.06.20</a:t>
            </a:r>
            <a:r>
              <a:rPr lang="en-GB" dirty="0" smtClean="0"/>
              <a:t> Overview L3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64" y="1268760"/>
            <a:ext cx="8791575" cy="509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37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talk together </a:t>
            </a:r>
            <a:r>
              <a:rPr lang="en-GB" dirty="0" smtClean="0"/>
              <a:t>then page 81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8" y="980728"/>
            <a:ext cx="8696325" cy="545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691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5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Thursday 04.06.20 Overview L4 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124744"/>
            <a:ext cx="8686800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167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  talk together then </a:t>
            </a:r>
            <a:r>
              <a:rPr lang="en-GB" dirty="0" err="1" smtClean="0"/>
              <a:t>pg</a:t>
            </a:r>
            <a:r>
              <a:rPr lang="en-GB" dirty="0" smtClean="0"/>
              <a:t> 84 </a:t>
            </a:r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66" y="1340768"/>
            <a:ext cx="8801100" cy="541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91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8787"/>
          </a:xfrm>
        </p:spPr>
        <p:txBody>
          <a:bodyPr>
            <a:noAutofit/>
          </a:bodyPr>
          <a:lstStyle/>
          <a:p>
            <a:r>
              <a:rPr lang="en-GB" sz="2800" dirty="0" smtClean="0"/>
              <a:t>Friday 05.06.20 </a:t>
            </a:r>
            <a:r>
              <a:rPr lang="en-GB" sz="2800" b="1" dirty="0" smtClean="0"/>
              <a:t>apply</a:t>
            </a:r>
            <a:r>
              <a:rPr lang="en-GB" sz="2800" dirty="0" smtClean="0"/>
              <a:t> your learning today 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764704"/>
            <a:ext cx="871296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Today we would like you </a:t>
            </a:r>
            <a:r>
              <a:rPr lang="en-GB" b="1" u="sng" dirty="0" smtClean="0"/>
              <a:t>to draw a pictogram and a bar chart </a:t>
            </a:r>
            <a:r>
              <a:rPr lang="en-GB" dirty="0" smtClean="0"/>
              <a:t>in your exercise book or on your own paper. </a:t>
            </a:r>
          </a:p>
          <a:p>
            <a:r>
              <a:rPr lang="en-GB" dirty="0" smtClean="0"/>
              <a:t>You can either 1: use the data below or 2: record your own data or 3: be creative and make up a data set. </a:t>
            </a:r>
          </a:p>
          <a:p>
            <a:r>
              <a:rPr lang="en-GB" dirty="0" smtClean="0"/>
              <a:t>If you’re recording your own data then you could choose a topic like how many star jumps each member of your family can do in one minute or how many different birds you can spot in your garden in a 30minute time slot.   Be creative!</a:t>
            </a:r>
          </a:p>
          <a:p>
            <a:r>
              <a:rPr lang="en-GB" dirty="0" smtClean="0"/>
              <a:t>Remember to: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b="1" dirty="0" smtClean="0"/>
              <a:t> choose a suitable scale,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b="1" dirty="0" smtClean="0"/>
              <a:t> use a ruler,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b="1" dirty="0" smtClean="0"/>
              <a:t> label each axis and give your work a title.   </a:t>
            </a:r>
          </a:p>
          <a:p>
            <a:r>
              <a:rPr lang="en-GB" dirty="0" smtClean="0"/>
              <a:t>It would be great to see your work - Send a photo of your finished pictogram and bar chart via the finch parents email. 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55440" y="4458023"/>
            <a:ext cx="784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Optional data:</a:t>
            </a:r>
          </a:p>
          <a:p>
            <a:r>
              <a:rPr lang="en-GB" dirty="0" smtClean="0"/>
              <a:t>We asked the teachers to hunt for rocks and this is what they found:</a:t>
            </a:r>
          </a:p>
          <a:p>
            <a:r>
              <a:rPr lang="en-GB" dirty="0" smtClean="0"/>
              <a:t>Mrs </a:t>
            </a:r>
            <a:r>
              <a:rPr lang="en-GB" dirty="0"/>
              <a:t>M</a:t>
            </a:r>
            <a:r>
              <a:rPr lang="en-GB" dirty="0" smtClean="0"/>
              <a:t>etcalf – 7 igneous, 21 sedimentary and 35 metamorphic rocks</a:t>
            </a:r>
          </a:p>
          <a:p>
            <a:r>
              <a:rPr lang="en-GB" dirty="0" smtClean="0"/>
              <a:t>Mrs Vanstone – 14 igneous, 7 sedimentary and 21 metamorphic</a:t>
            </a:r>
          </a:p>
          <a:p>
            <a:r>
              <a:rPr lang="en-GB" dirty="0" smtClean="0"/>
              <a:t>Mrs </a:t>
            </a:r>
            <a:r>
              <a:rPr lang="en-GB" dirty="0" err="1" smtClean="0"/>
              <a:t>Gan</a:t>
            </a:r>
            <a:r>
              <a:rPr lang="en-GB" dirty="0" smtClean="0"/>
              <a:t> – 0 igneous, 28 sedimentary and 14 metamorphic</a:t>
            </a:r>
          </a:p>
          <a:p>
            <a:r>
              <a:rPr lang="en-GB" dirty="0" smtClean="0"/>
              <a:t>Mrs </a:t>
            </a:r>
            <a:r>
              <a:rPr lang="en-GB" dirty="0" err="1" smtClean="0"/>
              <a:t>Dodds</a:t>
            </a:r>
            <a:r>
              <a:rPr lang="en-GB" dirty="0" smtClean="0"/>
              <a:t> – 14 igneous, 21 sedimentary and 7 metamorphic</a:t>
            </a:r>
          </a:p>
          <a:p>
            <a:r>
              <a:rPr lang="en-GB" dirty="0" smtClean="0"/>
              <a:t>Extra challenge – How many rocks altogether?  Who found the least?  What else can you ask about this data? 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184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532</Words>
  <Application>Microsoft Office PowerPoint</Application>
  <PresentationFormat>On-screen Show (4:3)</PresentationFormat>
  <Paragraphs>31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Office Theme</vt:lpstr>
      <vt:lpstr>1_Office Theme</vt:lpstr>
      <vt:lpstr>Unit 14 – Statistics – Parent Notes </vt:lpstr>
      <vt:lpstr>PowerPoint Presentation</vt:lpstr>
      <vt:lpstr>Monday 01.06.20 Overview L1</vt:lpstr>
      <vt:lpstr>Monday  talk together then pg75</vt:lpstr>
      <vt:lpstr>Tuesday 02.06.20 Overview L2</vt:lpstr>
      <vt:lpstr>Tuesday Talk together then pg 78</vt:lpstr>
      <vt:lpstr>Wednesday 03.06.20 Overview L3</vt:lpstr>
      <vt:lpstr>Wednesday talk together then page 81</vt:lpstr>
      <vt:lpstr>Thursday 04.06.20 Overview L4 </vt:lpstr>
      <vt:lpstr>Thursday  talk together then pg 84 </vt:lpstr>
      <vt:lpstr>Friday 05.06.20 apply your learning today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12 – Time – Parent Notes</dc:title>
  <dc:creator>Mark Dodds</dc:creator>
  <cp:lastModifiedBy>Mark Dodds</cp:lastModifiedBy>
  <cp:revision>12</cp:revision>
  <dcterms:created xsi:type="dcterms:W3CDTF">2020-05-12T08:32:08Z</dcterms:created>
  <dcterms:modified xsi:type="dcterms:W3CDTF">2020-05-29T12:08:36Z</dcterms:modified>
</cp:coreProperties>
</file>