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54" d="100"/>
          <a:sy n="54" d="100"/>
        </p:scale>
        <p:origin x="2682" y="150"/>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366317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2342879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4028566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856389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AE467F2-5FDD-4AB4-AB3E-4B85BA2390E1}" type="datetimeFigureOut">
              <a:rPr lang="en-GB" smtClean="0"/>
              <a:t>04/04/2022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218425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AE467F2-5FDD-4AB4-AB3E-4B85BA2390E1}" type="datetimeFigureOut">
              <a:rPr lang="en-GB" smtClean="0"/>
              <a:t>04/04/2022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928475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E467F2-5FDD-4AB4-AB3E-4B85BA2390E1}" type="datetimeFigureOut">
              <a:rPr lang="en-GB" smtClean="0"/>
              <a:t>04/04/2022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4205475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152562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1985621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2110112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46246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BAE467F2-5FDD-4AB4-AB3E-4B85BA2390E1}" type="datetimeFigureOut">
              <a:rPr lang="en-GB" smtClean="0"/>
              <a:t>04/04/2022</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E9BCBB61-22BC-4FDC-9E02-5D661D87C051}" type="slidenum">
              <a:rPr lang="en-GB" smtClean="0"/>
              <a:t>‹#›</a:t>
            </a:fld>
            <a:endParaRPr lang="en-GB"/>
          </a:p>
        </p:txBody>
      </p:sp>
    </p:spTree>
    <p:extLst>
      <p:ext uri="{BB962C8B-B14F-4D97-AF65-F5344CB8AC3E}">
        <p14:creationId xmlns:p14="http://schemas.microsoft.com/office/powerpoint/2010/main" val="19760156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 y="149776"/>
            <a:ext cx="6858000" cy="1046440"/>
          </a:xfrm>
          <a:prstGeom prst="rect">
            <a:avLst/>
          </a:prstGeom>
          <a:noFill/>
        </p:spPr>
        <p:txBody>
          <a:bodyPr wrap="square" rtlCol="0">
            <a:spAutoFit/>
          </a:bodyPr>
          <a:lstStyle/>
          <a:p>
            <a:pPr algn="ctr"/>
            <a:r>
              <a:rPr lang="en-GB" sz="6200" b="1" dirty="0">
                <a:latin typeface="Castellar" pitchFamily="18" charset="0"/>
              </a:rPr>
              <a:t>The Times </a:t>
            </a:r>
            <a:endParaRPr lang="en-GB" sz="1050" b="1" dirty="0">
              <a:latin typeface="Castellar" pitchFamily="18" charset="0"/>
            </a:endParaRPr>
          </a:p>
        </p:txBody>
      </p:sp>
      <p:sp>
        <p:nvSpPr>
          <p:cNvPr id="6" name="TextBox 5"/>
          <p:cNvSpPr txBox="1"/>
          <p:nvPr/>
        </p:nvSpPr>
        <p:spPr>
          <a:xfrm>
            <a:off x="-50296" y="985631"/>
            <a:ext cx="6472239" cy="1923604"/>
          </a:xfrm>
          <a:prstGeom prst="rect">
            <a:avLst/>
          </a:prstGeom>
          <a:noFill/>
        </p:spPr>
        <p:txBody>
          <a:bodyPr wrap="square" rtlCol="0">
            <a:spAutoFit/>
          </a:bodyPr>
          <a:lstStyle/>
          <a:p>
            <a:pPr algn="ctr"/>
            <a:r>
              <a:rPr lang="en-GB" sz="3600" b="1" dirty="0">
                <a:latin typeface="Times New Roman" pitchFamily="18" charset="0"/>
                <a:cs typeface="Times New Roman" pitchFamily="18" charset="0"/>
              </a:rPr>
              <a:t> Orangutan Defends Home From Destruction</a:t>
            </a:r>
          </a:p>
          <a:p>
            <a:pPr algn="ctr"/>
            <a:endParaRPr lang="en-GB" sz="3600" b="1" dirty="0">
              <a:latin typeface="Times New Roman" pitchFamily="18" charset="0"/>
              <a:cs typeface="Times New Roman" pitchFamily="18" charset="0"/>
            </a:endParaRPr>
          </a:p>
          <a:p>
            <a:pPr algn="ctr"/>
            <a:endParaRPr lang="en-GB" sz="1100" b="1" dirty="0">
              <a:latin typeface="Times New Roman" pitchFamily="18" charset="0"/>
              <a:cs typeface="Times New Roman" pitchFamily="18" charset="0"/>
            </a:endParaRPr>
          </a:p>
        </p:txBody>
      </p:sp>
      <p:sp>
        <p:nvSpPr>
          <p:cNvPr id="2" name="AutoShape 2" descr="http://images4.fanpop.com/image/photos/21800000/Romeo-romeo-and-juliet-1968-21831976-477-571.jpg"/>
          <p:cNvSpPr>
            <a:spLocks noChangeAspect="1" noChangeArrowheads="1"/>
          </p:cNvSpPr>
          <p:nvPr/>
        </p:nvSpPr>
        <p:spPr bwMode="auto">
          <a:xfrm>
            <a:off x="155575" y="-2109788"/>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http://images4.fanpop.com/image/photos/21800000/Romeo-romeo-and-juliet-1968-21831976-477-571.jpg"/>
          <p:cNvSpPr>
            <a:spLocks noChangeAspect="1" noChangeArrowheads="1"/>
          </p:cNvSpPr>
          <p:nvPr/>
        </p:nvSpPr>
        <p:spPr bwMode="auto">
          <a:xfrm>
            <a:off x="307975" y="-1957388"/>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6" descr="http://images4.fanpop.com/image/photos/21800000/Romeo-romeo-and-juliet-1968-21831976-477-571.jpg"/>
          <p:cNvSpPr>
            <a:spLocks noChangeAspect="1" noChangeArrowheads="1"/>
          </p:cNvSpPr>
          <p:nvPr/>
        </p:nvSpPr>
        <p:spPr bwMode="auto">
          <a:xfrm>
            <a:off x="632370" y="-1865487"/>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TextBox 10"/>
          <p:cNvSpPr txBox="1"/>
          <p:nvPr/>
        </p:nvSpPr>
        <p:spPr>
          <a:xfrm>
            <a:off x="0" y="0"/>
            <a:ext cx="6857999" cy="246221"/>
          </a:xfrm>
          <a:prstGeom prst="rect">
            <a:avLst/>
          </a:prstGeom>
          <a:noFill/>
        </p:spPr>
        <p:txBody>
          <a:bodyPr wrap="square" rtlCol="0">
            <a:spAutoFit/>
          </a:bodyPr>
          <a:lstStyle/>
          <a:p>
            <a:r>
              <a:rPr lang="en-GB" sz="1000" dirty="0"/>
              <a:t>Name: Elinor 			           Hot Write </a:t>
            </a:r>
            <a:endParaRPr lang="en-US" sz="1000" dirty="0"/>
          </a:p>
        </p:txBody>
      </p:sp>
      <p:pic>
        <p:nvPicPr>
          <p:cNvPr id="12" name="Picture 1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32225" y="2491404"/>
            <a:ext cx="2613268" cy="1616397"/>
          </a:xfrm>
          <a:prstGeom prst="rect">
            <a:avLst/>
          </a:prstGeom>
        </p:spPr>
      </p:pic>
      <p:sp>
        <p:nvSpPr>
          <p:cNvPr id="13" name="5-Point Star 12"/>
          <p:cNvSpPr/>
          <p:nvPr/>
        </p:nvSpPr>
        <p:spPr>
          <a:xfrm>
            <a:off x="6309775" y="201076"/>
            <a:ext cx="288032" cy="288032"/>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7C3C67C0-18DD-4D65-8735-06D58ADB86D6}"/>
              </a:ext>
            </a:extLst>
          </p:cNvPr>
          <p:cNvSpPr txBox="1"/>
          <p:nvPr/>
        </p:nvSpPr>
        <p:spPr>
          <a:xfrm>
            <a:off x="232388" y="2285782"/>
            <a:ext cx="3283740" cy="6694140"/>
          </a:xfrm>
          <a:prstGeom prst="rect">
            <a:avLst/>
          </a:prstGeom>
          <a:noFill/>
        </p:spPr>
        <p:txBody>
          <a:bodyPr wrap="square" rtlCol="0">
            <a:spAutoFit/>
          </a:bodyPr>
          <a:lstStyle/>
          <a:p>
            <a:r>
              <a:rPr lang="en-GB" sz="1300" b="1" dirty="0"/>
              <a:t>At around 1am, on a beautiful crisp morning in the heart of Borneo (south east Asia), loggers tore into the sides of trees, destroying innocent  and scared orangutan’s habitat for palm oil and paper. But what they do not know is the incredible long term damage they are doing to the local environment.</a:t>
            </a:r>
          </a:p>
          <a:p>
            <a:endParaRPr lang="en-GB" sz="1300" b="1" dirty="0"/>
          </a:p>
          <a:p>
            <a:r>
              <a:rPr lang="en-GB" sz="1300" dirty="0"/>
              <a:t>In the early hours of Tuesday morning, a terrifying encounter between an orangutan and loggers  occurred. One of the loggers was interviewed and claimed that he did not see the orangutan until the Animal Rescue spotted it. He continued and said, “I never want to harm the orangutan and destroy its home but sadly if I don’t do my job then I won’t have a home and be able to feed myself.”</a:t>
            </a:r>
          </a:p>
          <a:p>
            <a:endParaRPr lang="en-GB" sz="1300" dirty="0"/>
          </a:p>
          <a:p>
            <a:r>
              <a:rPr lang="en-GB" sz="1300" dirty="0"/>
              <a:t> An eye witness to the event was a local resident -  Jimmy. He described what he saw and stated, “I saw the bulldozer get pushed by the orangutan who appeared upset.” Jimmy went on and claimed that he had seen something like this before. “ It’s really upsetting to see the orangutan looking upset, anxious and angry with this bulldozer type machine,” concluded Jimmy.</a:t>
            </a:r>
          </a:p>
          <a:p>
            <a:endParaRPr lang="en-GB" sz="1300" dirty="0"/>
          </a:p>
          <a:p>
            <a:r>
              <a:rPr lang="en-GB" sz="1300" dirty="0"/>
              <a:t>Later that day, another eye witness told The Times how he tried to help the orangutan but    </a:t>
            </a:r>
          </a:p>
          <a:p>
            <a:endParaRPr lang="en-GB" sz="1300" dirty="0"/>
          </a:p>
        </p:txBody>
      </p:sp>
      <p:sp>
        <p:nvSpPr>
          <p:cNvPr id="15" name="TextBox 14">
            <a:extLst>
              <a:ext uri="{FF2B5EF4-FFF2-40B4-BE49-F238E27FC236}">
                <a16:creationId xmlns:a16="http://schemas.microsoft.com/office/drawing/2014/main" id="{CA95676B-05C6-43AD-B9F8-8C8218DCE367}"/>
              </a:ext>
            </a:extLst>
          </p:cNvPr>
          <p:cNvSpPr txBox="1"/>
          <p:nvPr/>
        </p:nvSpPr>
        <p:spPr>
          <a:xfrm>
            <a:off x="3570794" y="4107801"/>
            <a:ext cx="3283740" cy="4493538"/>
          </a:xfrm>
          <a:prstGeom prst="rect">
            <a:avLst/>
          </a:prstGeom>
          <a:noFill/>
        </p:spPr>
        <p:txBody>
          <a:bodyPr wrap="square" rtlCol="0">
            <a:spAutoFit/>
          </a:bodyPr>
          <a:lstStyle/>
          <a:p>
            <a:endParaRPr lang="en-GB" sz="1300" dirty="0"/>
          </a:p>
          <a:p>
            <a:r>
              <a:rPr lang="en-GB" sz="1300" dirty="0"/>
              <a:t>was scared that it would be frightened of him. That was the Animal Rescue. “Fortunately, we were able to get close enough to tranquilise the orangutan, "explained the Animal Rescue spokesperson. They claimed that they were shocked that anyone could ever do such a thing. And the tree was broken by the orangutan who was falling.</a:t>
            </a:r>
          </a:p>
          <a:p>
            <a:endParaRPr lang="en-GB" sz="1300" dirty="0"/>
          </a:p>
          <a:p>
            <a:r>
              <a:rPr lang="en-GB" sz="1300" dirty="0"/>
              <a:t>The incident had been filmed and went viral on the internet and comments had been written. One of the commenters wrote and said, “This is the most upsetting thing I have seen all year.” David Attenborough even commented and wrote, “I get why they are doing it but this shouldn’t be acceptable, I think that this should not be allowed.” he concluded. </a:t>
            </a:r>
          </a:p>
          <a:p>
            <a:endParaRPr lang="en-GB" sz="1300" dirty="0"/>
          </a:p>
          <a:p>
            <a:r>
              <a:rPr lang="en-GB" sz="1300" dirty="0"/>
              <a:t>Reported </a:t>
            </a:r>
            <a:r>
              <a:rPr lang="en-GB" sz="1300"/>
              <a:t>by Elinor </a:t>
            </a:r>
            <a:endParaRPr lang="en-GB" sz="1300" dirty="0"/>
          </a:p>
          <a:p>
            <a:endParaRPr lang="en-GB" sz="1300" dirty="0"/>
          </a:p>
        </p:txBody>
      </p:sp>
    </p:spTree>
    <p:extLst>
      <p:ext uri="{BB962C8B-B14F-4D97-AF65-F5344CB8AC3E}">
        <p14:creationId xmlns:p14="http://schemas.microsoft.com/office/powerpoint/2010/main" val="37794253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51520"/>
            <a:ext cx="4149080" cy="954107"/>
          </a:xfrm>
          <a:prstGeom prst="rect">
            <a:avLst/>
          </a:prstGeom>
          <a:solidFill>
            <a:schemeClr val="bg2"/>
          </a:solidFill>
        </p:spPr>
        <p:txBody>
          <a:bodyPr wrap="square" rtlCol="0">
            <a:spAutoFit/>
          </a:bodyPr>
          <a:lstStyle/>
          <a:p>
            <a:r>
              <a:rPr lang="en-GB" sz="3200" b="1" dirty="0"/>
              <a:t>Headline</a:t>
            </a:r>
            <a:r>
              <a:rPr lang="en-GB" sz="2400" dirty="0"/>
              <a:t> – short, punchy, alliteration, play on words (pun)</a:t>
            </a:r>
          </a:p>
        </p:txBody>
      </p:sp>
      <p:sp>
        <p:nvSpPr>
          <p:cNvPr id="6" name="TextBox 5"/>
          <p:cNvSpPr txBox="1"/>
          <p:nvPr/>
        </p:nvSpPr>
        <p:spPr>
          <a:xfrm>
            <a:off x="16421" y="1358027"/>
            <a:ext cx="4149080" cy="954107"/>
          </a:xfrm>
          <a:prstGeom prst="rect">
            <a:avLst/>
          </a:prstGeom>
          <a:solidFill>
            <a:schemeClr val="bg2"/>
          </a:solidFill>
        </p:spPr>
        <p:txBody>
          <a:bodyPr wrap="square" rtlCol="0">
            <a:spAutoFit/>
          </a:bodyPr>
          <a:lstStyle/>
          <a:p>
            <a:r>
              <a:rPr lang="en-GB" sz="3200" b="1" dirty="0"/>
              <a:t>Quotes </a:t>
            </a:r>
            <a:r>
              <a:rPr lang="en-GB" sz="2400" dirty="0"/>
              <a:t>– reported or direct speech</a:t>
            </a:r>
          </a:p>
        </p:txBody>
      </p:sp>
      <p:sp>
        <p:nvSpPr>
          <p:cNvPr id="7" name="TextBox 6"/>
          <p:cNvSpPr txBox="1"/>
          <p:nvPr/>
        </p:nvSpPr>
        <p:spPr>
          <a:xfrm>
            <a:off x="-17835" y="2483767"/>
            <a:ext cx="4183335" cy="923330"/>
          </a:xfrm>
          <a:prstGeom prst="rect">
            <a:avLst/>
          </a:prstGeom>
          <a:solidFill>
            <a:schemeClr val="bg2"/>
          </a:solidFill>
        </p:spPr>
        <p:txBody>
          <a:bodyPr wrap="square" rtlCol="0">
            <a:spAutoFit/>
          </a:bodyPr>
          <a:lstStyle/>
          <a:p>
            <a:r>
              <a:rPr lang="en-GB" sz="3200" b="1" dirty="0"/>
              <a:t>Introductory statement </a:t>
            </a:r>
            <a:r>
              <a:rPr lang="en-GB" sz="2200" dirty="0"/>
              <a:t>– </a:t>
            </a:r>
            <a:r>
              <a:rPr lang="en-GB" sz="2200" dirty="0" err="1"/>
              <a:t>who,what,when,where,why,how</a:t>
            </a:r>
            <a:endParaRPr lang="en-GB" sz="2200" dirty="0"/>
          </a:p>
        </p:txBody>
      </p:sp>
      <p:sp>
        <p:nvSpPr>
          <p:cNvPr id="8" name="TextBox 7"/>
          <p:cNvSpPr txBox="1"/>
          <p:nvPr/>
        </p:nvSpPr>
        <p:spPr>
          <a:xfrm>
            <a:off x="-17835" y="3635895"/>
            <a:ext cx="4149080" cy="1077218"/>
          </a:xfrm>
          <a:prstGeom prst="rect">
            <a:avLst/>
          </a:prstGeom>
          <a:solidFill>
            <a:schemeClr val="bg2"/>
          </a:solidFill>
        </p:spPr>
        <p:txBody>
          <a:bodyPr wrap="square" rtlCol="0">
            <a:spAutoFit/>
          </a:bodyPr>
          <a:lstStyle/>
          <a:p>
            <a:r>
              <a:rPr lang="en-GB" sz="3200" b="1" dirty="0"/>
              <a:t>Facts </a:t>
            </a:r>
            <a:r>
              <a:rPr lang="en-GB" sz="2400" b="1" dirty="0"/>
              <a:t>(it is certain) </a:t>
            </a:r>
            <a:r>
              <a:rPr lang="en-GB" sz="3200" b="1" dirty="0"/>
              <a:t>and opinions </a:t>
            </a:r>
            <a:r>
              <a:rPr lang="en-GB" sz="2400" b="1" dirty="0"/>
              <a:t>(many believe)</a:t>
            </a:r>
            <a:endParaRPr lang="en-GB" sz="2400" dirty="0"/>
          </a:p>
        </p:txBody>
      </p:sp>
      <p:sp>
        <p:nvSpPr>
          <p:cNvPr id="9" name="TextBox 8"/>
          <p:cNvSpPr txBox="1"/>
          <p:nvPr/>
        </p:nvSpPr>
        <p:spPr>
          <a:xfrm>
            <a:off x="-708" y="5004047"/>
            <a:ext cx="4149080" cy="584775"/>
          </a:xfrm>
          <a:prstGeom prst="rect">
            <a:avLst/>
          </a:prstGeom>
          <a:solidFill>
            <a:schemeClr val="bg2"/>
          </a:solidFill>
        </p:spPr>
        <p:txBody>
          <a:bodyPr wrap="square" rtlCol="0">
            <a:spAutoFit/>
          </a:bodyPr>
          <a:lstStyle/>
          <a:p>
            <a:pPr algn="ctr"/>
            <a:r>
              <a:rPr lang="en-GB" sz="3200" b="1" dirty="0"/>
              <a:t>Formal tone</a:t>
            </a:r>
            <a:endParaRPr lang="en-GB" sz="2400" dirty="0"/>
          </a:p>
        </p:txBody>
      </p:sp>
      <p:sp>
        <p:nvSpPr>
          <p:cNvPr id="10" name="TextBox 9"/>
          <p:cNvSpPr txBox="1"/>
          <p:nvPr/>
        </p:nvSpPr>
        <p:spPr>
          <a:xfrm>
            <a:off x="16421" y="5823136"/>
            <a:ext cx="4149080" cy="584775"/>
          </a:xfrm>
          <a:prstGeom prst="rect">
            <a:avLst/>
          </a:prstGeom>
          <a:solidFill>
            <a:schemeClr val="bg2"/>
          </a:solidFill>
        </p:spPr>
        <p:txBody>
          <a:bodyPr wrap="square" rtlCol="0">
            <a:spAutoFit/>
          </a:bodyPr>
          <a:lstStyle/>
          <a:p>
            <a:pPr algn="ctr"/>
            <a:r>
              <a:rPr lang="en-GB" sz="3200" b="1" dirty="0"/>
              <a:t>Third Person</a:t>
            </a:r>
            <a:endParaRPr lang="en-GB" sz="2400" dirty="0"/>
          </a:p>
        </p:txBody>
      </p:sp>
      <p:sp>
        <p:nvSpPr>
          <p:cNvPr id="11" name="TextBox 10"/>
          <p:cNvSpPr txBox="1"/>
          <p:nvPr/>
        </p:nvSpPr>
        <p:spPr>
          <a:xfrm>
            <a:off x="-29642" y="6588224"/>
            <a:ext cx="4149080" cy="584775"/>
          </a:xfrm>
          <a:prstGeom prst="rect">
            <a:avLst/>
          </a:prstGeom>
          <a:solidFill>
            <a:schemeClr val="bg2"/>
          </a:solidFill>
        </p:spPr>
        <p:txBody>
          <a:bodyPr wrap="square" rtlCol="0">
            <a:spAutoFit/>
          </a:bodyPr>
          <a:lstStyle/>
          <a:p>
            <a:pPr algn="ctr"/>
            <a:r>
              <a:rPr lang="en-GB" sz="3200" b="1" dirty="0"/>
              <a:t>Chronological order</a:t>
            </a:r>
            <a:endParaRPr lang="en-GB" sz="2400" dirty="0"/>
          </a:p>
        </p:txBody>
      </p:sp>
      <p:sp>
        <p:nvSpPr>
          <p:cNvPr id="12" name="TextBox 11"/>
          <p:cNvSpPr txBox="1"/>
          <p:nvPr/>
        </p:nvSpPr>
        <p:spPr>
          <a:xfrm>
            <a:off x="-17835" y="7452320"/>
            <a:ext cx="4149080" cy="584775"/>
          </a:xfrm>
          <a:prstGeom prst="rect">
            <a:avLst/>
          </a:prstGeom>
          <a:solidFill>
            <a:schemeClr val="bg2"/>
          </a:solidFill>
        </p:spPr>
        <p:txBody>
          <a:bodyPr wrap="square" rtlCol="0">
            <a:spAutoFit/>
          </a:bodyPr>
          <a:lstStyle/>
          <a:p>
            <a:pPr algn="ctr"/>
            <a:r>
              <a:rPr lang="en-GB" sz="3200" b="1" dirty="0"/>
              <a:t>Mainly past tense</a:t>
            </a:r>
            <a:endParaRPr lang="en-GB" sz="2400" dirty="0"/>
          </a:p>
        </p:txBody>
      </p:sp>
      <p:sp>
        <p:nvSpPr>
          <p:cNvPr id="13" name="TextBox 12"/>
          <p:cNvSpPr txBox="1"/>
          <p:nvPr/>
        </p:nvSpPr>
        <p:spPr>
          <a:xfrm>
            <a:off x="-29642" y="8316416"/>
            <a:ext cx="4149080" cy="584775"/>
          </a:xfrm>
          <a:prstGeom prst="rect">
            <a:avLst/>
          </a:prstGeom>
          <a:solidFill>
            <a:schemeClr val="bg2"/>
          </a:solidFill>
        </p:spPr>
        <p:txBody>
          <a:bodyPr wrap="square" rtlCol="0">
            <a:spAutoFit/>
          </a:bodyPr>
          <a:lstStyle/>
          <a:p>
            <a:pPr algn="ctr"/>
            <a:r>
              <a:rPr lang="en-GB" sz="3200" b="1" dirty="0"/>
              <a:t>Conclusion</a:t>
            </a:r>
            <a:endParaRPr lang="en-GB" sz="2400" dirty="0"/>
          </a:p>
        </p:txBody>
      </p:sp>
    </p:spTree>
    <p:extLst>
      <p:ext uri="{BB962C8B-B14F-4D97-AF65-F5344CB8AC3E}">
        <p14:creationId xmlns:p14="http://schemas.microsoft.com/office/powerpoint/2010/main" val="12549007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618</TotalTime>
  <Words>440</Words>
  <Application>Microsoft Office PowerPoint</Application>
  <PresentationFormat>On-screen Show (4:3)</PresentationFormat>
  <Paragraphs>25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Castellar</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Wirth</dc:creator>
  <cp:lastModifiedBy>Andrea Wirth</cp:lastModifiedBy>
  <cp:revision>46</cp:revision>
  <cp:lastPrinted>2019-01-28T16:59:30Z</cp:lastPrinted>
  <dcterms:created xsi:type="dcterms:W3CDTF">2013-03-03T20:59:17Z</dcterms:created>
  <dcterms:modified xsi:type="dcterms:W3CDTF">2022-04-04T20:48:58Z</dcterms:modified>
</cp:coreProperties>
</file>